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9" r:id="rId1"/>
  </p:sldMasterIdLst>
  <p:notesMasterIdLst>
    <p:notesMasterId r:id="rId60"/>
  </p:notesMasterIdLst>
  <p:sldIdLst>
    <p:sldId id="1485" r:id="rId2"/>
    <p:sldId id="430" r:id="rId3"/>
    <p:sldId id="433" r:id="rId4"/>
    <p:sldId id="1514" r:id="rId5"/>
    <p:sldId id="342" r:id="rId6"/>
    <p:sldId id="427" r:id="rId7"/>
    <p:sldId id="1511" r:id="rId8"/>
    <p:sldId id="343" r:id="rId9"/>
    <p:sldId id="377" r:id="rId10"/>
    <p:sldId id="380" r:id="rId11"/>
    <p:sldId id="344" r:id="rId12"/>
    <p:sldId id="375" r:id="rId13"/>
    <p:sldId id="374" r:id="rId14"/>
    <p:sldId id="382" r:id="rId15"/>
    <p:sldId id="379" r:id="rId16"/>
    <p:sldId id="1510" r:id="rId17"/>
    <p:sldId id="1513" r:id="rId18"/>
    <p:sldId id="525" r:id="rId19"/>
    <p:sldId id="526" r:id="rId20"/>
    <p:sldId id="531" r:id="rId21"/>
    <p:sldId id="532" r:id="rId22"/>
    <p:sldId id="1512" r:id="rId23"/>
    <p:sldId id="386" r:id="rId24"/>
    <p:sldId id="387" r:id="rId25"/>
    <p:sldId id="508" r:id="rId26"/>
    <p:sldId id="518" r:id="rId27"/>
    <p:sldId id="513" r:id="rId28"/>
    <p:sldId id="1509" r:id="rId29"/>
    <p:sldId id="523" r:id="rId30"/>
    <p:sldId id="514" r:id="rId31"/>
    <p:sldId id="1506" r:id="rId32"/>
    <p:sldId id="1505" r:id="rId33"/>
    <p:sldId id="1507" r:id="rId34"/>
    <p:sldId id="1508" r:id="rId35"/>
    <p:sldId id="527" r:id="rId36"/>
    <p:sldId id="528" r:id="rId37"/>
    <p:sldId id="529" r:id="rId38"/>
    <p:sldId id="1487" r:id="rId39"/>
    <p:sldId id="1486" r:id="rId40"/>
    <p:sldId id="1488" r:id="rId41"/>
    <p:sldId id="1490" r:id="rId42"/>
    <p:sldId id="1491" r:id="rId43"/>
    <p:sldId id="1493" r:id="rId44"/>
    <p:sldId id="1494" r:id="rId45"/>
    <p:sldId id="1495" r:id="rId46"/>
    <p:sldId id="1504" r:id="rId47"/>
    <p:sldId id="1515" r:id="rId48"/>
    <p:sldId id="1516" r:id="rId49"/>
    <p:sldId id="1496" r:id="rId50"/>
    <p:sldId id="1501" r:id="rId51"/>
    <p:sldId id="1497" r:id="rId52"/>
    <p:sldId id="1498" r:id="rId53"/>
    <p:sldId id="1499" r:id="rId54"/>
    <p:sldId id="1500" r:id="rId55"/>
    <p:sldId id="1502" r:id="rId56"/>
    <p:sldId id="1503" r:id="rId57"/>
    <p:sldId id="1483" r:id="rId58"/>
    <p:sldId id="1484" r:id="rId59"/>
  </p:sldIdLst>
  <p:sldSz cx="12192000" cy="6858000"/>
  <p:notesSz cx="6858000" cy="12192000"/>
  <p:embeddedFontLst>
    <p:embeddedFont>
      <p:font typeface="Cambria Math" panose="02040503050406030204" pitchFamily="18" charset="0"/>
      <p:regular r:id="rId61"/>
    </p:embeddedFont>
    <p:embeddedFont>
      <p:font typeface="Century Gothic" panose="020B0502020202020204" pitchFamily="34" charset="0"/>
      <p:regular r:id="rId62"/>
      <p:bold r:id="rId63"/>
      <p:italic r:id="rId64"/>
      <p:boldItalic r:id="rId65"/>
    </p:embeddedFont>
    <p:embeddedFont>
      <p:font typeface="Helvetica" panose="020B0604020202020204" pitchFamily="34" charset="0"/>
      <p:regular r:id="rId66"/>
      <p:bold r:id="rId67"/>
      <p:italic r:id="rId68"/>
      <p:boldItalic r:id="rId69"/>
    </p:embeddedFont>
    <p:embeddedFont>
      <p:font typeface="Inter 18pt" panose="020B0604020202020204" charset="0"/>
      <p:regular r:id="rId70"/>
      <p:bold r:id="rId71"/>
    </p:embeddedFont>
    <p:embeddedFont>
      <p:font typeface="Raleway Medium" pitchFamily="2" charset="-52"/>
      <p:regular r:id="rId72"/>
      <p:italic r:id="rId7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orient="horz" pos="1185" userDrawn="1">
          <p15:clr>
            <a:srgbClr val="A4A3A4"/>
          </p15:clr>
        </p15:guide>
        <p15:guide id="5" pos="380" userDrawn="1">
          <p15:clr>
            <a:srgbClr val="A4A3A4"/>
          </p15:clr>
        </p15:guide>
        <p15:guide id="6" pos="5722" userDrawn="1">
          <p15:clr>
            <a:srgbClr val="A4A3A4"/>
          </p15:clr>
        </p15:guide>
        <p15:guide id="7" orient="horz" pos="1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491"/>
    <a:srgbClr val="06428F"/>
    <a:srgbClr val="074F85"/>
    <a:srgbClr val="B3DDF7"/>
    <a:srgbClr val="021765"/>
    <a:srgbClr val="A2B7CE"/>
    <a:srgbClr val="031561"/>
    <a:srgbClr val="446FA7"/>
    <a:srgbClr val="99CCFF"/>
    <a:srgbClr val="0215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prstClr val="black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lt1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/>
          </a:solidFill>
        </a:fill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>
              <a:noFill/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dk1"/>
      </a:tcTxStyle>
      <a:tcStyle>
        <a:tcBdr>
          <a:bottom>
            <a:ln>
              <a:noFill/>
            </a:ln>
          </a:bottom>
        </a:tcBdr>
        <a:fill>
          <a:solidFill>
            <a:schemeClr val="l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0000" autoAdjust="0"/>
  </p:normalViewPr>
  <p:slideViewPr>
    <p:cSldViewPr snapToGrid="0">
      <p:cViewPr varScale="1">
        <p:scale>
          <a:sx n="77" d="100"/>
          <a:sy n="77" d="100"/>
        </p:scale>
        <p:origin x="126" y="384"/>
      </p:cViewPr>
      <p:guideLst>
        <p:guide orient="horz" pos="4133"/>
        <p:guide pos="234"/>
        <p:guide orient="horz" pos="1185"/>
        <p:guide pos="380"/>
        <p:guide pos="5722"/>
        <p:guide orient="horz" pos="1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1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хний колонтитул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Дата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7F81EA29-9948-4220-A3C2-0D14F17DDDF8}" type="datetimeFigureOut">
              <a:rPr lang="ru-RU" smtClean="0"/>
              <a:pPr>
                <a:defRPr/>
              </a:pPr>
              <a:t>26.05.2026</a:t>
            </a:fld>
            <a:endParaRPr lang="ru-RU" dirty="0"/>
          </a:p>
        </p:txBody>
      </p:sp>
      <p:sp>
        <p:nvSpPr>
          <p:cNvPr id="6" name="Образ слайда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ru-RU" dirty="0"/>
          </a:p>
        </p:txBody>
      </p:sp>
      <p:sp>
        <p:nvSpPr>
          <p:cNvPr id="7" name="Заметки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ru-RU" dirty="0"/>
              <a:t>Образец текста</a:t>
            </a:r>
            <a:endParaRPr dirty="0"/>
          </a:p>
          <a:p>
            <a:pPr lvl="1">
              <a:defRPr/>
            </a:pPr>
            <a:r>
              <a:rPr lang="ru-RU" dirty="0"/>
              <a:t>Второй уровень</a:t>
            </a:r>
            <a:endParaRPr dirty="0"/>
          </a:p>
          <a:p>
            <a:pPr lvl="2">
              <a:defRPr/>
            </a:pPr>
            <a:r>
              <a:rPr lang="ru-RU" dirty="0"/>
              <a:t>Третий уровень</a:t>
            </a:r>
            <a:endParaRPr dirty="0"/>
          </a:p>
          <a:p>
            <a:pPr lvl="3">
              <a:defRPr/>
            </a:pPr>
            <a:r>
              <a:rPr lang="ru-RU" dirty="0"/>
              <a:t>Четвертый уровень</a:t>
            </a:r>
            <a:endParaRPr dirty="0"/>
          </a:p>
          <a:p>
            <a:pPr lvl="4">
              <a:defRPr/>
            </a:pPr>
            <a:r>
              <a:rPr lang="ru-RU" dirty="0"/>
              <a:t>Пятый уровень</a:t>
            </a:r>
            <a:endParaRPr dirty="0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 18pt" panose="02000503000000020004" pitchFamily="2" charset="0"/>
              </a:defRPr>
            </a:lvl1pPr>
          </a:lstStyle>
          <a:p>
            <a:pPr>
              <a:defRPr/>
            </a:pPr>
            <a:fld id="{A2BBB298-2922-4145-940C-78B0D33D7ED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Inter 18pt" panose="02000503000000020004" pitchFamily="2" charset="0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B5ECEC-1CCC-A054-CF69-55B08371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44129B-D27B-4D2A-BAA9-EEAB24581B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3E3D417-53A4-19AC-76DF-3768F1EEE7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D743C9F-E09E-6576-02DD-809F1B3D1B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054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6CADD-B610-6458-374B-2E7CBF5CF8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37D7509-535D-07AC-76BC-6D4C7D756E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E137F142-CEA6-EA36-3C8F-F9970084C0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75789D6-EFC7-518E-1232-A78A5816FB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0125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AAD01-8DA4-011E-5217-66B652DF00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4288A0B-74EB-36B6-6E81-C241499192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59D15CAA-F383-5085-BBE4-B723C4C113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AC63FC6-3DF7-CB5C-8792-2D585E14DF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6670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206CD-714D-A962-2117-EA9DABC13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ED1D2F-DC1D-A305-31E1-10C8BF3CE9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6149E7E-8232-742B-82DA-9C1F5E45D8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91ED505-F5EF-CC36-BE28-AF5B0DBA5E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03433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C3DE7-0829-8120-DE02-66707AC76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8DCD6D0-AA75-8585-3511-62A42DDC59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8E00643-533B-D826-2165-1DE4A20660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8428870B-50CE-89C5-BFD7-386E887862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825372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7C12-5B10-162F-0E8E-4CC34297E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FE840EE-6079-C7E6-6F74-B69715EA06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388A2017-F14B-2215-FD65-7D8D2458EAF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CD624FE-9712-F861-7F6A-79C90B0A2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242490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646280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998977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70570-7172-BE4C-EF7B-4DFB03A787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B6286CD-2A82-CCFA-6B06-9B553001B4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043BC571-0DEF-0F60-7FF6-3D7ED0FE5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001676B-0A70-3C2D-2FDF-7A913A370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603072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5BDFE-5933-42C8-C10E-C83A17FEB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217E6E2-260F-525C-605F-285A157FF9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1BFFB28-EAE6-601A-E7EF-16831DD48C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11165D4B-0A9B-76B5-9616-6C8C826EE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3427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F2894-9E27-DDB5-AC07-48C14DB70C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B593D3-D19E-5F41-E78E-A948CE731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7051893C-D4EF-EDDB-5CBD-8D40B1E0D5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8441EA42-4A39-B1EC-2C72-888FEF6088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0488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496C8-EA00-9779-37B6-974D0E33E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6F3CA21-9F7B-02C0-8351-D1ECF26DE7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C898882-2267-5289-B297-A6B17E7DA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B320F02-B921-AD76-DE3B-746A13788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54261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47B2B-4C64-D389-17BB-1F47C5BA0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8C16BDC-40A6-09E0-A2A0-FAD27A62BC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67F4443A-3902-344D-E90F-35D1E8662D3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22672910-1740-C180-770C-E425E1EC6F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6753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874FB1-D6A1-4082-3545-CFF2704A6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062DA6-5CFF-22FC-B6C6-C55C75FDCA7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AB965C40-DFE0-0D61-02DC-9DB406A54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ABAB0E5-3577-678B-5AF0-38C83BD726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28110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05CA3-53A2-6DFE-AB7A-532A61075F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13EB6-629A-6FB1-42D1-DE22B4D5E4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96EB8F0-9C56-5113-50A0-31A8F3CC0B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5D2AB91-3683-0EF4-6642-582BE2463B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685161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D39AC1-6B75-2ED6-29C1-B4CB84C39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7E1E07-083B-7F72-0100-936F272B6C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27FA185-4327-334C-F672-997C985D4B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84D4E229-0276-C1A7-24A5-0B8A6A7C8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873878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4827F7-A1B9-6D6A-1550-78258A9B3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D204A-AE63-1870-3808-C5AE3E5C56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E3276A84-C2F1-AC6A-7BC5-DBE1A5FEBB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1F1FD74-57BF-9196-873C-B6BA0DABC4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73734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17A656-0C35-63D9-EB7D-5C7768D60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889E479-1671-81E4-4D27-800A08641B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5CFBEB7-E638-6F58-5754-2EB19BDD96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C541024-28F6-1282-1192-05DE7C1C0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69298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B084A-288E-0EC4-1977-C9E2DCBE9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6D90E30-65E1-FB10-5B2B-C890BB5CA58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977FDE82-5966-E04A-3ACD-9DE6865A50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7681B4D-E638-AB84-31BD-A5A6BD2A1B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9469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8949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7E645-99F9-77F1-020A-1DB334F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0A620C6-76EB-0047-CB5A-38063D88B5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F0643EE4-C93B-D295-AB27-D503F0B85A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A628FF2-2DA6-ACE3-C98B-034C2843A2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5224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D8C06-ABDB-CDF2-5978-FAAA3AC2C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CFBB468-7C0C-A4A8-FCB9-09EEFF8125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C23E332B-17AE-C756-AC38-BF3659E71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69384D7-9901-CEBF-B897-0B2292B66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047137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70D6-D933-2487-3DD1-67DDEDDF0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600D26FE-5254-E74A-EBA2-3F3AF4EB3C2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38</a:t>
            </a:fld>
            <a:endParaRPr lang="ru-RU" sz="1200"/>
          </a:p>
        </p:txBody>
      </p:sp>
      <p:sp>
        <p:nvSpPr>
          <p:cNvPr id="31747" name="Rectangle 1026">
            <a:extLst>
              <a:ext uri="{FF2B5EF4-FFF2-40B4-BE49-F238E27FC236}">
                <a16:creationId xmlns:a16="http://schemas.microsoft.com/office/drawing/2014/main" id="{73658650-8CCB-6246-F0DC-8B9922D215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>
            <a:extLst>
              <a:ext uri="{FF2B5EF4-FFF2-40B4-BE49-F238E27FC236}">
                <a16:creationId xmlns:a16="http://schemas.microsoft.com/office/drawing/2014/main" id="{FA534461-8423-71FC-AC1B-5789FD883A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/>
              <a:t>В режиме слайдов ответы появляются после </a:t>
            </a:r>
            <a:r>
              <a:rPr lang="ru-RU" dirty="0" err="1"/>
              <a:t>кликанья</a:t>
            </a:r>
            <a:r>
              <a:rPr lang="ru-RU" dirty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564844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B7C77-3DD0-7A97-F292-F99AA88F1B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8A74F7-BE9A-07A4-11AE-48AC82AAA1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9D4DAE6D-7485-7A8B-418A-26489044C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18929D8-6008-25BD-0C68-C3101DE582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698016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0FAE-DFAB-E53E-920D-4E02DB9FE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DFBCE67-F113-0AFC-48E0-B2867E7AAF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6E90DD5-DDA3-D600-CAC9-423BC244D1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A4E13ED8-78E8-11E0-2824-B7BDA9E6C8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95409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97866-BDD8-3511-EE55-D45C04614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216C62-FB5C-DA2C-1BE7-C312D61172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67A9FEA6-1EFC-1FDF-34B9-1DBD12D900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51288DFC-8B68-1DB5-237C-91A823C24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9137043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AF7FAF-B0DE-8AB2-A5D6-E43634E81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7E7F6E8-DA07-0DA7-92A0-F2B1EE135F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7D570A48-0D5F-86D2-6F3C-A8ACDA4391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6CB214AE-9EF1-EC19-1A80-6C378026E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002314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C574E-D72C-8E18-2A1A-F96EE22F0C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E149B81-1109-8AD6-A388-E26BE680C6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76EC84DE-E4C2-469A-327E-78F8EC3235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04F506BC-1091-1E47-2C00-662FF4D7E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30143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0B2A-90B5-4392-DF9E-8C9A35C89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168D6DF-54A6-EE22-3E9E-8E67728BF7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C3084BA-7CD6-BC19-F0E2-650ED6791E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9975297-F766-F45C-2AEF-E8AA585D29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855587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6B1767-9861-7EDD-D61A-EE97EC854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1AA86F7-717A-6E1D-9588-CAAB892B06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D74F898-D507-0684-E580-8858B03986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A035BFF9-9A69-4DFC-3C22-F603BEA595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6057576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744C7-9F2F-CC29-6BDB-638309BA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5C16568-195F-B263-2E9F-CA731C664D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2287F8E9-3C8A-016D-5295-CC2CDE931A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9B259C4F-1BDD-821D-AACB-23DB6143B6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7967997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75604-F289-D8B1-A1E1-099DB628D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6296A9B-F6C8-2DB0-5CB3-E8F555E9E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3B4E3753-5294-EFC9-3685-EC053A8DC4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166D4FA-2E8C-BE7C-EC22-A9D9A1CD8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340271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4DD35-5F18-98BB-0442-213A6BC1B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4EBD5B-7830-CD9B-DFE7-91E78179CB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71373BEA-6957-1BEA-78D1-5111A96E2E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1CB7F9C6-27FB-E084-1A7B-BDF77653B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95085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F8ADB6-1AE1-28C8-571C-3CE7FD83D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6283984-751F-0FD5-7225-66B3D140C1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C97664B-ABD9-AEF7-727E-61C35A0EC0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1F5D5FE3-72AB-29D6-AEB9-01C49932D3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375535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9C008A-1F25-914B-C682-F318A2AAD7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D32B924-E41A-9B85-E29A-12D45880A8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6D0A4350-0BE6-99DE-0BF3-953AD6701C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B6C014CC-9794-A3C7-CB5D-48337FCEA2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79353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0B920-3BBB-D92D-E950-35D718601D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B7A3628-1020-9FA9-7748-785C07F04B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8D2F90D0-07A3-2C12-D92D-F704EF4819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6D03E79-CF35-4689-B3EE-75556472D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5677799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91AD4-F3D3-0CA7-9AA5-025934B4E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D7196CE-B44E-E4E6-575F-4A9C458684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F12D568-BD8E-BE68-2785-30A848BC7B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E32A80E7-1A4B-C21F-17A4-7BB250E88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8120503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A227FC-30F6-8CE3-34C3-980778CC4F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0A7BE8-E826-CA2A-F002-9C0D8D566B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FF3E488A-4A09-D547-3005-7B0855874C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D888CA1C-CD56-A33A-9697-54FA3C1D17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5320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906830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1C3B64-ACCC-9784-6A1A-8C2A852C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92D325A-9767-DEA0-3D7A-8035FF9970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08416A03-A6F5-00FC-873A-3299E0C2CD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16A8E949-F3D1-BC59-5007-B7A9CA0F3B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063714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18653-BE27-33C7-22CD-1933CE38AF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F505ABD9-C7BC-72C4-90D4-B61AA1451F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ECD01233-6687-B63B-5DB3-01C80564FA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A7DD3DDF-FEDA-5944-FF0C-218E675DC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860710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9CB93-8F31-7FC7-42F0-8F8F72564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E137F8A-7303-BC66-A44E-27F627749F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371CA9F2-DBC6-4624-C2BE-4D523618E4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CE064935-C359-20B1-752C-4A06687A61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9628018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9F1BF-1290-8B72-A6A8-D6DB19760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658F563-3897-CF1C-A3AD-4974A541A8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66D3EEB3-562F-352B-7489-A8E58BE279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708851BB-89C7-127F-3261-9155238C49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8607588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AF74-737E-1CFE-6535-4BC45B644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0E8DE9-B99A-236B-33A6-BFAE5BCF4E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ADBB8586-E2D8-5771-6E82-FFDB721B8C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39918DA-44D6-0F11-8F0B-2E0F0CB845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94126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ADFC2-1AFB-CA0F-710A-F298C712F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4B761BF-E92B-0E18-EF3A-7CFFC37D8A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EE03AB5-5667-ABC8-D599-E39606283A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4EBC380A-3713-93C9-9192-4B123A279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0357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3A7000-EE6C-406A-ACED-75C96C31AC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140C319A-0A17-45F7-811B-359A9C5B4B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3A3B31E0-C8FA-4D0C-A6A6-95B7D2C25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40640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B3E12-2858-24B5-CBEF-97B2F34C2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7EBE3A-F9B9-0FBD-80A0-DE6B6676BE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8FA3EA-7C1A-425A-AED7-484C577B4A71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257026" name="Rectangle 2">
            <a:extLst>
              <a:ext uri="{FF2B5EF4-FFF2-40B4-BE49-F238E27FC236}">
                <a16:creationId xmlns:a16="http://schemas.microsoft.com/office/drawing/2014/main" id="{D918EA9C-FDFF-EF9E-4785-08387BC457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7027" name="Rectangle 3">
            <a:extLst>
              <a:ext uri="{FF2B5EF4-FFF2-40B4-BE49-F238E27FC236}">
                <a16:creationId xmlns:a16="http://schemas.microsoft.com/office/drawing/2014/main" id="{FB5B2F2D-1AA9-A961-1DA9-3E03438731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780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 rot="2713071">
            <a:off x="-807923" y="-162554"/>
            <a:ext cx="1781175" cy="1781175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 rot="2713071">
            <a:off x="506527" y="1189995"/>
            <a:ext cx="1781175" cy="1781175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 rot="2713071">
            <a:off x="1849552" y="-133980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 rot="2713071">
            <a:off x="1811452" y="2538412"/>
            <a:ext cx="1781175" cy="1781175"/>
          </a:xfrm>
          <a:prstGeom prst="rect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8936152" y="3586163"/>
            <a:ext cx="1781175" cy="1781175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10269653" y="4948238"/>
            <a:ext cx="1781175" cy="1781175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 rot="2713071">
            <a:off x="10279179" y="2224088"/>
            <a:ext cx="1781175" cy="1781175"/>
          </a:xfrm>
          <a:prstGeom prst="rect">
            <a:avLst/>
          </a:prstGeom>
          <a:solidFill>
            <a:schemeClr val="tx2">
              <a:lumMod val="60000"/>
              <a:lumOff val="4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41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6595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/>
        </p:nvSpPr>
        <p:spPr>
          <a:xfrm>
            <a:off x="-338666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178952" y="100922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6696570" y="98890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0214187" y="98890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420143" y="2695786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/>
        </p:nvSpPr>
        <p:spPr>
          <a:xfrm>
            <a:off x="4937761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2" name="Ромб 11"/>
          <p:cNvSpPr/>
          <p:nvPr/>
        </p:nvSpPr>
        <p:spPr>
          <a:xfrm>
            <a:off x="8455379" y="2695786"/>
            <a:ext cx="3136054" cy="3136054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Ромб 13"/>
          <p:cNvSpPr/>
          <p:nvPr userDrawn="1"/>
        </p:nvSpPr>
        <p:spPr>
          <a:xfrm>
            <a:off x="-338666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5" name="Ромб 14"/>
          <p:cNvSpPr/>
          <p:nvPr/>
        </p:nvSpPr>
        <p:spPr>
          <a:xfrm>
            <a:off x="3178952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6696570" y="446024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10214187" y="4460240"/>
            <a:ext cx="3136054" cy="3136054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38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омб 5"/>
          <p:cNvSpPr/>
          <p:nvPr userDrawn="1"/>
        </p:nvSpPr>
        <p:spPr>
          <a:xfrm>
            <a:off x="-1371892" y="626582"/>
            <a:ext cx="4409373" cy="4409373"/>
          </a:xfrm>
          <a:prstGeom prst="diamond">
            <a:avLst/>
          </a:prstGeom>
          <a:solidFill>
            <a:schemeClr val="accent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7" name="Ромб 6"/>
          <p:cNvSpPr/>
          <p:nvPr userDrawn="1"/>
        </p:nvSpPr>
        <p:spPr>
          <a:xfrm>
            <a:off x="3331279" y="626583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8016690" y="626582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" name="Ромб 9"/>
          <p:cNvSpPr/>
          <p:nvPr userDrawn="1"/>
        </p:nvSpPr>
        <p:spPr>
          <a:xfrm>
            <a:off x="1008452" y="3060982"/>
            <a:ext cx="4409373" cy="4409373"/>
          </a:xfrm>
          <a:prstGeom prst="diamond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1" name="Ромб 10"/>
          <p:cNvSpPr/>
          <p:nvPr userDrawn="1"/>
        </p:nvSpPr>
        <p:spPr>
          <a:xfrm>
            <a:off x="5687399" y="3034014"/>
            <a:ext cx="4409373" cy="4409373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24" name="Номер слайда 3"/>
          <p:cNvSpPr txBox="1">
            <a:spLocks/>
          </p:cNvSpPr>
          <p:nvPr userDrawn="1"/>
        </p:nvSpPr>
        <p:spPr bwMode="auto">
          <a:xfrm>
            <a:off x="928536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4DA86FFC-87DC-48E0-BC3E-C53546C5619D}" type="slidenum">
              <a:rPr lang="ru-RU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ru-RU">
              <a:solidFill>
                <a:schemeClr val="bg1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68819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омб 10"/>
          <p:cNvSpPr/>
          <p:nvPr userDrawn="1"/>
        </p:nvSpPr>
        <p:spPr>
          <a:xfrm>
            <a:off x="5781454" y="2658120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 rot="2713071">
            <a:off x="9591214" y="3160324"/>
            <a:ext cx="2126747" cy="2126747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 rot="2713071">
            <a:off x="7956992" y="1437069"/>
            <a:ext cx="2126747" cy="2212070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" name="Ромб 7"/>
          <p:cNvSpPr/>
          <p:nvPr userDrawn="1"/>
        </p:nvSpPr>
        <p:spPr>
          <a:xfrm>
            <a:off x="7429296" y="4368765"/>
            <a:ext cx="3136054" cy="3136054"/>
          </a:xfrm>
          <a:prstGeom prst="diamond">
            <a:avLst/>
          </a:prstGeom>
          <a:solidFill>
            <a:schemeClr val="bg1">
              <a:lumMod val="8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162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6F0AB-3B44-4523-9461-89925AAF6F8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533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359BB-23E9-495A-AA46-073CF6CE7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2E9A09-7AB1-4914-B7BE-F63D9141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A6AA41-605B-40A7-B079-2AF89E2C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D31B6E-66BD-4FDE-986A-802CCA14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B97D7-2C17-4D57-A305-03AABEB7F6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359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54058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  <a:ea typeface="Helvetica" panose="00000500000000000000" pitchFamily="50" charset="0"/>
              </a:defRPr>
            </a:lvl1pPr>
          </a:lstStyle>
          <a:p>
            <a:fld id="{34FA1A6B-6BA6-429E-B141-01F20825D3E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920" y="125366"/>
            <a:ext cx="2209139" cy="1063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32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57" r:id="rId4"/>
    <p:sldLayoutId id="2147483656" r:id="rId5"/>
    <p:sldLayoutId id="2147483663" r:id="rId6"/>
    <p:sldLayoutId id="2147483664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0.png"/><Relationship Id="rId4" Type="http://schemas.openxmlformats.org/officeDocument/2006/relationships/image" Target="../media/image6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0.png"/><Relationship Id="rId5" Type="http://schemas.openxmlformats.org/officeDocument/2006/relationships/image" Target="../media/image590.png"/><Relationship Id="rId4" Type="http://schemas.openxmlformats.org/officeDocument/2006/relationships/image" Target="../media/image7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shop.prosv.ru/formirovanie-funkcionalnoj-gramotnosti-sbornik-zadach-po-russkomu-yazyku-dlya-8-11-klassov278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rosv.ru/help/#form" TargetMode="Externa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v.ru/help/#form" TargetMode="Externa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7452" y="1002088"/>
            <a:ext cx="11837096" cy="20621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Математика. Инженеры будущего</a:t>
            </a:r>
          </a:p>
          <a:p>
            <a:pPr>
              <a:lnSpc>
                <a:spcPct val="100000"/>
              </a:lnSpc>
            </a:pP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Инверсия. </a:t>
            </a:r>
          </a:p>
          <a:p>
            <a:pPr>
              <a:lnSpc>
                <a:spcPct val="100000"/>
              </a:lnSpc>
            </a:pPr>
            <a:r>
              <a:rPr lang="ru-RU" sz="44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Пуанкаре плоскости </a:t>
            </a:r>
            <a:r>
              <a:rPr lang="ru-RU" sz="4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Лобачевского</a:t>
            </a: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5918888" y="3064245"/>
            <a:ext cx="2611760" cy="557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28588" indent="-128588" algn="l" defTabSz="51435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157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57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125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2"/>
                </a:solidFill>
                <a:latin typeface="+mj-lt"/>
                <a:ea typeface="Roboto" panose="02000000000000000000" pitchFamily="2" charset="0"/>
                <a:cs typeface="Raleway Medium"/>
                <a:sym typeface="Raleway Medium"/>
              </a:rPr>
              <a:t>26.05.2026 г.</a:t>
            </a:r>
            <a:endParaRPr lang="ru-RU" sz="2400" dirty="0">
              <a:solidFill>
                <a:schemeClr val="tx2"/>
              </a:solidFill>
              <a:latin typeface="+mj-lt"/>
              <a:ea typeface="Roboto" panose="02000000000000000000" pitchFamily="2" charset="0"/>
            </a:endParaRPr>
          </a:p>
          <a:p>
            <a:pPr>
              <a:lnSpc>
                <a:spcPct val="120000"/>
              </a:lnSpc>
            </a:pPr>
            <a:endParaRPr lang="ru-RU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71D4B-50F6-9EC5-7206-DABDC4E71B3F}"/>
              </a:ext>
            </a:extLst>
          </p:cNvPr>
          <p:cNvSpPr txBox="1"/>
          <p:nvPr/>
        </p:nvSpPr>
        <p:spPr>
          <a:xfrm>
            <a:off x="709117" y="5952650"/>
            <a:ext cx="5688632" cy="7694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Все права защищены. Никакая часть презентации не может быть воспроизведена в какой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бы то ни было форме и какими бы то ни было средствами, включая размещение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в Интернете  и в корпоративных сетях, а также запись в память ЭВМ, для частного </a:t>
            </a:r>
            <a:b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</a:b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или публичного использования, без письменного разрешения владельца авторских прав. © АО «Издательство «Просвещение», 20</a:t>
            </a:r>
            <a:r>
              <a:rPr lang="en-US" sz="1000" dirty="0">
                <a:solidFill>
                  <a:schemeClr val="tx2"/>
                </a:solidFill>
                <a:ea typeface="Helvetica" panose="00000500000000000000" pitchFamily="50" charset="0"/>
              </a:rPr>
              <a:t>2</a:t>
            </a:r>
            <a:r>
              <a:rPr lang="ru-RU" sz="1000" dirty="0">
                <a:solidFill>
                  <a:schemeClr val="tx2"/>
                </a:solidFill>
                <a:ea typeface="Helvetica" panose="00000500000000000000" pitchFamily="50" charset="0"/>
              </a:rPr>
              <a:t>6 г.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-168696" y="3573463"/>
            <a:ext cx="842493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E02A440-64B1-F950-2942-AE488527113C}"/>
              </a:ext>
            </a:extLst>
          </p:cNvPr>
          <p:cNvSpPr/>
          <p:nvPr/>
        </p:nvSpPr>
        <p:spPr>
          <a:xfrm>
            <a:off x="709117" y="3808007"/>
            <a:ext cx="96297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Смирнов Владимир Алексеевич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доктор физ.-мат. наук, профессор,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заведующий кафедрой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элементарной математики и теории чисел </a:t>
            </a:r>
          </a:p>
          <a:p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Московского педагогического государственного университета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053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12D984-5312-707E-0816-D9E8D41307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D1F54B47-47B4-AE12-B25E-85430F967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02292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 на клетчатой бумаге инверсию точки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AEAC57D-0536-81C3-1805-3BB58AE77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4" y="5755708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диаграмма, линия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A835078-77AD-2505-B34B-B7BCE0ED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665" y="2308828"/>
            <a:ext cx="5757789" cy="2858183"/>
          </a:xfrm>
          <a:prstGeom prst="rect">
            <a:avLst/>
          </a:prstGeom>
        </p:spPr>
      </p:pic>
      <p:pic>
        <p:nvPicPr>
          <p:cNvPr id="7" name="Рисунок 6" descr="Изображение выглядит как диаграмма, круг, снимок экрана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948AA35-93D6-17EC-B92E-4EE550BF7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2327654"/>
            <a:ext cx="5886470" cy="2839357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360C669-7F1A-659B-5DF2-97F8D1A76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36814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2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3944"/>
            <a:ext cx="1219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Инверсию можно получить в компьютерной программе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GeoGebra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этого в ней имеется инструмент «Отражение относительно окружности». Выбрав этот инструмент и указав фигуру и окружность инверсии, получим инверсию данной фигуры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(1).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7F8068-5F01-3577-F27B-1A50DC962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7328" y="2905726"/>
            <a:ext cx="5265298" cy="367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37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77C3F-9A0D-0973-0491-C72ACCE887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A3D2CD26-4E30-E172-BED0-B6A8EA50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6822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Докажите, что 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 при инверсии относительно окружности с центром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переходят соответственно в точки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треугольники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OAB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подобны 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62B388-4256-2E03-E07E-1AA4142AAE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4734" y="2261817"/>
                <a:ext cx="7334023" cy="33497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имеют общий угол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Кроме того, выполняются равенства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𝑂𝐵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Следовательно, имеет место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𝑂𝐵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8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ru-RU" sz="2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 признаку подобия треугольников треугольники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будут подобны.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AE62B388-4256-2E03-E07E-1AA4142AA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84734" y="2261817"/>
                <a:ext cx="7334023" cy="3349700"/>
              </a:xfrm>
              <a:prstGeom prst="rect">
                <a:avLst/>
              </a:prstGeom>
              <a:blipFill>
                <a:blip r:embed="rId3"/>
                <a:stretch>
                  <a:fillRect l="-1661" t="-1818" r="-1661" b="-41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4">
            <a:extLst>
              <a:ext uri="{FF2B5EF4-FFF2-40B4-BE49-F238E27FC236}">
                <a16:creationId xmlns:a16="http://schemas.microsoft.com/office/drawing/2014/main" id="{E1494EC1-B8DE-755B-551C-5EDD84AA1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0170" y="35360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2244386-DC71-C07F-5701-536DBA3C1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243" y="2488284"/>
            <a:ext cx="4229690" cy="324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29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C457F-7CAC-7674-5453-85D17A428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AB01788F-663A-7C91-FD35-D752065A9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38" y="926927"/>
            <a:ext cx="1201872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Докажите, что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инверсия переводит прямую, не проходящую через центр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окружность, проходящую через центр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 этого центра.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D9423DC-84E4-CF81-30AC-A29E2A9620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84320" y="1972382"/>
                <a:ext cx="8121041" cy="31085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Доказательство.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прямая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проходит через центр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окружности. Опустим перпендикуляр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эту прямую. Обозначим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инверсию точки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произвольной точки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прямой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обозначим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B’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её инверсию. Из подобия треугольников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OB’A’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следует, что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=90°.</m:t>
                    </m:r>
                  </m:oMath>
                </a14:m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D9423DC-84E4-CF81-30AC-A29E2A9620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4320" y="1972382"/>
                <a:ext cx="8121041" cy="3108543"/>
              </a:xfrm>
              <a:prstGeom prst="rect">
                <a:avLst/>
              </a:prstGeom>
              <a:blipFill>
                <a:blip r:embed="rId3"/>
                <a:stretch>
                  <a:fillRect l="-1577" t="-2161" r="-1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 descr="Изображение выглядит как круг, линия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3BCF4F-C8A8-2F9E-5710-47532AE9C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86" y="2251351"/>
            <a:ext cx="3594147" cy="2667656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AFED6982-7CB3-0562-442D-E80806494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7540" y="312359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0597763-7574-C809-1261-5D3A61FAD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18" y="5172273"/>
            <a:ext cx="1210536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Следовательно, точка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B’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окружности с диаметром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OA’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Значит, точки прямой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переходят в точки окружности с диаметром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OA’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точки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81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3FDB0-846E-160C-A537-059D6532F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7FACB0AB-0E27-0847-E29F-1FA4C781D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529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 на клетчатой бумаге инверсию прямой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5F5F855-7F71-C6FA-3234-3FC242440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264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диаграмма, круг, линия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783BC183-E4EC-6E62-D0DF-8E4398B35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713" y="2609455"/>
            <a:ext cx="5660391" cy="2690351"/>
          </a:xfrm>
          <a:prstGeom prst="rect">
            <a:avLst/>
          </a:prstGeom>
        </p:spPr>
      </p:pic>
      <p:pic>
        <p:nvPicPr>
          <p:cNvPr id="8" name="Рисунок 7" descr="Изображение выглядит как диаграмма, круг, линия, шаблон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734461F-95CE-B3D5-2B6C-4E1BA8830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153" y="2609455"/>
            <a:ext cx="5660391" cy="2763760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FB0CF3CD-F46A-A98D-0211-9B835F719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644" y="346635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5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D87C6-380D-6D08-C60B-D7B2B76410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5833D1FB-A926-A41A-B74D-2AC9E72AC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975"/>
            <a:ext cx="990808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Докажите, что 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 инверсии окружность, не проходящая через центр инверсии, переходит в окружность, не проходящую через центр инверсии.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410F504-31F8-DDDA-69E0-C88BD54E0A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5197624"/>
                <a:ext cx="1219200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Треугольники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подобны. Следовательно,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𝑂𝐴𝐶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Треугольники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OBC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OC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подобны. Следовательно,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𝑂𝐵𝐶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Тогда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−∠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𝑂𝐴𝐶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−∠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𝑂𝐵𝐶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=90°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Значит, точка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C’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принадлежит окружности с диаметром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A’B’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D410F504-31F8-DDDA-69E0-C88BD54E0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5197624"/>
                <a:ext cx="12192000" cy="1200329"/>
              </a:xfrm>
              <a:prstGeom prst="rect">
                <a:avLst/>
              </a:prstGeom>
              <a:blipFill>
                <a:blip r:embed="rId3"/>
                <a:stretch>
                  <a:fillRect l="-750" t="-4061" r="-750" b="-106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4">
            <a:extLst>
              <a:ext uri="{FF2B5EF4-FFF2-40B4-BE49-F238E27FC236}">
                <a16:creationId xmlns:a16="http://schemas.microsoft.com/office/drawing/2014/main" id="{099CB87C-45A3-BC44-E13D-66F0015DF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D9B834-043F-5616-1335-7A3571FC8A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4" y="1858521"/>
            <a:ext cx="5604272" cy="3140957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367182EF-D165-AF72-CB21-392FEA9D1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8065" y="1965970"/>
            <a:ext cx="5565732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Доказательство.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окружность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проходящую через центр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Проведём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пересечения этой прямой с окружностью. 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инверсии точек соответственно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Пусть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 окружности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инверсия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09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98CFB-714B-537D-76F3-ED26F4047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67959D48-467F-2FBE-C56B-44DE24064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529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инверсию квадрата, изображённого на рисунке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699ABEF-28BF-ACC3-B0EA-30102C04F1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264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7ECEBC86-7D71-BE53-60FD-283516A7E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644" y="346635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27918-3C21-FA9E-E698-AAC237B83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747" y="2154807"/>
            <a:ext cx="4309153" cy="3633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B79B055-24E7-43E0-EEDC-D6F109B072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364" y="2154807"/>
            <a:ext cx="4202536" cy="36332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662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28FC9-8B97-93FB-D01F-471B7E1AC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FF9ACA00-3AAC-12FD-89E6-85054A5C0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96529"/>
            <a:ext cx="1219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инверсию квадрата, изображённого на рисунке.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D6439E4C-9B5D-AB42-C53B-0AF2E2C59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264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2065D553-4E05-0CDC-29CF-09F597355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7644" y="346635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979FF96-18D3-F88B-B8AF-9C3DE3DA81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2602" y="1991484"/>
            <a:ext cx="4086795" cy="40582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09792BB-E6D2-C13D-B675-DAD3FE166B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759" y="1991484"/>
            <a:ext cx="4334480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84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E2E5B22-5B51-6A73-6A86-F9BF0B74DB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6051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Докажите, что окружность с центром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инверсии относительно данной окружности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центром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переходит сама в себя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тогда и только тогда, когда она перпендикулярна данной окружности.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633F3E7E-E408-F340-4801-86F768A3E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7124" y="289144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B110AD-8CC7-EAE0-7F17-93291D4744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6076" y="2907931"/>
            <a:ext cx="4360398" cy="323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104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171"/>
            <a:ext cx="997071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Доказательство.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Пусть окружность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центром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переходит сама в себя при инверсии относительно данной окружности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центром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их точки пересечения. Следовательно, прямая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имеет других общих точек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окружностью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 е. является касательной к этой окружности. Значит, окружности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перпендикулярны.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 Box 4">
            <a:extLst>
              <a:ext uri="{FF2B5EF4-FFF2-40B4-BE49-F238E27FC236}">
                <a16:creationId xmlns:a16="http://schemas.microsoft.com/office/drawing/2014/main" id="{7C002A81-F9E1-CBEC-3304-D16E6995B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0619" y="2240230"/>
            <a:ext cx="693106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Обратно. Пусть окружность с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центром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перпендикулярна окружности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центром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их точки пересечения. Тогда прямые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касательные к окружности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инверсии относительно окружности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остаются на месте, а касательные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переходят сами в себя.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4B215D-8F23-93D1-41B4-3159BDD76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46" y="2173196"/>
            <a:ext cx="4360398" cy="3238048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F6CBE4AF-D192-665C-DB6E-20D7F753C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78" y="5545311"/>
            <a:ext cx="1219199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Так как окружность однозначно определяется двумя точками и касательными, проведёнными в этих точках, то окружность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её инверсия относительно окружности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совпадают.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05" y="159194"/>
            <a:ext cx="4827500" cy="669880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34" y="1049870"/>
            <a:ext cx="5974750" cy="580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895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B3207-A42C-CCA3-7AB1-65A8B124D5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45F7DB67-6789-5751-A7FB-3C6CDB745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94566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Докажите, что окружность, проходящая через две точки, получающиеся друг из друга инверсией относительно данной окружности, перпендикулярна этой окружности.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9DBC3E3B-A9D9-34BF-2DBC-04C58B7C4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31829" y="1422021"/>
            <a:ext cx="700505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200" dirty="0">
                <a:solidFill>
                  <a:srgbClr val="FF0000"/>
                </a:solidFill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получена инверсией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относительно окружности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окружность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через эти точки. 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пересечения этих окружностей. Так как через три точки, не принадлежащие одной прямой, проходит единственная окружность, то окружность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инверсии относительно окружности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сама в себя. Следовательно, эти окружности перпендикулярны.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735CC1-6EC8-0310-F24E-1B07F76A9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05" y="1638740"/>
            <a:ext cx="4068071" cy="316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9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B0FC7-3C16-8080-BFD6-2503BAD53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52A07187-3999-CB4E-A2A5-6396B72DE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99830"/>
            <a:ext cx="969514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инверсию, докажите следующую теорему Птолемея.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Теорема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четырёхугольника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вписанного в окружность, выполняется равенство: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B6C7706E-8021-5210-C46A-C910A9027A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55443"/>
                <a:ext cx="11799518" cy="27695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ru-RU" sz="2000" dirty="0"/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подобия треугольников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 равенство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Из подобия треугольников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 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𝐶𝐷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Из подобия треугольников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ABD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’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следует равенство</a:t>
                </a:r>
                <a14:m>
                  <m:oMath xmlns:m="http://schemas.openxmlformats.org/officeDocument/2006/math">
                    <m:r>
                      <a:rPr lang="ru-RU" sz="240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𝐵𝐷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𝐵𝐷</m:t>
                        </m:r>
                      </m:num>
                      <m:den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𝐴𝐷</m:t>
                        </m:r>
                      </m:den>
                    </m:f>
                    <m:r>
                      <a:rPr lang="ru-RU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Подставляя в равенство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ru-RU" sz="2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ru-RU" sz="24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эти выражения, получим искомое равенство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·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BD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dirty="0"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B6C7706E-8021-5210-C46A-C910A9027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55443"/>
                <a:ext cx="11799518" cy="2769541"/>
              </a:xfrm>
              <a:prstGeom prst="rect">
                <a:avLst/>
              </a:prstGeom>
              <a:blipFill>
                <a:blip r:embed="rId3"/>
                <a:stretch>
                  <a:fillRect l="-775" r="-72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Box 4">
            <a:extLst>
              <a:ext uri="{FF2B5EF4-FFF2-40B4-BE49-F238E27FC236}">
                <a16:creationId xmlns:a16="http://schemas.microsoft.com/office/drawing/2014/main" id="{599B9F15-9F95-1868-A0F0-B91EA8155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3068" y="1449979"/>
            <a:ext cx="803030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Доказательство.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инверсию относительно окружности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1. 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точки, в которые при этой инверсии перейдут точки соответственно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 как окружность, проходящая через центр инверсии, при инверсии переходит в прямую, то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будут принадлежать одной прямой.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D2FA1C-CD05-90AE-26FF-251EBDB1A4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27" y="1509819"/>
            <a:ext cx="3464119" cy="264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073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3A8926-5129-E099-E228-131984E32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0EB87ED5-E22E-1451-F2DA-FF180EA6A8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77" y="129159"/>
            <a:ext cx="96951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инверсии решаются задачи на построение циркулем и линейкой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1C418F7-9936-84C9-8649-3F75F337AB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92865"/>
            <a:ext cx="12192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Рассмотрим, например, задачу на построение окружности, проходящей через две данные точки и касающуюся данной прямой.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642433D-8A72-52DB-3EC2-705866953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28" y="2150983"/>
            <a:ext cx="4388644" cy="3125118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FF19A2DD-EEA3-2E2F-0A96-CF82A362BDE8}"/>
              </a:ext>
            </a:extLst>
          </p:cNvPr>
          <p:cNvGrpSpPr/>
          <p:nvPr/>
        </p:nvGrpSpPr>
        <p:grpSpPr>
          <a:xfrm>
            <a:off x="458928" y="1900987"/>
            <a:ext cx="11733072" cy="3244182"/>
            <a:chOff x="458928" y="1900987"/>
            <a:chExt cx="11733072" cy="3244182"/>
          </a:xfrm>
        </p:grpSpPr>
        <p:sp>
          <p:nvSpPr>
            <p:cNvPr id="3" name="Text Box 4">
              <a:extLst>
                <a:ext uri="{FF2B5EF4-FFF2-40B4-BE49-F238E27FC236}">
                  <a16:creationId xmlns:a16="http://schemas.microsoft.com/office/drawing/2014/main" id="{BDA2533A-F761-5051-2F4F-0D1E800E05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718" y="2251315"/>
              <a:ext cx="6793282" cy="12003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solidFill>
                    <a:srgbClr val="FF0000"/>
                  </a:solidFill>
                  <a:ea typeface="Calibri" panose="020F0502020204030204" pitchFamily="34" charset="0"/>
                </a:rPr>
                <a:t>	</a:t>
              </a:r>
              <a:r>
                <a: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Решение.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Построим инверсию прямой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относительно окружности с центром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проходящей через точку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6BB9042F-45B0-963F-1DB2-CF49E791D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8928" y="1900987"/>
              <a:ext cx="4452122" cy="3244182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4691BF72-CC33-7BB1-F5D1-0A27461496DB}"/>
              </a:ext>
            </a:extLst>
          </p:cNvPr>
          <p:cNvGrpSpPr/>
          <p:nvPr/>
        </p:nvGrpSpPr>
        <p:grpSpPr>
          <a:xfrm>
            <a:off x="490900" y="1919817"/>
            <a:ext cx="11489238" cy="3279159"/>
            <a:chOff x="3171577" y="2110120"/>
            <a:chExt cx="11489238" cy="3279159"/>
          </a:xfrm>
        </p:grpSpPr>
        <p:sp>
          <p:nvSpPr>
            <p:cNvPr id="31" name="Text Box 4">
              <a:extLst>
                <a:ext uri="{FF2B5EF4-FFF2-40B4-BE49-F238E27FC236}">
                  <a16:creationId xmlns:a16="http://schemas.microsoft.com/office/drawing/2014/main" id="{9D7C5CB3-C826-DFB6-D7AB-31F624DA8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533" y="3641947"/>
              <a:ext cx="679328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ea typeface="Calibri" panose="020F0502020204030204" pitchFamily="34" charset="0"/>
                </a:rPr>
                <a:t>	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Через точку </a:t>
              </a:r>
              <a:r>
                <a: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проведём касательные к полученной окружности.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2F0ED5BC-B03C-0070-372E-9EBFE2C37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71577" y="2110120"/>
              <a:ext cx="4452122" cy="3279159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60AB18B-5A1E-018E-EE70-69F9F3309513}"/>
              </a:ext>
            </a:extLst>
          </p:cNvPr>
          <p:cNvGrpSpPr/>
          <p:nvPr/>
        </p:nvGrpSpPr>
        <p:grpSpPr>
          <a:xfrm>
            <a:off x="458928" y="1919817"/>
            <a:ext cx="11609972" cy="3428949"/>
            <a:chOff x="364559" y="1765524"/>
            <a:chExt cx="11609972" cy="3428949"/>
          </a:xfrm>
        </p:grpSpPr>
        <p:sp>
          <p:nvSpPr>
            <p:cNvPr id="34" name="Text Box 4">
              <a:extLst>
                <a:ext uri="{FF2B5EF4-FFF2-40B4-BE49-F238E27FC236}">
                  <a16:creationId xmlns:a16="http://schemas.microsoft.com/office/drawing/2014/main" id="{BF319E45-2762-7D7C-8E08-C8B1F45F89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81249" y="4128348"/>
              <a:ext cx="6793282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ea typeface="Calibri" panose="020F0502020204030204" pitchFamily="34" charset="0"/>
                </a:rPr>
                <a:t>	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Построим инверсии этих касательных относительно исходной окружности. 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CCBFF8C-728C-5AB8-DE62-258E6AE03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4559" y="1765524"/>
              <a:ext cx="4639166" cy="3428949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060B81AA-8687-86C0-6B80-2586047EBC19}"/>
              </a:ext>
            </a:extLst>
          </p:cNvPr>
          <p:cNvGrpSpPr/>
          <p:nvPr/>
        </p:nvGrpSpPr>
        <p:grpSpPr>
          <a:xfrm>
            <a:off x="418615" y="1900987"/>
            <a:ext cx="11690598" cy="4043648"/>
            <a:chOff x="430196" y="981360"/>
            <a:chExt cx="11690598" cy="4043648"/>
          </a:xfrm>
        </p:grpSpPr>
        <p:sp>
          <p:nvSpPr>
            <p:cNvPr id="37" name="Text Box 4">
              <a:extLst>
                <a:ext uri="{FF2B5EF4-FFF2-40B4-BE49-F238E27FC236}">
                  <a16:creationId xmlns:a16="http://schemas.microsoft.com/office/drawing/2014/main" id="{7F5BB3B1-E759-8104-CB89-07F7D28129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6885" y="4194011"/>
              <a:ext cx="6873909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en-US" dirty="0">
                  <a:ea typeface="Calibri" panose="020F0502020204030204" pitchFamily="34" charset="0"/>
                </a:rPr>
                <a:t>	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Получим искомые окружности, проходящие через данные точки и касающиеся данной прямой. </a:t>
              </a:r>
              <a:endPara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D60B0A6-E8BD-341C-B168-C6BD39AB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0196" y="981360"/>
              <a:ext cx="4639166" cy="3472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307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20637D56-7C82-026A-0D0C-4ECDC8A80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3220"/>
            <a:ext cx="97828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инверсию параболы относительно окружности с центром в фокусе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Какой кривой она является? Проверьте это в компьютерной программе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(3)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8DC0BE3D-57F5-8103-F1DC-FC7C33A80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389" y="0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47DBDF-7953-4AF7-92A2-7A0841B28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3" y="2084897"/>
            <a:ext cx="6792273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799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4A526F8-FAC5-3491-B86B-861DEB2E53C4}"/>
              </a:ext>
            </a:extLst>
          </p:cNvPr>
          <p:cNvSpPr txBox="1"/>
          <p:nvPr/>
        </p:nvSpPr>
        <p:spPr>
          <a:xfrm>
            <a:off x="1847528" y="188640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Улитка Паскаля.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5994D51-9149-8B52-5121-E922A9369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1758" y="650305"/>
            <a:ext cx="6482242" cy="596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739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D334E2-6EB4-8CD1-50BF-EEEB81F23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F8C4ED0C-1298-AE6D-BD43-6E404C4D0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" y="410497"/>
            <a:ext cx="983293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dirty="0"/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инверсию параболы относительно окружности с центром в вершине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параболы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кривой она является? Проверьте это в компьютерной программе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(3)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6C31CD-FD77-5390-1EE2-E1AFF7D15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383" y="2246429"/>
            <a:ext cx="6450832" cy="4417418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7EC67862-5AFF-A5AD-B503-D2A3368A3E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441" y="25063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005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49ADF-A8A9-57B9-46DA-8E7EAC3DCF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BC763C-8237-FAB2-D56A-F4996E4E124F}"/>
              </a:ext>
            </a:extLst>
          </p:cNvPr>
          <p:cNvSpPr txBox="1"/>
          <p:nvPr/>
        </p:nvSpPr>
        <p:spPr>
          <a:xfrm>
            <a:off x="1784898" y="151063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Циссоида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Диоклеса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A527CA-E34D-C0A5-5EEB-78742E6B0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736" y="1505590"/>
            <a:ext cx="7506748" cy="484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9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F2F4B-BE10-5039-3A15-74BA5FC4F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61888D1E-48A2-1BD1-FD2F-3F92DE046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92875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инверсию гиперболы относительно окружности с центром в её фокусе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кривой она является? Проверьте это в компьютерной программе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(4).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01EA646-0F6E-3903-E711-B3A79A93F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11" y="2415228"/>
            <a:ext cx="6060023" cy="43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25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E0B61E-2393-76BB-1289-C28A50D4B4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A6AF7FC-A319-9489-FD1C-561194841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524" y="1487774"/>
            <a:ext cx="6648127" cy="4457654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F6C3256E-FA84-ED7B-23CA-7B53BAF90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353" y="373575"/>
            <a:ext cx="86764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Улитка Паскаля.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3941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3EF0-2FC5-293F-2310-5CD4A57AC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>
            <a:extLst>
              <a:ext uri="{FF2B5EF4-FFF2-40B4-BE49-F238E27FC236}">
                <a16:creationId xmlns:a16="http://schemas.microsoft.com/office/drawing/2014/main" id="{AD67896F-5ED5-36AB-BCD6-14FE50495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9141"/>
            <a:ext cx="12192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altLang="ru-RU" sz="2800" dirty="0">
                <a:solidFill>
                  <a:srgbClr val="FF3300"/>
                </a:solidFill>
              </a:rPr>
              <a:t>	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инверсию гиперболы относительно окружности с центром в вершине </a:t>
            </a:r>
            <a:r>
              <a:rPr lang="en-US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гиперболы. Какой кривой она является? Проверьте это в компьютерной программе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(4).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343847-062C-4809-2D4F-F6EE36BEF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4026" y="2347164"/>
            <a:ext cx="4258269" cy="419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36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CC3D91-E2BB-D8E1-3941-BCFBDA7823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09" y="140803"/>
            <a:ext cx="4828085" cy="6722533"/>
          </a:xfrm>
          <a:prstGeom prst="rect">
            <a:avLst/>
          </a:prstGeom>
        </p:spPr>
      </p:pic>
      <p:sp>
        <p:nvSpPr>
          <p:cNvPr id="2" name="Rectangle 1026">
            <a:extLst>
              <a:ext uri="{FF2B5EF4-FFF2-40B4-BE49-F238E27FC236}">
                <a16:creationId xmlns:a16="http://schemas.microsoft.com/office/drawing/2014/main" id="{6E8CFCD1-C239-EE7F-EF03-F8CBCD8ACCF4}"/>
              </a:ext>
            </a:extLst>
          </p:cNvPr>
          <p:cNvSpPr txBox="1">
            <a:spLocks noChangeArrowheads="1"/>
          </p:cNvSpPr>
          <p:nvPr/>
        </p:nvSpPr>
        <p:spPr>
          <a:xfrm>
            <a:off x="4517758" y="826718"/>
            <a:ext cx="7772400" cy="595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программа </a:t>
            </a:r>
            <a:r>
              <a:rPr lang="en-US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GeoGebra</a:t>
            </a:r>
            <a:r>
              <a:rPr lang="ru-RU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(geogebra.org)</a:t>
            </a:r>
            <a:endParaRPr lang="ru-RU" altLang="ru-RU" sz="2400" b="0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20BE1D-F0E1-79E3-80EF-F90A2DDAB7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1133" y="1422031"/>
            <a:ext cx="6980658" cy="5266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975DA5-99DE-AE62-FECE-8B3F158C8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8C15A22-B7C0-D0D8-737E-B3ED00E7B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667" y="1378104"/>
            <a:ext cx="5260933" cy="5027360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2D15B824-2186-EC3A-07A1-2047A846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7028" y="452536"/>
            <a:ext cx="4459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Кривая Крамера.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4001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72031E-DBD8-5BAC-E08E-3ACDC9B7FB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09637E5-C78D-A8F5-21E8-E5846E74D9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839245"/>
                <a:ext cx="12192000" cy="1426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Постройте инверсию гиперболы, для которой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относительно окружности с центром в вершине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гиперболы.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Какой кривой она является? Проверьте это в компьютерной программе 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GeoGebra.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709637E5-C78D-A8F5-21E8-E5846E74D9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839245"/>
                <a:ext cx="12192000" cy="1426929"/>
              </a:xfrm>
              <a:prstGeom prst="rect">
                <a:avLst/>
              </a:prstGeom>
              <a:blipFill>
                <a:blip r:embed="rId3"/>
                <a:stretch>
                  <a:fillRect l="-1000" t="-1709" r="-1000"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C13418-7E62-AAD3-04DA-F73AAB401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735" y="2697061"/>
            <a:ext cx="4796917" cy="405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95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4B502-F972-69E6-190C-684F2C3A5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9F2914-9B09-77A9-FA92-B2277C2AD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55" y="1369301"/>
            <a:ext cx="6067817" cy="4843608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5D0DD8B6-808C-A2B9-4E15-EA21EBC80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561" y="347339"/>
            <a:ext cx="445926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Строфоида.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3775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8CD66-D883-67B4-5397-1CE3B95FD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3BCD6EF3-3F3A-E1F2-D3F4-0AB2D5C9A1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01875"/>
                <a:ext cx="12192000" cy="14269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altLang="ru-RU" sz="2800" dirty="0">
                    <a:solidFill>
                      <a:srgbClr val="FF3300"/>
                    </a:solidFill>
                  </a:rPr>
                  <a:t>	</a:t>
                </a:r>
                <a:r>
                  <a:rPr lang="ru-RU" alt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Постройте инверсию гиперболы, для которой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altLang="ru-RU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ru-RU" altLang="ru-RU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en-US" altLang="ru-RU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относительно окружности с центром в середине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отрезка 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altLang="ru-RU" sz="2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alt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Какой кривой она является? Проверьте это в компьютерной программе 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GeoGebra.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4">
                <a:extLst>
                  <a:ext uri="{FF2B5EF4-FFF2-40B4-BE49-F238E27FC236}">
                    <a16:creationId xmlns:a16="http://schemas.microsoft.com/office/drawing/2014/main" id="{3BCD6EF3-3F3A-E1F2-D3F4-0AB2D5C9A1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01875"/>
                <a:ext cx="12192000" cy="1426929"/>
              </a:xfrm>
              <a:prstGeom prst="rect">
                <a:avLst/>
              </a:prstGeom>
              <a:blipFill>
                <a:blip r:embed="rId3"/>
                <a:stretch>
                  <a:fillRect l="-1000" t="-1709" r="-1000" b="-111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7EFD347-B94E-4A88-7BD3-117E7069C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1849" y="2500087"/>
            <a:ext cx="5703666" cy="40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392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C2EB-4AA9-36E3-E207-605ADA831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9998626-E0D3-1809-7FB5-186F8C16DA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70" y="1349864"/>
            <a:ext cx="7894271" cy="5013357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48EB6995-BD73-9E02-8284-D8D59925B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404" y="320851"/>
            <a:ext cx="574944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Лемниската Бернулли.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402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7577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Докажите, что строфоида при инверсии относительно окружности с центром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радиусом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переходит сама в себя.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Проверьте это в компьютерной программе </a:t>
            </a:r>
            <a:r>
              <a:rPr lang="en-US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GeoGebra (5).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115" y="1502731"/>
            <a:ext cx="4114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003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12192000" cy="24733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Доказательство.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Пусть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OP = R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PC = c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Тогда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𝑂𝐶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endParaRPr lang="en-US" sz="2400" i="1" dirty="0">
                  <a:latin typeface="Cambria Math"/>
                  <a:ea typeface="Calibri" panose="020F0502020204030204" pitchFamily="34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/>
                      </a:rPr>
                      <m:t>−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𝑂𝐵</m:t>
                    </m:r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𝑅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𝑐</m:t>
                            </m:r>
                          </m:e>
                          <m:sup>
                            <m:r>
                              <a:rPr lang="en-US" sz="24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400" i="1">
                        <a:latin typeface="Cambria Math"/>
                      </a:rPr>
                      <m:t>+</m:t>
                    </m:r>
                    <m:r>
                      <a:rPr lang="en-US" sz="2400" i="1">
                        <a:latin typeface="Cambria Math"/>
                      </a:rPr>
                      <m:t>𝑐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𝑂𝐵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−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∙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𝑅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400" i="1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en-US" sz="2400" i="1"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latin typeface="Cambria Math"/>
                          </a:rPr>
                          <m:t>𝑐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ru-RU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Следовательно, при инверсии относительно данной окружности точки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 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строфоиды переходят друг в друга. Значит, данная окружность является окружностью инверсии строфоиды.</a:t>
                </a:r>
                <a:endParaRPr lang="en-US" sz="24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12192000" cy="2473369"/>
              </a:xfrm>
              <a:prstGeom prst="rect">
                <a:avLst/>
              </a:prstGeom>
              <a:blipFill>
                <a:blip r:embed="rId3"/>
                <a:stretch>
                  <a:fillRect l="-750" r="-750" b="-46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>
            <a:extLst>
              <a:ext uri="{FF2B5EF4-FFF2-40B4-BE49-F238E27FC236}">
                <a16:creationId xmlns:a16="http://schemas.microsoft.com/office/drawing/2014/main" id="{F316ADC7-D24E-DFEE-8C3B-8B3CE4F92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49" y="2047875"/>
            <a:ext cx="4114800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3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"/>
                <a:ext cx="9770301" cy="24854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ea typeface="Calibri" panose="020F0502020204030204" pitchFamily="34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компьютерной программе </a:t>
                </a:r>
                <a:r>
                  <a:rPr lang="en-US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GeoGebra </a:t>
                </a:r>
                <a:r>
                  <a:rPr lang="ru-RU" alt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проверьте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что улитка Паскаля при инверсии относительно окружности с центром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радиусом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𝑅</m:t>
                    </m:r>
                    <m:r>
                      <a:rPr lang="en-US" sz="2800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где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 = OP –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радиус окружности улитки Паскаля,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длины откладываемых отрезков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AC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BC 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(6).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"/>
                <a:ext cx="9770301" cy="2485424"/>
              </a:xfrm>
              <a:prstGeom prst="rect">
                <a:avLst/>
              </a:prstGeom>
              <a:blipFill>
                <a:blip r:embed="rId3"/>
                <a:stretch>
                  <a:fillRect l="-1248" t="-2451" r="-1248" b="-588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2842DB-928A-80A4-83F7-F4F6F8657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664" y="2186283"/>
            <a:ext cx="4124901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835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B6E6-38D8-8D55-1600-3D9132F6F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355D5E60-2B4E-8C47-5A5E-4E0848EED88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90350" y="6581775"/>
            <a:ext cx="501650" cy="276225"/>
          </a:xfrm>
        </p:spPr>
        <p:txBody>
          <a:bodyPr/>
          <a:lstStyle/>
          <a:p>
            <a:fld id="{61E1DA6B-3281-4421-9C24-6F83840074F0}" type="slidenum">
              <a:rPr lang="ru-RU" sz="1000">
                <a:latin typeface="Arial" pitchFamily="34" charset="0"/>
                <a:cs typeface="Arial" pitchFamily="34" charset="0"/>
              </a:rPr>
              <a:pPr/>
              <a:t>38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4D40C7-17D7-4FFD-506D-B92D8F927700}"/>
              </a:ext>
            </a:extLst>
          </p:cNvPr>
          <p:cNvSpPr txBox="1"/>
          <p:nvPr/>
        </p:nvSpPr>
        <p:spPr>
          <a:xfrm>
            <a:off x="1524000" y="2630468"/>
            <a:ext cx="91440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4800" dirty="0"/>
              <a:t>	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Пуанкаре плоскости Лобачевского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3572968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02853-FBFA-592F-8EFB-95963FFD1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4288F552-9607-7BB6-0142-725A21932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00384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плоскости через точку, не принадлежащую данной прямой, проходит более одной прямой, не пересекающихся с данной.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Одна из моделей плоскости Лобачевского была предложена французским математиком А. Пуанкаре (1854-1912). В этой модели плоскостью является внутренность круга. Будем называть её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плоскостью Лобачевского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круг и окружность, его ограничивающую, будем называть соответственно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кругом и окружностью Пуанкаре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A396CB64-3577-8877-1C06-E47722D21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405" y="3693319"/>
            <a:ext cx="694359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Точками на плоскости Лобачевского являются точки, расположенные внутри круга Пуанкаре.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Прямыми на плоскости Лобачевского являются диаметры круга Пуанкаре без его концов, а также дуги окружностей, расположенные внутри круга Пуанкаре, перпендикулярные его окружности (рис. 18.1). Будем называть их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прямыми Лобачевского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416918D-F854-FB6E-352D-56D425B58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9288" y="3693319"/>
            <a:ext cx="3161879" cy="3058210"/>
          </a:xfrm>
          <a:prstGeom prst="rect">
            <a:avLst/>
          </a:prstGeom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DB9E51A8-4A89-5D5D-9B54-DD749FE3E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857984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Воспользуемся инверсией для знакомства с моделью Пуанкаре геометрии Лобачевского. Напомним, что в геометрии Лобачевского на плоскости выполняются все аксиомы евклидовой геометрии, кроме аксиомы параллельных, вместо которой принимается следующая аксиома.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Аксиома Лобачевского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04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C86D1-B870-E4E4-7E77-27F5547F3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934ABC5C-1401-DD8E-D7A6-68C96D461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32751"/>
            <a:ext cx="12192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Темы вебинаров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Кривые как геометрические места точек (9 октября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Замечательные кривые (17 ноября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Циклоида (17 декабря).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Эпициклоиды и гипоциклоиды (15 января).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Кривые постоянной ширины (5 февраля).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Симметрия (12 марта).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Подобие. Золотое отношение (15 апреля).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Инверсия. Модель Пуанкаре плоскости Лобачевского (21 мая).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29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5EA398-ABD3-40DC-C855-35BEFD7466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BEC4573C-2FEB-410C-214E-9782A6E3F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786" y="891362"/>
            <a:ext cx="12004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окружность с центром в точке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расположенной вне круга Пуанкаре,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перпендикулярную окружности Пуанкаре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(7)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EE1DB60-D608-5591-9FEF-6A52EFCF9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0B3997-B048-4277-B39E-F5AC62A64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549" y="2006768"/>
            <a:ext cx="4065948" cy="2981695"/>
          </a:xfrm>
          <a:prstGeom prst="rect">
            <a:avLst/>
          </a:prstGeom>
        </p:spPr>
      </p:pic>
      <p:sp>
        <p:nvSpPr>
          <p:cNvPr id="6" name="Text Box 4">
            <a:extLst>
              <a:ext uri="{FF2B5EF4-FFF2-40B4-BE49-F238E27FC236}">
                <a16:creationId xmlns:a16="http://schemas.microsoft.com/office/drawing/2014/main" id="{A457D3E8-998F-B49C-B0A4-9755CD1EE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82" y="5657671"/>
            <a:ext cx="1200411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проведём касательные к окружности Пуанкаре. 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точки касания. С центром в точке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окружность. Она будет перпендикулярна окружности Пуанкаре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E3C090-07A5-84C9-C5D1-49F97F60EB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549" y="1909089"/>
            <a:ext cx="5185734" cy="355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8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C8281-81AE-F0D4-927F-7EBC8F763E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14662685-339A-F038-79D0-109B48100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186" y="1076028"/>
            <a:ext cx="111398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Постройте прямую Лобачевского, проходящую через данные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BF89447A-53D0-2336-E5C6-61090B7A1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500129D-CF98-7E12-1F6C-AB23ABAB9D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8510" y="1909089"/>
            <a:ext cx="684338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Доказательство.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расположены на одной прямой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искомой прямой является диаметр, проходящий через эти точки. Если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принадлежат диаметру окружности Пуанкаре, то построим инверсию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окружность. Она будет перпендикулярна окружности Пуанкаре, а дуга построенной окружности, расположенная внутри круга Пуанкаре, будет искомой прямой Лобачевского, проходящей через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ECFB09-19ED-3ADB-2EC1-727D6E979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41" y="1868379"/>
            <a:ext cx="4010585" cy="38200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2B2683-BF86-8B5F-27EB-A76ECFB6F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41" y="1909089"/>
            <a:ext cx="4887007" cy="382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43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CA7817-1634-43A9-3AF9-4DE722C6E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209BBF17-2CB4-76F9-6913-FC0B933A7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693862"/>
            <a:ext cx="12141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понятие равенства фигур на плоскости Лобачевского.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268E4D8-03F5-8103-B18C-4E3B23274B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FD692BAC-EAEF-2331-312F-65B435D4B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1217082"/>
            <a:ext cx="12091792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Рассмотрим следующие преобразования круга Пуанкаре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1. Поворот вокруг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 Осевая симметрия относительно прямой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проходящей через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3. Инверсия относительно окружности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перпендикулярной окружности Пуанкаре. Будет её также называть осевой симметрией относительно прямой Лобачевского.</a:t>
            </a:r>
            <a:r>
              <a:rPr lang="ru-RU" dirty="0"/>
              <a:t>	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A60DB3FD-D7E2-AE80-1D14-147C0E77B6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7858" y="3357018"/>
            <a:ext cx="6004141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'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расположенные на плоскости Лобачевского, будем называть равными, если они получаются друг из друга с помощью указанных выше преобразований или их композиций.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96FD29-A45F-4F15-A093-F81823F8D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30" y="3256636"/>
            <a:ext cx="5287113" cy="341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070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004E30-CEF4-E934-35D5-3FC38703E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5E134978-7C21-DE36-66C7-2D6C02085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6" y="636519"/>
            <a:ext cx="97577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прямую Лобачевского, перпендикулярную данной прямой Лобачевского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проходящую через данную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(8).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7C2E427-4B27-F2F6-A06A-29F5D1092E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994E875-A65B-57F7-B6EF-638DCEDEAB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3602" y="1933782"/>
            <a:ext cx="757839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при инверсии относительно искомой окружности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в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центр этой окружности будет принадлежать прямой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инверсию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относительно окружности Пуанкаре. Отрезок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хордой искомой окружности. Проведём серединный перпендикуляр к отрезку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CC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точку пересечения с прямой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Искомой окружностью будет окружность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проходящая через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7B72643-379F-3510-B079-DD0D637F08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7" y="2412770"/>
            <a:ext cx="4141638" cy="313255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91C1C1D-708D-86D1-18BB-B9C973A29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64" y="1782601"/>
            <a:ext cx="4141638" cy="376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3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1A3C8-A32B-6CFF-FBF0-CC3FA139AD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B91AD299-18C3-260F-A6AD-E34B070A8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905214"/>
            <a:ext cx="1214189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серединный перпендикуляр к данному отрезку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прямой Лобачевского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21639D8-273D-8431-9E51-37D0E19AF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E83953E8-8A67-DEE9-273B-20DACDA31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206" y="1553057"/>
            <a:ext cx="692269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при инверсии относительно искомой окружности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в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центр этой окружности будет принадлежать прямой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при инверсии относительно искомой окружности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переходит в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то центр этой окружности будет принадлежать прямой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точку пересечения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прямых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касательные к окружности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Обозначим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касания.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Искомой окружностью будет окружность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проходящая через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D2AB09-04D3-41A0-1C17-69591C72E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14" y="2631246"/>
            <a:ext cx="4851539" cy="330970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DDB4EBE-C19E-5CEC-403D-83856C080B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008" y="2009058"/>
            <a:ext cx="4841072" cy="379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690F27-887D-8038-EAB5-7DE461ACED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D4BCD86A-D35C-579F-3D52-F8E5E180E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433405"/>
            <a:ext cx="98329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биссектрису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угла, образованного двумя прямыми Лобачевского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пересекающимися в точке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(10)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A257024E-5BF4-D191-B06A-768468794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1425" y="57984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44C88FA7-279E-C373-4D01-54F2DF802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4720" y="1399384"/>
            <a:ext cx="684154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 окружности, на которой лежит искомая биссектриса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 на этой прямой. Проведём прямую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Центр окружности, на которой лежит искомая биссектриса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 на этой прямой. Её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пересечения с прямой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будет искомым центром окружности, на которой лежит биссектриса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касательные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окружность с центром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3E3328-6F85-E010-EA85-9C62F27F6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76" y="1358080"/>
            <a:ext cx="4759340" cy="371823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053197-66E7-6DEA-208E-0413705BED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119" y="1386254"/>
            <a:ext cx="4547453" cy="36492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5CF5F00-050A-E18B-459E-41AD739FD8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526" y="5198167"/>
                <a:ext cx="12141896" cy="16018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Так как эта окружность перпендикулярна исходной, то при инверсии относительно неё исходная окружность перейдёт в себя. Следовательно, точка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перейдёт в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точка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перейдёт в точку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дуга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перейдёт в дугу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Следовательно, дуга </a:t>
                </a:r>
                <a14:m>
                  <m:oMath xmlns:m="http://schemas.openxmlformats.org/officeDocument/2006/math">
                    <m:acc>
                      <m:accPr>
                        <m:chr m:val="̆"/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будет искомой биссектрисой.</a:t>
                </a:r>
              </a:p>
            </p:txBody>
          </p:sp>
        </mc:Choice>
        <mc:Fallback xmlns="">
          <p:sp>
            <p:nvSpPr>
              <p:cNvPr id="4" name="Text Box 4">
                <a:extLst>
                  <a:ext uri="{FF2B5EF4-FFF2-40B4-BE49-F238E27FC236}">
                    <a16:creationId xmlns:a16="http://schemas.microsoft.com/office/drawing/2014/main" id="{F5CF5F00-050A-E18B-459E-41AD739FD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526" y="5198167"/>
                <a:ext cx="12141896" cy="1601849"/>
              </a:xfrm>
              <a:prstGeom prst="rect">
                <a:avLst/>
              </a:prstGeom>
              <a:blipFill>
                <a:blip r:embed="rId5"/>
                <a:stretch>
                  <a:fillRect l="-753" t="-3053" b="-72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083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4FA11-7C2A-1BC1-FEB0-F59BC45CF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26D396A6-B940-E52C-33E6-57FAD9D3B6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843441"/>
            <a:ext cx="9908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Постройте параболу, фокусом которой является центр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Пуанкаре, а директрисой – прямая Лобачевского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AE59441-16B3-AF1A-BA31-74C5D824F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290301-65B7-F5C7-9852-B51B56419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606" y="1813247"/>
            <a:ext cx="4936474" cy="4863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A90B5-8AAA-A08A-DE52-03F5EC500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467" y="1813247"/>
            <a:ext cx="4824613" cy="47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081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9C38F5-D22E-CE95-80AF-945BC71661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C6C4A980-9CB7-A6F7-5629-CD1E94A49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843441"/>
            <a:ext cx="9908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Постройте эллипс, фокусами которого являются центр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Пуанкаре и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Константой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длина отрезка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83D21CE2-9539-1DCD-87CA-F99D52AF6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0CA693-623E-31BC-F939-B8809C095E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2105" y="1883780"/>
            <a:ext cx="4862366" cy="47504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E7D73AB-4486-F76C-05EF-1878924018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2105" y="1813247"/>
            <a:ext cx="4966040" cy="483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D93B47-0888-6795-121A-C51A38E7BA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E011A1E0-2406-1EAE-1201-5EBC1B81B6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843441"/>
            <a:ext cx="9908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Постройте гиперболу, фокусами которого являются центр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окружности Пуанкаре и точка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Константой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длина отрезка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CD55269-D18B-636A-4E73-C3E78DB90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CF516A5-BD5F-FE54-595A-8E247161B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461" y="1919077"/>
            <a:ext cx="4356462" cy="435646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2CE88AA-ECED-5739-531D-0A48CA4A9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461" y="1919077"/>
            <a:ext cx="4356463" cy="43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8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B6F92-25F0-F6DB-77E7-8F8BD6767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162ABCBE-7BAF-ACCA-EC11-547D3CF488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443022"/>
            <a:ext cx="96450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правильный пятиугольник с центром в точке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углы которого равны 90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(11).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0E6DD4F-11EB-17B7-A013-D718EE23F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21F1725-99F2-9E55-1C42-0BC761786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3738" y="1591700"/>
            <a:ext cx="654276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Проведём луч с вершиной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Отметим на нём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Построим инверсию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Найдём середину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отрезка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центром в точке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радиусом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построим окружность. Повернём эту окружность вокруг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угол 72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Измерим угол, образованный этими окружностями. Перемещая точку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лучу, найдём такое её положение, при котором этот угол равен 90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Продолжая поворачивать построенную окружность вокруг точки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углы 72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получим окружности, ограничивающие правильный пятиугольник, углы которого равны 90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C74D4C-8877-D326-6170-78DBBCF116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20" y="1598340"/>
            <a:ext cx="5144218" cy="488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5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1D9718-1934-DBDE-55D6-2AF934214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1225" y="1113121"/>
            <a:ext cx="3582311" cy="547387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2A972B-3FEA-2170-8132-D7D202D0CA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5243" y="1113121"/>
            <a:ext cx="4170571" cy="5473874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7F0E7630-BCBA-4224-B0A5-82C7C9050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2258" y="0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Литература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8BE571-02FA-01D4-2852-E4EE1C75B0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685" y="1113121"/>
            <a:ext cx="3676959" cy="547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25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451E4-4F3B-59E7-4ABD-09D16FEDC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4363751A-C1F5-FF95-25E4-34CEE1981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0" y="59892"/>
                <a:ext cx="9832932" cy="1477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Положение точки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можно найти точно. Для этого установим зависимость между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 который поворачивается дуга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углом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между дугой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дугой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полученной поворотом дуги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и расстоянием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между точками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	</a:t>
                </a:r>
              </a:p>
            </p:txBody>
          </p:sp>
        </mc:Choice>
        <mc:Fallback xmlns="">
          <p:sp>
            <p:nvSpPr>
              <p:cNvPr id="7" name="Text Box 4">
                <a:extLst>
                  <a:ext uri="{FF2B5EF4-FFF2-40B4-BE49-F238E27FC236}">
                    <a16:creationId xmlns:a16="http://schemas.microsoft.com/office/drawing/2014/main" id="{4363751A-C1F5-FF95-25E4-34CEE1981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30" y="59892"/>
                <a:ext cx="9832932" cy="1477328"/>
              </a:xfrm>
              <a:prstGeom prst="rect">
                <a:avLst/>
              </a:prstGeom>
              <a:blipFill>
                <a:blip r:embed="rId3"/>
                <a:stretch>
                  <a:fillRect l="-806" t="-1240" r="-806" b="-74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6E676C-7C5B-A7A9-600B-E4560E3C8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070" y="3336848"/>
            <a:ext cx="3653553" cy="34612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71EC4878-DF94-9BA2-CAAC-CEFCBF1081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21062" y="3429000"/>
                <a:ext cx="8070937" cy="26548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Следовательно, имеем равенство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ru-RU" sz="2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func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которого получаем формулу для квадрата расстояния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200" i="1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ψ</m:t>
                              </m:r>
                            </m:e>
                          </m:func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α</m:t>
                              </m:r>
                            </m:e>
                          </m:func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ru-RU" sz="22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ru-RU" sz="220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</m:func>
                        </m:den>
                      </m:f>
                      <m:r>
                        <a:rPr lang="ru-RU" sz="22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Подставляя в эту формулу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α</m:t>
                    </m:r>
                    <m:r>
                      <a:rPr lang="ru-RU" sz="2200">
                        <a:latin typeface="Cambria Math" panose="02040503050406030204" pitchFamily="18" charset="0"/>
                      </a:rPr>
                      <m:t>=72°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φ</m:t>
                    </m:r>
                    <m:r>
                      <a:rPr lang="ru-RU" sz="2200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находим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ru-RU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e>
                    </m:ra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 Box 4">
                <a:extLst>
                  <a:ext uri="{FF2B5EF4-FFF2-40B4-BE49-F238E27FC236}">
                    <a16:creationId xmlns:a16="http://schemas.microsoft.com/office/drawing/2014/main" id="{71EC4878-DF94-9BA2-CAAC-CEFCBF1081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21062" y="3429000"/>
                <a:ext cx="8070937" cy="2654829"/>
              </a:xfrm>
              <a:prstGeom prst="rect">
                <a:avLst/>
              </a:prstGeom>
              <a:blipFill>
                <a:blip r:embed="rId5"/>
                <a:stretch>
                  <a:fillRect l="-982" t="-690" b="-39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3928ECD9-6CAD-A8D3-8F1C-A3ED5CF3A19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630" y="1518510"/>
                <a:ext cx="12129370" cy="2154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Обозначим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точку, полученную поворотом точки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угол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α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Обозначим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точку пересечения дуг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Обозначим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угол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ACB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Заметим,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180</a:t>
                </a:r>
                <a:r>
                  <a:rPr lang="ru-RU" sz="22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220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По теореме косинусов, применённой к треугольнику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OAB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α</m:t>
                        </m:r>
                      </m:e>
                    </m:func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По теореме косинусов, применённой к треугольнику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имеем: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ru-RU" sz="2200">
                            <a:latin typeface="Cambria Math" panose="02040503050406030204" pitchFamily="18" charset="0"/>
                          </a:rPr>
                          <m:t>ψ</m:t>
                        </m:r>
                      </m:e>
                    </m:func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где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 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радиус окружности, порождающей дугу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ru-RU" sz="2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2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ru-RU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 Box 4">
                <a:extLst>
                  <a:ext uri="{FF2B5EF4-FFF2-40B4-BE49-F238E27FC236}">
                    <a16:creationId xmlns:a16="http://schemas.microsoft.com/office/drawing/2014/main" id="{3928ECD9-6CAD-A8D3-8F1C-A3ED5CF3A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630" y="1518510"/>
                <a:ext cx="12129370" cy="2154436"/>
              </a:xfrm>
              <a:prstGeom prst="rect">
                <a:avLst/>
              </a:prstGeom>
              <a:blipFill>
                <a:blip r:embed="rId6"/>
                <a:stretch>
                  <a:fillRect l="-653" t="-847" r="-65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4710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FAC1-4F91-294A-A678-CA8155D26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3E26F9D0-7CB2-E01B-0C09-DCC5CF154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940385"/>
            <a:ext cx="121418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паркет из правильных пятиугольников, углы которых равны 90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4F653A7-25F5-F7E5-B0FC-7D6E45AA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CE5C4FAF-10DE-A132-DAF2-EA4769E7C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489" y="5817247"/>
            <a:ext cx="65427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914E06-213C-2419-A9CE-DC6C0A697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931" y="1637804"/>
            <a:ext cx="5382241" cy="522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5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5EDB8-E651-B832-01FE-0EEC88DE1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A9286CC0-CB74-50C6-6590-5EB103D90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809920"/>
            <a:ext cx="97953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паркет из правильных треугольников, углы которых равны 45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56B49E49-731F-3701-78E3-8C7367D18B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DDCB2B8-B26A-F8CF-2D2C-7AEB6EA32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7360" y="1640917"/>
            <a:ext cx="5128542" cy="50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84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8615E3-6E4B-424D-4EA7-C93D82DB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00FC6508-82A8-2C95-4C9E-E1A8D5551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809920"/>
            <a:ext cx="8693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паркет из квадратов, углы которых равны 60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E9085B6F-B122-7963-6119-0E9AA5D48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76E61D-5F9B-CCC9-CDD1-16F61E111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228" y="1540123"/>
            <a:ext cx="4979009" cy="501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2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011A6-4241-6ED1-8F24-0519EE22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ADAF124A-263C-962E-5BE4-CDAC8A803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968756"/>
            <a:ext cx="97076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Постройте паркет из правильных шестиугольников, углы которых равны 90</a:t>
            </a:r>
            <a:r>
              <a:rPr lang="ru-RU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1E291B2-917C-A44A-6275-29001E5B4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863" y="181412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CE1F23-38D4-63FC-BBDF-8A09C9C1C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448" y="1656537"/>
            <a:ext cx="4910203" cy="502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7CC61-5B26-0303-815E-94C3B3045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DAA45315-C7AE-0D2B-36A1-495E5A9F08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104" y="968756"/>
                <a:ext cx="12141896" cy="5945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Заметим, что в отличие от обычной плоскости, на которой паркеты из одноимённых правильных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-угольников имеются только для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3, 4, 6, на плоскости Лобачевского паркеты из одноимённых правильных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-угольников имеются для любого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</a:t>
                </a:r>
              </a:p>
              <a:p>
                <a:pPr algn="just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При этом в каждой вершине таких паркетов может сходиться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-угольников, где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Это следует из того, что углы правильного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-угольника на плоскости Лобачевского должны быть меньше углов правильного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-угольника на обычной плоскости. Если в вершинах паркета сходится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-угольников, то углы этих </a:t>
                </a:r>
                <a:r>
                  <a:rPr lang="en-US" sz="2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-угольников равны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360°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Значит, должно выполняться неравенство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360°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ru-RU" sz="28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180°(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−2)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из которого следует искомое неравенство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ru-RU" sz="2800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ru-RU" sz="2800" i="1">
                            <a:latin typeface="Cambria Math" panose="02040503050406030204" pitchFamily="18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lang="ru-RU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DAA45315-C7AE-0D2B-36A1-495E5A9F08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104" y="968756"/>
                <a:ext cx="12141896" cy="5945795"/>
              </a:xfrm>
              <a:prstGeom prst="rect">
                <a:avLst/>
              </a:prstGeom>
              <a:blipFill>
                <a:blip r:embed="rId3"/>
                <a:stretch>
                  <a:fillRect l="-1004" t="-1128" r="-1807" b="-3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683314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50BA95-08BC-6D67-992F-5A91F1D61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6018C083-D70B-8407-26A8-BD8762DC9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04" y="968756"/>
            <a:ext cx="1214189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Паркетам на модели Пуанкаре плоскости Лобачевского посвящены несколько картин нидерландского художника М. К. Эшера (1898-1972). Две из них приведены на рисунке 18.12.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FCE337-2E96-C0DD-909E-9F098FE8D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23" y="1863107"/>
            <a:ext cx="4784078" cy="5016674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6F71542C-0A17-3CF2-8641-C8A94774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052" y="1934937"/>
            <a:ext cx="4978595" cy="487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727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1230;g2c6f0a5e03a_0_1726">
            <a:hlinkClick r:id="rId2"/>
            <a:extLst>
              <a:ext uri="{FF2B5EF4-FFF2-40B4-BE49-F238E27FC236}">
                <a16:creationId xmlns:a16="http://schemas.microsoft.com/office/drawing/2014/main" id="{23CDCCE1-59D8-42A1-9E61-26F156B26278}"/>
              </a:ext>
            </a:extLst>
          </p:cNvPr>
          <p:cNvPicPr/>
          <p:nvPr/>
        </p:nvPicPr>
        <p:blipFill rotWithShape="1">
          <a:blip r:embed="rId3">
            <a:alphaModFix/>
          </a:blip>
          <a:srcRect l="5485" t="4407" r="5276" b="5353"/>
          <a:stretch/>
        </p:blipFill>
        <p:spPr bwMode="auto">
          <a:xfrm>
            <a:off x="447472" y="554476"/>
            <a:ext cx="1731524" cy="1750979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2AA6A9D-3683-40DB-AFE0-8F59B5CC8587}"/>
              </a:ext>
            </a:extLst>
          </p:cNvPr>
          <p:cNvSpPr/>
          <p:nvPr/>
        </p:nvSpPr>
        <p:spPr bwMode="auto">
          <a:xfrm>
            <a:off x="2968807" y="359145"/>
            <a:ext cx="29552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Общие вопросы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Обучение педагогов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Цифровые продукты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Поставка оборудования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DC946D-3C4F-4C8D-9321-39BC0586E986}"/>
              </a:ext>
            </a:extLst>
          </p:cNvPr>
          <p:cNvSpPr/>
          <p:nvPr/>
        </p:nvSpPr>
        <p:spPr bwMode="auto">
          <a:xfrm>
            <a:off x="6501629" y="359145"/>
            <a:ext cx="2955223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prosv@prosv.ru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academy-info@prosv.ru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sales-digital@prosv.ru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4449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info@td-prosv.ru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4449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4338626" y="4180858"/>
            <a:ext cx="43568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800"/>
              </a:spcAft>
            </a:pPr>
            <a:r>
              <a:rPr lang="ru-RU" sz="1400" dirty="0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АИС «</a:t>
            </a:r>
            <a:r>
              <a:rPr lang="ru-RU" sz="1400" dirty="0" err="1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Книгозаказ</a:t>
            </a:r>
            <a:r>
              <a:rPr lang="ru-RU" sz="1400" dirty="0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— система для оперативного формирования заказа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2030" y="3654214"/>
            <a:ext cx="2099727" cy="20997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lum bright="70000" contrast="-70000"/>
          </a:blip>
          <a:stretch>
            <a:fillRect/>
          </a:stretch>
        </p:blipFill>
        <p:spPr>
          <a:xfrm>
            <a:off x="4461839" y="4704078"/>
            <a:ext cx="2476092" cy="461494"/>
          </a:xfrm>
          <a:prstGeom prst="rect">
            <a:avLst/>
          </a:prstGeom>
          <a:solidFill>
            <a:srgbClr val="021562"/>
          </a:solidFill>
          <a:ln>
            <a:solidFill>
              <a:schemeClr val="accent1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2968807" y="2200070"/>
            <a:ext cx="280684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defRPr/>
            </a:pPr>
            <a:r>
              <a:rPr lang="ru-RU" dirty="0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 Новая </a:t>
            </a:r>
            <a:r>
              <a:rPr lang="ru-RU" u="sng" dirty="0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обратной связи </a:t>
            </a:r>
            <a:r>
              <a:rPr lang="ru-RU" dirty="0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размещена на сайте компании, в разделе «Поддержка»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0491" y="2463043"/>
            <a:ext cx="28477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04449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https://prosv.ru/help/#form</a:t>
            </a:r>
            <a:endParaRPr lang="ru-RU" dirty="0">
              <a:solidFill>
                <a:srgbClr val="0444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4535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0" y="6492875"/>
            <a:ext cx="2743200" cy="365125"/>
          </a:xfrm>
        </p:spPr>
        <p:txBody>
          <a:bodyPr/>
          <a:lstStyle/>
          <a:p>
            <a:fld id="{4DA86FFC-87DC-48E0-BC3E-C53546C5619D}" type="slidenum">
              <a:rPr lang="ru-RU" smtClean="0"/>
              <a:pPr/>
              <a:t>58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" y="-14573"/>
            <a:ext cx="12192000" cy="8218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431" y="39759"/>
            <a:ext cx="7726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ru-RU" sz="4200" b="0" i="0" u="none" strike="noStrike" kern="1200" cap="none" spc="0" normalizeH="0" baseline="0" noProof="0" dirty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Организационные вопросы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37"/>
          <p:cNvSpPr/>
          <p:nvPr/>
        </p:nvSpPr>
        <p:spPr bwMode="auto">
          <a:xfrm>
            <a:off x="7171304" y="983379"/>
            <a:ext cx="4464925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sz="1400" b="1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Остались вопросы? </a:t>
            </a:r>
            <a:r>
              <a:rPr lang="ru-RU" sz="1400" b="1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  <a:hlinkClick r:id="rId3"/>
              </a:rPr>
              <a:t>https://prosv.ru/help/#form</a:t>
            </a:r>
            <a:endParaRPr lang="ru-RU" sz="1400" b="1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  <a:p>
            <a:pPr algn="ctr">
              <a:spcAft>
                <a:spcPts val="600"/>
              </a:spcAft>
              <a:defRPr/>
            </a:pPr>
            <a:endParaRPr lang="ru-RU" sz="1400" b="1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</p:txBody>
      </p:sp>
      <p:sp>
        <p:nvSpPr>
          <p:cNvPr id="18" name="Прямоугольник 3"/>
          <p:cNvSpPr/>
          <p:nvPr/>
        </p:nvSpPr>
        <p:spPr bwMode="auto">
          <a:xfrm>
            <a:off x="576682" y="992237"/>
            <a:ext cx="55921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Информация о сертификатах</a:t>
            </a:r>
          </a:p>
          <a:p>
            <a:pPr algn="ctr">
              <a:defRPr/>
            </a:pPr>
            <a:endParaRPr lang="ru-RU" sz="2800" b="1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C351ECE-AF0A-244F-8F7A-297F3C3992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3"/>
          <a:stretch/>
        </p:blipFill>
        <p:spPr>
          <a:xfrm>
            <a:off x="7392125" y="1667391"/>
            <a:ext cx="4502608" cy="24898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95857" y="5493248"/>
            <a:ext cx="55719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spc="100" dirty="0">
                <a:solidFill>
                  <a:srgbClr val="C00000"/>
                </a:solidFill>
                <a:latin typeface="Raleway Medium" panose="020B0603030101060003" pitchFamily="34" charset="-52"/>
                <a:ea typeface="+mj-ea"/>
                <a:cs typeface="+mj-cs"/>
              </a:rPr>
              <a:t>Важно! </a:t>
            </a:r>
            <a:r>
              <a:rPr lang="ru-RU" sz="1600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Сертификаты не рассылаются </a:t>
            </a:r>
            <a:endParaRPr lang="en-US" sz="1600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  <a:p>
            <a:pPr algn="just"/>
            <a:r>
              <a:rPr lang="ru-RU" sz="1600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по электронной почте по завершении вебинара.</a:t>
            </a:r>
          </a:p>
        </p:txBody>
      </p:sp>
      <p:sp>
        <p:nvSpPr>
          <p:cNvPr id="15" name="Прямоугольник 8"/>
          <p:cNvSpPr/>
          <p:nvPr/>
        </p:nvSpPr>
        <p:spPr bwMode="auto">
          <a:xfrm>
            <a:off x="0" y="6285599"/>
            <a:ext cx="75636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i="1" spc="100" dirty="0">
                <a:solidFill>
                  <a:srgbClr val="0C4C87"/>
                </a:solidFill>
                <a:latin typeface="Raleway Medium"/>
                <a:ea typeface="Arial"/>
                <a:cs typeface="Arial"/>
              </a:rPr>
              <a:t>https://prosv.ru/help/vebinary-kursy-konferencii/#pravila-vydachi-sertifikatov</a:t>
            </a:r>
            <a:endParaRPr lang="en-US" sz="1100" i="1" dirty="0"/>
          </a:p>
        </p:txBody>
      </p:sp>
      <p:grpSp>
        <p:nvGrpSpPr>
          <p:cNvPr id="16" name="Группа 30"/>
          <p:cNvGrpSpPr/>
          <p:nvPr/>
        </p:nvGrpSpPr>
        <p:grpSpPr bwMode="auto">
          <a:xfrm>
            <a:off x="609042" y="2518486"/>
            <a:ext cx="393849" cy="393849"/>
            <a:chOff x="3488848" y="5793572"/>
            <a:chExt cx="440978" cy="440978"/>
          </a:xfrm>
        </p:grpSpPr>
        <p:sp>
          <p:nvSpPr>
            <p:cNvPr id="17" name="Овал 31"/>
            <p:cNvSpPr/>
            <p:nvPr/>
          </p:nvSpPr>
          <p:spPr bwMode="auto">
            <a:xfrm>
              <a:off x="3488848" y="5793572"/>
              <a:ext cx="440978" cy="440978"/>
            </a:xfrm>
            <a:prstGeom prst="ellipse">
              <a:avLst/>
            </a:prstGeom>
            <a:noFill/>
            <a:ln>
              <a:solidFill>
                <a:srgbClr val="088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0" name="Группа 32"/>
            <p:cNvGrpSpPr/>
            <p:nvPr/>
          </p:nvGrpSpPr>
          <p:grpSpPr bwMode="auto">
            <a:xfrm>
              <a:off x="3616606" y="5925221"/>
              <a:ext cx="185463" cy="177680"/>
              <a:chOff x="5321281" y="4246977"/>
              <a:chExt cx="247717" cy="237322"/>
            </a:xfrm>
          </p:grpSpPr>
          <p:sp>
            <p:nvSpPr>
              <p:cNvPr id="21" name="Прямоугольник 74"/>
              <p:cNvSpPr/>
              <p:nvPr/>
            </p:nvSpPr>
            <p:spPr bwMode="auto">
              <a:xfrm>
                <a:off x="5331676" y="4246977"/>
                <a:ext cx="237322" cy="237322"/>
              </a:xfrm>
              <a:custGeom>
                <a:avLst/>
                <a:gdLst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  <a:gd name="connsiteX3" fmla="*/ 0 w 594628"/>
                  <a:gd name="connsiteY3" fmla="*/ 594628 h 594628"/>
                  <a:gd name="connsiteX4" fmla="*/ 0 w 594628"/>
                  <a:gd name="connsiteY4" fmla="*/ 0 h 594628"/>
                  <a:gd name="connsiteX0" fmla="*/ 0 w 594628"/>
                  <a:gd name="connsiteY0" fmla="*/ 594628 h 686068"/>
                  <a:gd name="connsiteX1" fmla="*/ 0 w 594628"/>
                  <a:gd name="connsiteY1" fmla="*/ 0 h 686068"/>
                  <a:gd name="connsiteX2" fmla="*/ 594628 w 594628"/>
                  <a:gd name="connsiteY2" fmla="*/ 0 h 686068"/>
                  <a:gd name="connsiteX3" fmla="*/ 594628 w 594628"/>
                  <a:gd name="connsiteY3" fmla="*/ 594628 h 686068"/>
                  <a:gd name="connsiteX4" fmla="*/ 91440 w 594628"/>
                  <a:gd name="connsiteY4" fmla="*/ 686068 h 686068"/>
                  <a:gd name="connsiteX0" fmla="*/ 0 w 594628"/>
                  <a:gd name="connsiteY0" fmla="*/ 594628 h 594628"/>
                  <a:gd name="connsiteX1" fmla="*/ 0 w 594628"/>
                  <a:gd name="connsiteY1" fmla="*/ 0 h 594628"/>
                  <a:gd name="connsiteX2" fmla="*/ 594628 w 594628"/>
                  <a:gd name="connsiteY2" fmla="*/ 0 h 594628"/>
                  <a:gd name="connsiteX3" fmla="*/ 594628 w 594628"/>
                  <a:gd name="connsiteY3" fmla="*/ 594628 h 594628"/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4628" h="594628" extrusionOk="0">
                    <a:moveTo>
                      <a:pt x="0" y="0"/>
                    </a:moveTo>
                    <a:lnTo>
                      <a:pt x="594628" y="0"/>
                    </a:lnTo>
                    <a:lnTo>
                      <a:pt x="594628" y="594628"/>
                    </a:lnTo>
                  </a:path>
                </a:pathLst>
              </a:custGeom>
              <a:noFill/>
              <a:ln>
                <a:solidFill>
                  <a:srgbClr val="088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2" name="Прямая соединительная линия 34"/>
              <p:cNvCxnSpPr>
                <a:cxnSpLocks/>
                <a:stCxn id="21" idx="1"/>
              </p:cNvCxnSpPr>
              <p:nvPr/>
            </p:nvCxnSpPr>
            <p:spPr bwMode="auto">
              <a:xfrm flipH="1">
                <a:off x="5321281" y="4246977"/>
                <a:ext cx="247717" cy="237322"/>
              </a:xfrm>
              <a:prstGeom prst="line">
                <a:avLst/>
              </a:prstGeom>
              <a:ln w="12700">
                <a:solidFill>
                  <a:srgbClr val="0883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Прямоугольник 3"/>
          <p:cNvSpPr/>
          <p:nvPr/>
        </p:nvSpPr>
        <p:spPr bwMode="auto">
          <a:xfrm>
            <a:off x="1109609" y="2457669"/>
            <a:ext cx="60616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Сертификат формируется в личном кабинете </a:t>
            </a:r>
            <a:endParaRPr lang="en-US" sz="1600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  <a:p>
            <a:pPr>
              <a:defRPr/>
            </a:pPr>
            <a:r>
              <a:rPr lang="ru-RU" sz="1600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в разделе «Мои мероприятия» - «Прошедшие» </a:t>
            </a:r>
            <a:endParaRPr lang="en-US" sz="1600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  <a:p>
            <a:pPr>
              <a:defRPr/>
            </a:pPr>
            <a:r>
              <a:rPr lang="ru-RU" sz="1600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по завершении мероприятия.</a:t>
            </a:r>
          </a:p>
          <a:p>
            <a:pPr>
              <a:defRPr/>
            </a:pPr>
            <a:endParaRPr lang="ru-RU" sz="1600" spc="100" dirty="0">
              <a:solidFill>
                <a:srgbClr val="0C4C87"/>
              </a:solidFill>
              <a:latin typeface="Raleway Medium" panose="020B0603030101060003" pitchFamily="34" charset="-52"/>
              <a:ea typeface="+mj-ea"/>
              <a:cs typeface="+mj-cs"/>
            </a:endParaRPr>
          </a:p>
        </p:txBody>
      </p:sp>
      <p:grpSp>
        <p:nvGrpSpPr>
          <p:cNvPr id="24" name="Группа 45"/>
          <p:cNvGrpSpPr/>
          <p:nvPr/>
        </p:nvGrpSpPr>
        <p:grpSpPr bwMode="auto">
          <a:xfrm>
            <a:off x="609042" y="1761798"/>
            <a:ext cx="393849" cy="393849"/>
            <a:chOff x="3488848" y="5793572"/>
            <a:chExt cx="440978" cy="440978"/>
          </a:xfrm>
        </p:grpSpPr>
        <p:sp>
          <p:nvSpPr>
            <p:cNvPr id="25" name="Овал 46"/>
            <p:cNvSpPr/>
            <p:nvPr/>
          </p:nvSpPr>
          <p:spPr bwMode="auto">
            <a:xfrm>
              <a:off x="3488848" y="5793572"/>
              <a:ext cx="440978" cy="440978"/>
            </a:xfrm>
            <a:prstGeom prst="ellipse">
              <a:avLst/>
            </a:prstGeom>
            <a:noFill/>
            <a:ln>
              <a:solidFill>
                <a:srgbClr val="0883D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26" name="Группа 47"/>
            <p:cNvGrpSpPr/>
            <p:nvPr/>
          </p:nvGrpSpPr>
          <p:grpSpPr bwMode="auto">
            <a:xfrm>
              <a:off x="3616606" y="5925221"/>
              <a:ext cx="185463" cy="177680"/>
              <a:chOff x="5321281" y="4246977"/>
              <a:chExt cx="247717" cy="237322"/>
            </a:xfrm>
          </p:grpSpPr>
          <p:sp>
            <p:nvSpPr>
              <p:cNvPr id="27" name="Прямоугольник 74"/>
              <p:cNvSpPr/>
              <p:nvPr/>
            </p:nvSpPr>
            <p:spPr bwMode="auto">
              <a:xfrm>
                <a:off x="5331676" y="4246977"/>
                <a:ext cx="237322" cy="237322"/>
              </a:xfrm>
              <a:custGeom>
                <a:avLst/>
                <a:gdLst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  <a:gd name="connsiteX3" fmla="*/ 0 w 594628"/>
                  <a:gd name="connsiteY3" fmla="*/ 594628 h 594628"/>
                  <a:gd name="connsiteX4" fmla="*/ 0 w 594628"/>
                  <a:gd name="connsiteY4" fmla="*/ 0 h 594628"/>
                  <a:gd name="connsiteX0" fmla="*/ 0 w 594628"/>
                  <a:gd name="connsiteY0" fmla="*/ 594628 h 686068"/>
                  <a:gd name="connsiteX1" fmla="*/ 0 w 594628"/>
                  <a:gd name="connsiteY1" fmla="*/ 0 h 686068"/>
                  <a:gd name="connsiteX2" fmla="*/ 594628 w 594628"/>
                  <a:gd name="connsiteY2" fmla="*/ 0 h 686068"/>
                  <a:gd name="connsiteX3" fmla="*/ 594628 w 594628"/>
                  <a:gd name="connsiteY3" fmla="*/ 594628 h 686068"/>
                  <a:gd name="connsiteX4" fmla="*/ 91440 w 594628"/>
                  <a:gd name="connsiteY4" fmla="*/ 686068 h 686068"/>
                  <a:gd name="connsiteX0" fmla="*/ 0 w 594628"/>
                  <a:gd name="connsiteY0" fmla="*/ 594628 h 594628"/>
                  <a:gd name="connsiteX1" fmla="*/ 0 w 594628"/>
                  <a:gd name="connsiteY1" fmla="*/ 0 h 594628"/>
                  <a:gd name="connsiteX2" fmla="*/ 594628 w 594628"/>
                  <a:gd name="connsiteY2" fmla="*/ 0 h 594628"/>
                  <a:gd name="connsiteX3" fmla="*/ 594628 w 594628"/>
                  <a:gd name="connsiteY3" fmla="*/ 594628 h 594628"/>
                  <a:gd name="connsiteX0" fmla="*/ 0 w 594628"/>
                  <a:gd name="connsiteY0" fmla="*/ 0 h 594628"/>
                  <a:gd name="connsiteX1" fmla="*/ 594628 w 594628"/>
                  <a:gd name="connsiteY1" fmla="*/ 0 h 594628"/>
                  <a:gd name="connsiteX2" fmla="*/ 594628 w 594628"/>
                  <a:gd name="connsiteY2" fmla="*/ 594628 h 594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4628" h="594628" extrusionOk="0">
                    <a:moveTo>
                      <a:pt x="0" y="0"/>
                    </a:moveTo>
                    <a:lnTo>
                      <a:pt x="594628" y="0"/>
                    </a:lnTo>
                    <a:lnTo>
                      <a:pt x="594628" y="594628"/>
                    </a:lnTo>
                  </a:path>
                </a:pathLst>
              </a:custGeom>
              <a:noFill/>
              <a:ln>
                <a:solidFill>
                  <a:srgbClr val="0883D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ru-RU"/>
              </a:p>
            </p:txBody>
          </p:sp>
          <p:cxnSp>
            <p:nvCxnSpPr>
              <p:cNvPr id="29" name="Прямая соединительная линия 49"/>
              <p:cNvCxnSpPr>
                <a:cxnSpLocks/>
                <a:stCxn id="27" idx="1"/>
              </p:cNvCxnSpPr>
              <p:nvPr/>
            </p:nvCxnSpPr>
            <p:spPr bwMode="auto">
              <a:xfrm flipH="1">
                <a:off x="5321281" y="4246977"/>
                <a:ext cx="247717" cy="237322"/>
              </a:xfrm>
              <a:prstGeom prst="line">
                <a:avLst/>
              </a:prstGeom>
              <a:ln w="12700">
                <a:solidFill>
                  <a:srgbClr val="0883D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Прямоугольник 3"/>
          <p:cNvSpPr/>
          <p:nvPr/>
        </p:nvSpPr>
        <p:spPr bwMode="auto">
          <a:xfrm>
            <a:off x="1109609" y="1789446"/>
            <a:ext cx="62867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ru-RU" sz="1600" spc="100" dirty="0">
                <a:solidFill>
                  <a:srgbClr val="0C4C87"/>
                </a:solidFill>
                <a:latin typeface="Raleway Medium" panose="020B0603030101060003" pitchFamily="34" charset="-52"/>
                <a:ea typeface="+mj-ea"/>
                <a:cs typeface="+mj-cs"/>
              </a:rPr>
              <a:t>Проверьте Ф.И.О. в профиле.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13BAB4-CA36-832D-5C48-F55B585405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5237" y="3290869"/>
            <a:ext cx="2215012" cy="221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"/>
            <a:ext cx="9144000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/>
              <a:t>	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Авторский сайт: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vasmirnov.ru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11690350" y="6581775"/>
            <a:ext cx="501650" cy="276225"/>
          </a:xfrm>
        </p:spPr>
        <p:txBody>
          <a:bodyPr/>
          <a:lstStyle/>
          <a:p>
            <a:fld id="{61E1DA6B-3281-4421-9C24-6F83840074F0}" type="slidenum">
              <a:rPr lang="ru-RU" sz="1000">
                <a:latin typeface="Arial" pitchFamily="34" charset="0"/>
                <a:cs typeface="Arial" pitchFamily="34" charset="0"/>
              </a:rPr>
              <a:pPr/>
              <a:t>6</a:t>
            </a:fld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Изображение выглядит как текст, Человеческое лицо, одежда, человек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323D69-280F-A4CF-1DD0-29F7477A4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931" y="380280"/>
            <a:ext cx="7434313" cy="647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76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36EA3-EB3C-B6BC-0AFC-0E451F226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684D5C5E-0222-C655-8D3C-E6083A517D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32751"/>
                <a:ext cx="12192000" cy="2246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ea typeface="Calibri" panose="020F0502020204030204" pitchFamily="34" charset="0"/>
                  </a:rPr>
                  <a:t>	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Рассмотрим окружность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 центром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радиусом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Соответствие, при котором каждой точке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плоскости, отличной от точки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сопоставляется точка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 луче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для которой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называется 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инверсией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относительно данной окружности.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Сама окружность называется </a:t>
                </a:r>
                <a:r>
                  <a:rPr lang="ru-RU" sz="2800" i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окружностью инверсии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</a:p>
            </p:txBody>
          </p:sp>
        </mc:Choice>
        <mc:Fallback xmlns="">
          <p:sp>
            <p:nvSpPr>
              <p:cNvPr id="256004" name="Text Box 4">
                <a:extLst>
                  <a:ext uri="{FF2B5EF4-FFF2-40B4-BE49-F238E27FC236}">
                    <a16:creationId xmlns:a16="http://schemas.microsoft.com/office/drawing/2014/main" id="{684D5C5E-0222-C655-8D3C-E6083A517D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32751"/>
                <a:ext cx="12192000" cy="2246769"/>
              </a:xfrm>
              <a:prstGeom prst="rect">
                <a:avLst/>
              </a:prstGeom>
              <a:blipFill>
                <a:blip r:embed="rId3"/>
                <a:stretch>
                  <a:fillRect l="-1000" t="-2710" r="-1000" b="-65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94A4971-47CD-3DDA-E9D0-A77514F55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72" y="3179520"/>
            <a:ext cx="4248472" cy="29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9D5C3975-683F-40D6-E57B-645047B72C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0098" y="3179520"/>
            <a:ext cx="7331901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Ясно, что при инверсии точки окружности инверсии остаются на месте, а точки, расположенные во внешней области окружности инверсии, переходят в точки, расположенные во внутренней области, и наоборот.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84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882D6115-3B2E-40E9-98EE-9064F66F4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7883"/>
            <a:ext cx="1219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полученную инверсией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построить геометрически. А именно, рассмотрим случай, когда точка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расположена внутри окружности. Проведём через неё прямую, перпендикулярную прямой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Обозначим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её точку пересечения с окружностью.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точку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касательную к окружности. Искомой точкой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точка пересечения этой касательной с лучом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8" y="3913311"/>
            <a:ext cx="3669983" cy="2518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60098" y="3814408"/>
                <a:ext cx="7068855" cy="19997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	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Действительно, треугольники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OAB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 </a:t>
                </a:r>
                <a:r>
                  <a:rPr lang="en-US" sz="28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OBA’ </a:t>
                </a:r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подобны. Следовательно, имеет место равенство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𝑂𝐴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𝑂𝐵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𝑂𝐵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𝑂𝐴</m:t>
                        </m:r>
                        <m:r>
                          <a:rPr lang="en-US" sz="2800" i="1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,</m:t>
                    </m:r>
                  </m:oMath>
                </a14:m>
                <a:r>
                  <a:rPr lang="ru-RU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из которого следуют равенства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libri" panose="020F0502020204030204" pitchFamily="34" charset="0"/>
                      </a:rPr>
                      <m:t>𝑂𝐴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𝑂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𝐴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𝑂𝐵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ru-RU" sz="2800" i="1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𝑅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 Box 4">
                <a:extLst>
                  <a:ext uri="{FF2B5EF4-FFF2-40B4-BE49-F238E27FC236}">
                    <a16:creationId xmlns:a16="http://schemas.microsoft.com/office/drawing/2014/main" id="{882D6115-3B2E-40E9-98EE-9064F66F43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60098" y="3814408"/>
                <a:ext cx="7068855" cy="1999778"/>
              </a:xfrm>
              <a:prstGeom prst="rect">
                <a:avLst/>
              </a:prstGeom>
              <a:blipFill>
                <a:blip r:embed="rId4"/>
                <a:stretch>
                  <a:fillRect l="-1724" t="-3354" r="-1724" b="-762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35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424F9-D86B-4C89-CA85-5B7C1B8403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4" name="Text Box 4">
            <a:extLst>
              <a:ext uri="{FF2B5EF4-FFF2-40B4-BE49-F238E27FC236}">
                <a16:creationId xmlns:a16="http://schemas.microsoft.com/office/drawing/2014/main" id="{4E730C1C-C9DB-92AF-52A0-AE244709A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16737"/>
            <a:ext cx="12192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ea typeface="Calibri" panose="020F0502020204030204" pitchFamily="34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расположенной вне окружности с центром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постройте её инверсию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667C8957-3124-7198-F00B-29BDE9F2F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933322"/>
            <a:ext cx="12192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Через точку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проведём касательную к окружности. Обозначим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точку касания. Из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опустим перпендикуляр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BA’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прямую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Так же, как и в предыдущем решении показывается, что точка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искомой инверсией точки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Изображение выглядит как линия, диаграмма, круг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D7E14E3-B418-F7BC-958D-6964EB9AA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721" y="1970844"/>
            <a:ext cx="4449576" cy="2736304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C527D46D-5381-EB05-A5B3-12F5ADB7F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4598" y="232501"/>
            <a:ext cx="43381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 pitchFamily="34" charset="0"/>
              </a:rPr>
              <a:t>	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Упражнение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241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Умножай, дели, играй">
  <a:themeElements>
    <a:clrScheme name="Просвещение">
      <a:dk1>
        <a:sysClr val="windowText" lastClr="000000"/>
      </a:dk1>
      <a:lt1>
        <a:sysClr val="window" lastClr="FFFFFF"/>
      </a:lt1>
      <a:dk2>
        <a:srgbClr val="06428F"/>
      </a:dk2>
      <a:lt2>
        <a:srgbClr val="0C4C87"/>
      </a:lt2>
      <a:accent1>
        <a:srgbClr val="0883D7"/>
      </a:accent1>
      <a:accent2>
        <a:srgbClr val="11A860"/>
      </a:accent2>
      <a:accent3>
        <a:srgbClr val="4FD09F"/>
      </a:accent3>
      <a:accent4>
        <a:srgbClr val="1E94A2"/>
      </a:accent4>
      <a:accent5>
        <a:srgbClr val="23D1DF"/>
      </a:accent5>
      <a:accent6>
        <a:srgbClr val="ECA438"/>
      </a:accent6>
      <a:hlink>
        <a:srgbClr val="0563C1"/>
      </a:hlink>
      <a:folHlink>
        <a:srgbClr val="954F72"/>
      </a:folHlink>
    </a:clrScheme>
    <a:fontScheme name="Другая 59">
      <a:majorFont>
        <a:latin typeface="Arial"/>
        <a:ea typeface=""/>
        <a:cs typeface=""/>
      </a:majorFont>
      <a:minorFont>
        <a:latin typeface="Inter 18p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Августовки пленар_короткие_редизайн_v3.1</Template>
  <TotalTime>8771</TotalTime>
  <Words>3862</Words>
  <Application>Microsoft Office PowerPoint</Application>
  <DocSecurity>0</DocSecurity>
  <PresentationFormat>Широкоэкранный</PresentationFormat>
  <Paragraphs>283</Paragraphs>
  <Slides>58</Slides>
  <Notes>53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67" baseType="lpstr">
      <vt:lpstr>Century Gothic</vt:lpstr>
      <vt:lpstr>Times New Roman</vt:lpstr>
      <vt:lpstr>Calibri</vt:lpstr>
      <vt:lpstr>Cambria Math</vt:lpstr>
      <vt:lpstr>Helvetica</vt:lpstr>
      <vt:lpstr>Arial</vt:lpstr>
      <vt:lpstr>Inter 18pt</vt:lpstr>
      <vt:lpstr>Raleway Medium</vt:lpstr>
      <vt:lpstr>Умножай, дели, играй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cp:lastModifiedBy>Vladimir Smirnov</cp:lastModifiedBy>
  <cp:revision>1328</cp:revision>
  <dcterms:created xsi:type="dcterms:W3CDTF">2024-03-18T15:58:03Z</dcterms:created>
  <dcterms:modified xsi:type="dcterms:W3CDTF">2026-05-26T11:33:01Z</dcterms:modified>
  <cp:category/>
  <dc:identifier/>
  <cp:contentStatus/>
  <dc:language/>
  <cp:version/>
</cp:coreProperties>
</file>