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1439" r:id="rId2"/>
    <p:sldId id="1442" r:id="rId3"/>
    <p:sldId id="1531" r:id="rId4"/>
    <p:sldId id="1532" r:id="rId5"/>
    <p:sldId id="1554" r:id="rId6"/>
    <p:sldId id="1474" r:id="rId7"/>
    <p:sldId id="1510" r:id="rId8"/>
    <p:sldId id="1511" r:id="rId9"/>
    <p:sldId id="1517" r:id="rId10"/>
    <p:sldId id="264" r:id="rId11"/>
    <p:sldId id="1512" r:id="rId12"/>
    <p:sldId id="1513" r:id="rId13"/>
    <p:sldId id="297" r:id="rId14"/>
    <p:sldId id="542" r:id="rId15"/>
    <p:sldId id="1514" r:id="rId16"/>
    <p:sldId id="345" r:id="rId17"/>
    <p:sldId id="544" r:id="rId18"/>
    <p:sldId id="293" r:id="rId19"/>
    <p:sldId id="1515" r:id="rId20"/>
    <p:sldId id="1516" r:id="rId21"/>
    <p:sldId id="546" r:id="rId22"/>
    <p:sldId id="1313" r:id="rId23"/>
    <p:sldId id="350" r:id="rId24"/>
    <p:sldId id="1499" r:id="rId25"/>
    <p:sldId id="1500" r:id="rId26"/>
    <p:sldId id="1501" r:id="rId27"/>
    <p:sldId id="351" r:id="rId28"/>
    <p:sldId id="1502" r:id="rId29"/>
    <p:sldId id="329" r:id="rId30"/>
    <p:sldId id="353" r:id="rId31"/>
    <p:sldId id="1503" r:id="rId32"/>
    <p:sldId id="330" r:id="rId33"/>
    <p:sldId id="354" r:id="rId34"/>
    <p:sldId id="1504" r:id="rId35"/>
    <p:sldId id="331" r:id="rId36"/>
    <p:sldId id="355" r:id="rId37"/>
    <p:sldId id="1498" r:id="rId38"/>
    <p:sldId id="1518" r:id="rId39"/>
    <p:sldId id="522" r:id="rId40"/>
    <p:sldId id="1525" r:id="rId41"/>
    <p:sldId id="1520" r:id="rId42"/>
    <p:sldId id="523" r:id="rId43"/>
    <p:sldId id="1526" r:id="rId44"/>
    <p:sldId id="1521" r:id="rId45"/>
    <p:sldId id="1519" r:id="rId46"/>
    <p:sldId id="1527" r:id="rId47"/>
    <p:sldId id="1522" r:id="rId48"/>
    <p:sldId id="524" r:id="rId49"/>
    <p:sldId id="1528" r:id="rId50"/>
    <p:sldId id="1523" r:id="rId51"/>
    <p:sldId id="412" r:id="rId52"/>
    <p:sldId id="1529" r:id="rId53"/>
    <p:sldId id="1524" r:id="rId54"/>
    <p:sldId id="525" r:id="rId55"/>
    <p:sldId id="1530" r:id="rId56"/>
    <p:sldId id="1233" r:id="rId57"/>
    <p:sldId id="1287" r:id="rId58"/>
    <p:sldId id="1275" r:id="rId59"/>
    <p:sldId id="1288" r:id="rId60"/>
    <p:sldId id="1351" r:id="rId61"/>
    <p:sldId id="1352" r:id="rId62"/>
    <p:sldId id="1353" r:id="rId63"/>
    <p:sldId id="1354" r:id="rId64"/>
    <p:sldId id="1355" r:id="rId65"/>
    <p:sldId id="1359" r:id="rId66"/>
    <p:sldId id="1277" r:id="rId67"/>
    <p:sldId id="1283" r:id="rId68"/>
    <p:sldId id="1279" r:id="rId69"/>
    <p:sldId id="1284" r:id="rId70"/>
    <p:sldId id="1558" r:id="rId71"/>
    <p:sldId id="1557" r:id="rId72"/>
    <p:sldId id="1487" r:id="rId73"/>
    <p:sldId id="407" r:id="rId74"/>
    <p:sldId id="406" r:id="rId75"/>
    <p:sldId id="1039" r:id="rId76"/>
    <p:sldId id="396" r:id="rId77"/>
    <p:sldId id="1041" r:id="rId78"/>
    <p:sldId id="377" r:id="rId79"/>
    <p:sldId id="1050" r:id="rId80"/>
    <p:sldId id="1043" r:id="rId81"/>
    <p:sldId id="1488" r:id="rId82"/>
    <p:sldId id="1044" r:id="rId83"/>
    <p:sldId id="1489" r:id="rId84"/>
    <p:sldId id="1051" r:id="rId85"/>
    <p:sldId id="1533" r:id="rId86"/>
    <p:sldId id="364" r:id="rId87"/>
    <p:sldId id="365" r:id="rId88"/>
    <p:sldId id="398" r:id="rId89"/>
    <p:sldId id="1048" r:id="rId90"/>
    <p:sldId id="373" r:id="rId91"/>
    <p:sldId id="409" r:id="rId92"/>
    <p:sldId id="1534" r:id="rId93"/>
    <p:sldId id="1562" r:id="rId94"/>
    <p:sldId id="1545" r:id="rId95"/>
    <p:sldId id="360" r:id="rId96"/>
    <p:sldId id="410" r:id="rId97"/>
    <p:sldId id="1535" r:id="rId98"/>
    <p:sldId id="1544" r:id="rId99"/>
    <p:sldId id="347" r:id="rId100"/>
    <p:sldId id="1060" r:id="rId101"/>
    <p:sldId id="1061" r:id="rId102"/>
    <p:sldId id="1543" r:id="rId103"/>
    <p:sldId id="362" r:id="rId104"/>
    <p:sldId id="397" r:id="rId105"/>
    <p:sldId id="1546" r:id="rId106"/>
    <p:sldId id="1052" r:id="rId107"/>
    <p:sldId id="375" r:id="rId108"/>
    <p:sldId id="1053" r:id="rId109"/>
    <p:sldId id="1560" r:id="rId110"/>
    <p:sldId id="420" r:id="rId111"/>
    <p:sldId id="399" r:id="rId112"/>
    <p:sldId id="1059" r:id="rId113"/>
    <p:sldId id="1542" r:id="rId114"/>
    <p:sldId id="1055" r:id="rId115"/>
    <p:sldId id="1490" r:id="rId116"/>
    <p:sldId id="1547" r:id="rId117"/>
    <p:sldId id="1056" r:id="rId118"/>
    <p:sldId id="1057" r:id="rId119"/>
    <p:sldId id="404" r:id="rId120"/>
    <p:sldId id="1536" r:id="rId121"/>
    <p:sldId id="1541" r:id="rId122"/>
    <p:sldId id="361" r:id="rId123"/>
    <p:sldId id="405" r:id="rId124"/>
    <p:sldId id="1537" r:id="rId125"/>
    <p:sldId id="1540" r:id="rId126"/>
    <p:sldId id="348" r:id="rId127"/>
    <p:sldId id="403" r:id="rId128"/>
    <p:sldId id="363" r:id="rId129"/>
    <p:sldId id="1539" r:id="rId130"/>
    <p:sldId id="1538" r:id="rId131"/>
    <p:sldId id="506" r:id="rId132"/>
    <p:sldId id="1561" r:id="rId133"/>
    <p:sldId id="547" r:id="rId134"/>
    <p:sldId id="1491" r:id="rId135"/>
    <p:sldId id="1496" r:id="rId136"/>
    <p:sldId id="1548" r:id="rId137"/>
    <p:sldId id="1492" r:id="rId138"/>
    <p:sldId id="1549" r:id="rId139"/>
    <p:sldId id="379" r:id="rId140"/>
    <p:sldId id="1551" r:id="rId141"/>
    <p:sldId id="1550" r:id="rId142"/>
    <p:sldId id="380" r:id="rId143"/>
    <p:sldId id="1552" r:id="rId144"/>
    <p:sldId id="381" r:id="rId145"/>
    <p:sldId id="1553" r:id="rId146"/>
    <p:sldId id="1564" r:id="rId147"/>
    <p:sldId id="1563" r:id="rId148"/>
    <p:sldId id="1565" r:id="rId149"/>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594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4" autoAdjust="0"/>
    <p:restoredTop sz="97868" autoAdjust="0"/>
  </p:normalViewPr>
  <p:slideViewPr>
    <p:cSldViewPr>
      <p:cViewPr varScale="1">
        <p:scale>
          <a:sx n="98" d="100"/>
          <a:sy n="98" d="100"/>
        </p:scale>
        <p:origin x="1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2EE8067-C725-4188-A3E0-B5150D61E40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6147" name="Rectangle 3">
            <a:extLst>
              <a:ext uri="{FF2B5EF4-FFF2-40B4-BE49-F238E27FC236}">
                <a16:creationId xmlns:a16="http://schemas.microsoft.com/office/drawing/2014/main" id="{A384A29D-8343-4DE2-B0AC-7BB70B6C0E1B}"/>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6148" name="Rectangle 4">
            <a:extLst>
              <a:ext uri="{FF2B5EF4-FFF2-40B4-BE49-F238E27FC236}">
                <a16:creationId xmlns:a16="http://schemas.microsoft.com/office/drawing/2014/main" id="{276B3F87-4085-4189-935D-D71E864650A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38E4FE0B-5AF2-4154-AFD7-7E1156A1C9B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150" name="Rectangle 6">
            <a:extLst>
              <a:ext uri="{FF2B5EF4-FFF2-40B4-BE49-F238E27FC236}">
                <a16:creationId xmlns:a16="http://schemas.microsoft.com/office/drawing/2014/main" id="{5A78123C-4184-438A-A946-038F69BD0BF7}"/>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6151" name="Rectangle 7">
            <a:extLst>
              <a:ext uri="{FF2B5EF4-FFF2-40B4-BE49-F238E27FC236}">
                <a16:creationId xmlns:a16="http://schemas.microsoft.com/office/drawing/2014/main" id="{4AF5C6D3-2327-40C2-A5B4-D50F16142556}"/>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96856B9-AC78-4DF2-AFDF-E100713ED78D}"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2133551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E1B11B-7E9D-DA79-E5C5-59A9CE11C4FA}"/>
              </a:ext>
            </a:extLst>
          </p:cNvPr>
          <p:cNvSpPr>
            <a:spLocks noGrp="1" noChangeArrowheads="1"/>
          </p:cNvSpPr>
          <p:nvPr>
            <p:ph type="sldNum" sz="quarter" idx="5"/>
          </p:nvPr>
        </p:nvSpPr>
        <p:spPr>
          <a:ln/>
        </p:spPr>
        <p:txBody>
          <a:bodyPr/>
          <a:lstStyle/>
          <a:p>
            <a:fld id="{CD16BF30-A5B4-4282-979B-C0E1C8245672}" type="slidenum">
              <a:rPr lang="ru-RU" altLang="ru-RU"/>
              <a:pPr/>
              <a:t>15</a:t>
            </a:fld>
            <a:endParaRPr lang="ru-RU" altLang="ru-RU"/>
          </a:p>
        </p:txBody>
      </p:sp>
      <p:sp>
        <p:nvSpPr>
          <p:cNvPr id="134146" name="Rectangle 2">
            <a:extLst>
              <a:ext uri="{FF2B5EF4-FFF2-40B4-BE49-F238E27FC236}">
                <a16:creationId xmlns:a16="http://schemas.microsoft.com/office/drawing/2014/main" id="{E98F5E0A-35FD-2DEA-A468-52A0E31253C9}"/>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52E5182-33AD-BAFB-6375-D36DB0263E92}"/>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D5FDEC-64AE-D778-0625-4B13803B52D1}"/>
              </a:ext>
            </a:extLst>
          </p:cNvPr>
          <p:cNvSpPr>
            <a:spLocks noGrp="1" noChangeArrowheads="1"/>
          </p:cNvSpPr>
          <p:nvPr>
            <p:ph type="sldNum" sz="quarter" idx="5"/>
          </p:nvPr>
        </p:nvSpPr>
        <p:spPr>
          <a:ln/>
        </p:spPr>
        <p:txBody>
          <a:bodyPr/>
          <a:lstStyle/>
          <a:p>
            <a:fld id="{202E6FCC-6E3A-42BF-AAA6-5EC16778BAFF}" type="slidenum">
              <a:rPr lang="ru-RU" altLang="ru-RU"/>
              <a:pPr/>
              <a:t>16</a:t>
            </a:fld>
            <a:endParaRPr lang="ru-RU" altLang="ru-RU"/>
          </a:p>
        </p:txBody>
      </p:sp>
      <p:sp>
        <p:nvSpPr>
          <p:cNvPr id="187394" name="Rectangle 1026">
            <a:extLst>
              <a:ext uri="{FF2B5EF4-FFF2-40B4-BE49-F238E27FC236}">
                <a16:creationId xmlns:a16="http://schemas.microsoft.com/office/drawing/2014/main" id="{BAFB2561-0C5E-257A-D943-09DEEB28FA9A}"/>
              </a:ext>
            </a:extLst>
          </p:cNvPr>
          <p:cNvSpPr>
            <a:spLocks noGrp="1" noRot="1" noChangeAspect="1" noChangeArrowheads="1" noTextEdit="1"/>
          </p:cNvSpPr>
          <p:nvPr>
            <p:ph type="sldImg"/>
          </p:nvPr>
        </p:nvSpPr>
        <p:spPr>
          <a:ln/>
        </p:spPr>
      </p:sp>
      <p:sp>
        <p:nvSpPr>
          <p:cNvPr id="187395" name="Rectangle 1027">
            <a:extLst>
              <a:ext uri="{FF2B5EF4-FFF2-40B4-BE49-F238E27FC236}">
                <a16:creationId xmlns:a16="http://schemas.microsoft.com/office/drawing/2014/main" id="{A56EBFB0-55D9-74AD-13E5-77F441A20669}"/>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E380AA-1477-437C-84DA-8D32E4BBB71B}"/>
              </a:ext>
            </a:extLst>
          </p:cNvPr>
          <p:cNvSpPr>
            <a:spLocks noGrp="1" noChangeArrowheads="1"/>
          </p:cNvSpPr>
          <p:nvPr>
            <p:ph type="sldNum" sz="quarter" idx="5"/>
          </p:nvPr>
        </p:nvSpPr>
        <p:spPr>
          <a:ln/>
        </p:spPr>
        <p:txBody>
          <a:bodyPr/>
          <a:lstStyle/>
          <a:p>
            <a:fld id="{2CF0D838-1131-4E6E-A223-D54724658BA7}" type="slidenum">
              <a:rPr lang="ru-RU" altLang="ru-RU"/>
              <a:pPr/>
              <a:t>17</a:t>
            </a:fld>
            <a:endParaRPr lang="ru-RU" altLang="ru-RU"/>
          </a:p>
        </p:txBody>
      </p:sp>
      <p:sp>
        <p:nvSpPr>
          <p:cNvPr id="31746" name="Rectangle 2">
            <a:extLst>
              <a:ext uri="{FF2B5EF4-FFF2-40B4-BE49-F238E27FC236}">
                <a16:creationId xmlns:a16="http://schemas.microsoft.com/office/drawing/2014/main" id="{1041E00E-17E6-4598-B21A-0C22185F8C5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39CA6DC-5BB5-433A-981D-67B2D0AC9E22}"/>
              </a:ext>
            </a:extLst>
          </p:cNvPr>
          <p:cNvSpPr>
            <a:spLocks noGrp="1" noChangeArrowheads="1"/>
          </p:cNvSpPr>
          <p:nvPr>
            <p:ph type="body" idx="1"/>
          </p:nvPr>
        </p:nvSpPr>
        <p:spPr/>
        <p:txBody>
          <a:bodyPr/>
          <a:lstStyle/>
          <a:p>
            <a:r>
              <a:rPr lang="ru-RU" altLang="ru-RU"/>
              <a:t>В режиме ответ появляется после кликанья мышкой</a:t>
            </a:r>
          </a:p>
        </p:txBody>
      </p:sp>
    </p:spTree>
    <p:extLst>
      <p:ext uri="{BB962C8B-B14F-4D97-AF65-F5344CB8AC3E}">
        <p14:creationId xmlns:p14="http://schemas.microsoft.com/office/powerpoint/2010/main" val="57933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E380AA-1477-437C-84DA-8D32E4BBB71B}"/>
              </a:ext>
            </a:extLst>
          </p:cNvPr>
          <p:cNvSpPr>
            <a:spLocks noGrp="1" noChangeArrowheads="1"/>
          </p:cNvSpPr>
          <p:nvPr>
            <p:ph type="sldNum" sz="quarter" idx="5"/>
          </p:nvPr>
        </p:nvSpPr>
        <p:spPr>
          <a:ln/>
        </p:spPr>
        <p:txBody>
          <a:bodyPr/>
          <a:lstStyle/>
          <a:p>
            <a:fld id="{2CF0D838-1131-4E6E-A223-D54724658BA7}" type="slidenum">
              <a:rPr lang="ru-RU" altLang="ru-RU"/>
              <a:pPr/>
              <a:t>18</a:t>
            </a:fld>
            <a:endParaRPr lang="ru-RU" altLang="ru-RU"/>
          </a:p>
        </p:txBody>
      </p:sp>
      <p:sp>
        <p:nvSpPr>
          <p:cNvPr id="31746" name="Rectangle 2">
            <a:extLst>
              <a:ext uri="{FF2B5EF4-FFF2-40B4-BE49-F238E27FC236}">
                <a16:creationId xmlns:a16="http://schemas.microsoft.com/office/drawing/2014/main" id="{1041E00E-17E6-4598-B21A-0C22185F8C5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39CA6DC-5BB5-433A-981D-67B2D0AC9E22}"/>
              </a:ext>
            </a:extLst>
          </p:cNvPr>
          <p:cNvSpPr>
            <a:spLocks noGrp="1" noChangeArrowheads="1"/>
          </p:cNvSpPr>
          <p:nvPr>
            <p:ph type="body" idx="1"/>
          </p:nvPr>
        </p:nvSpPr>
        <p:spPr/>
        <p:txBody>
          <a:bodyPr/>
          <a:lstStyle/>
          <a:p>
            <a:r>
              <a:rPr lang="ru-RU" altLang="ru-RU"/>
              <a:t>В режиме ответ появляется после кликанья мышкой</a:t>
            </a:r>
          </a:p>
        </p:txBody>
      </p:sp>
    </p:spTree>
    <p:extLst>
      <p:ext uri="{BB962C8B-B14F-4D97-AF65-F5344CB8AC3E}">
        <p14:creationId xmlns:p14="http://schemas.microsoft.com/office/powerpoint/2010/main" val="427229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82154C0-61A5-AF5F-132A-B3B4D1860B8D}"/>
              </a:ext>
            </a:extLst>
          </p:cNvPr>
          <p:cNvSpPr>
            <a:spLocks noGrp="1" noChangeArrowheads="1"/>
          </p:cNvSpPr>
          <p:nvPr>
            <p:ph type="sldNum" sz="quarter" idx="5"/>
          </p:nvPr>
        </p:nvSpPr>
        <p:spPr>
          <a:ln/>
        </p:spPr>
        <p:txBody>
          <a:bodyPr/>
          <a:lstStyle/>
          <a:p>
            <a:fld id="{555F413A-A259-4A69-877B-1BB3DCA14505}" type="slidenum">
              <a:rPr lang="ru-RU" altLang="ru-RU"/>
              <a:pPr/>
              <a:t>19</a:t>
            </a:fld>
            <a:endParaRPr lang="ru-RU" altLang="ru-RU"/>
          </a:p>
        </p:txBody>
      </p:sp>
      <p:sp>
        <p:nvSpPr>
          <p:cNvPr id="138242" name="Rectangle 2">
            <a:extLst>
              <a:ext uri="{FF2B5EF4-FFF2-40B4-BE49-F238E27FC236}">
                <a16:creationId xmlns:a16="http://schemas.microsoft.com/office/drawing/2014/main" id="{11FB8013-239D-A629-A3C9-FE7B6B213689}"/>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CD9C7B2F-F2BB-365C-6FA5-3D8DE814C42B}"/>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6FAE50-A105-DE02-8AE0-8B08DF86F234}"/>
              </a:ext>
            </a:extLst>
          </p:cNvPr>
          <p:cNvSpPr>
            <a:spLocks noGrp="1" noChangeArrowheads="1"/>
          </p:cNvSpPr>
          <p:nvPr>
            <p:ph type="sldNum" sz="quarter" idx="5"/>
          </p:nvPr>
        </p:nvSpPr>
        <p:spPr>
          <a:ln/>
        </p:spPr>
        <p:txBody>
          <a:bodyPr/>
          <a:lstStyle/>
          <a:p>
            <a:fld id="{A7D86971-6B0B-4879-A7AF-AC9B72464829}" type="slidenum">
              <a:rPr lang="ru-RU" altLang="ru-RU"/>
              <a:pPr/>
              <a:t>20</a:t>
            </a:fld>
            <a:endParaRPr lang="ru-RU" altLang="ru-RU"/>
          </a:p>
        </p:txBody>
      </p:sp>
      <p:sp>
        <p:nvSpPr>
          <p:cNvPr id="191490" name="Rectangle 2">
            <a:extLst>
              <a:ext uri="{FF2B5EF4-FFF2-40B4-BE49-F238E27FC236}">
                <a16:creationId xmlns:a16="http://schemas.microsoft.com/office/drawing/2014/main" id="{ED3B498D-0CEB-131F-EC40-1C94C558BC9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Rectangle 3">
            <a:extLst>
              <a:ext uri="{FF2B5EF4-FFF2-40B4-BE49-F238E27FC236}">
                <a16:creationId xmlns:a16="http://schemas.microsoft.com/office/drawing/2014/main" id="{B72E2882-E71F-3FE9-AE62-BB7D50F337C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решение появляется после кликанья мышкой</a:t>
            </a:r>
          </a:p>
          <a:p>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E380AA-1477-437C-84DA-8D32E4BBB71B}"/>
              </a:ext>
            </a:extLst>
          </p:cNvPr>
          <p:cNvSpPr>
            <a:spLocks noGrp="1" noChangeArrowheads="1"/>
          </p:cNvSpPr>
          <p:nvPr>
            <p:ph type="sldNum" sz="quarter" idx="5"/>
          </p:nvPr>
        </p:nvSpPr>
        <p:spPr>
          <a:ln/>
        </p:spPr>
        <p:txBody>
          <a:bodyPr/>
          <a:lstStyle/>
          <a:p>
            <a:fld id="{2CF0D838-1131-4E6E-A223-D54724658BA7}" type="slidenum">
              <a:rPr lang="ru-RU" altLang="ru-RU"/>
              <a:pPr/>
              <a:t>21</a:t>
            </a:fld>
            <a:endParaRPr lang="ru-RU" altLang="ru-RU"/>
          </a:p>
        </p:txBody>
      </p:sp>
      <p:sp>
        <p:nvSpPr>
          <p:cNvPr id="31746" name="Rectangle 2">
            <a:extLst>
              <a:ext uri="{FF2B5EF4-FFF2-40B4-BE49-F238E27FC236}">
                <a16:creationId xmlns:a16="http://schemas.microsoft.com/office/drawing/2014/main" id="{1041E00E-17E6-4598-B21A-0C22185F8C5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39CA6DC-5BB5-433A-981D-67B2D0AC9E22}"/>
              </a:ext>
            </a:extLst>
          </p:cNvPr>
          <p:cNvSpPr>
            <a:spLocks noGrp="1" noChangeArrowheads="1"/>
          </p:cNvSpPr>
          <p:nvPr>
            <p:ph type="body" idx="1"/>
          </p:nvPr>
        </p:nvSpPr>
        <p:spPr/>
        <p:txBody>
          <a:bodyPr/>
          <a:lstStyle/>
          <a:p>
            <a:r>
              <a:rPr lang="ru-RU" altLang="ru-RU"/>
              <a:t>В режиме ответ появляется после кликанья мышкой</a:t>
            </a:r>
          </a:p>
        </p:txBody>
      </p:sp>
    </p:spTree>
    <p:extLst>
      <p:ext uri="{BB962C8B-B14F-4D97-AF65-F5344CB8AC3E}">
        <p14:creationId xmlns:p14="http://schemas.microsoft.com/office/powerpoint/2010/main" val="372794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22</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BE8BBF-CBCD-4763-B8B7-F6F5E892CBE5}"/>
              </a:ext>
            </a:extLst>
          </p:cNvPr>
          <p:cNvSpPr>
            <a:spLocks noGrp="1" noChangeArrowheads="1"/>
          </p:cNvSpPr>
          <p:nvPr>
            <p:ph type="sldNum" sz="quarter" idx="5"/>
          </p:nvPr>
        </p:nvSpPr>
        <p:spPr>
          <a:ln/>
        </p:spPr>
        <p:txBody>
          <a:bodyPr/>
          <a:lstStyle/>
          <a:p>
            <a:fld id="{6B96C856-F06D-4621-B581-3DEF468672F1}" type="slidenum">
              <a:rPr lang="ru-RU" altLang="ru-RU"/>
              <a:pPr/>
              <a:t>23</a:t>
            </a:fld>
            <a:endParaRPr lang="ru-RU" altLang="ru-RU"/>
          </a:p>
        </p:txBody>
      </p:sp>
      <p:sp>
        <p:nvSpPr>
          <p:cNvPr id="99330" name="Rectangle 2">
            <a:extLst>
              <a:ext uri="{FF2B5EF4-FFF2-40B4-BE49-F238E27FC236}">
                <a16:creationId xmlns:a16="http://schemas.microsoft.com/office/drawing/2014/main" id="{1E0A104E-4ECB-4CE1-B922-E12926ECE11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331" name="Rectangle 3">
            <a:extLst>
              <a:ext uri="{FF2B5EF4-FFF2-40B4-BE49-F238E27FC236}">
                <a16:creationId xmlns:a16="http://schemas.microsoft.com/office/drawing/2014/main" id="{AEE022FF-FB55-49F3-99D6-AFA6477F9D5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формулировки появляются после кликанья мышкой</a:t>
            </a:r>
          </a:p>
          <a:p>
            <a:endParaRPr lang="ru-RU" altLang="ru-RU"/>
          </a:p>
        </p:txBody>
      </p:sp>
    </p:spTree>
    <p:extLst>
      <p:ext uri="{BB962C8B-B14F-4D97-AF65-F5344CB8AC3E}">
        <p14:creationId xmlns:p14="http://schemas.microsoft.com/office/powerpoint/2010/main" val="3612997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27</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30100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2355-1DEB-AEAE-FEC6-8D5092515E2A}"/>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C0E5875C-9A49-058A-63E8-5656EFF763C8}"/>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a:t>
            </a:fld>
            <a:endParaRPr lang="ru-RU" sz="1200"/>
          </a:p>
        </p:txBody>
      </p:sp>
      <p:sp>
        <p:nvSpPr>
          <p:cNvPr id="31747" name="Rectangle 1026">
            <a:extLst>
              <a:ext uri="{FF2B5EF4-FFF2-40B4-BE49-F238E27FC236}">
                <a16:creationId xmlns:a16="http://schemas.microsoft.com/office/drawing/2014/main" id="{64889BA7-C1DA-E575-1A19-2ABCC5437940}"/>
              </a:ext>
            </a:extLst>
          </p:cNvPr>
          <p:cNvSpPr>
            <a:spLocks noGrp="1" noRot="1" noChangeAspect="1" noChangeArrowheads="1" noTextEdit="1"/>
          </p:cNvSpPr>
          <p:nvPr>
            <p:ph type="sldImg"/>
          </p:nvPr>
        </p:nvSpPr>
        <p:spPr>
          <a:solidFill>
            <a:srgbClr val="FFFFFF"/>
          </a:solidFill>
          <a:ln/>
        </p:spPr>
      </p:sp>
      <p:sp>
        <p:nvSpPr>
          <p:cNvPr id="31748" name="Rectangle 1027">
            <a:extLst>
              <a:ext uri="{FF2B5EF4-FFF2-40B4-BE49-F238E27FC236}">
                <a16:creationId xmlns:a16="http://schemas.microsoft.com/office/drawing/2014/main" id="{AC18995F-07DA-D35D-670F-825841C420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2585835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FB9CFE-4C8C-4936-A8C7-A00DDEBE8FF1}"/>
              </a:ext>
            </a:extLst>
          </p:cNvPr>
          <p:cNvSpPr>
            <a:spLocks noGrp="1" noChangeArrowheads="1"/>
          </p:cNvSpPr>
          <p:nvPr>
            <p:ph type="sldNum" sz="quarter" idx="5"/>
          </p:nvPr>
        </p:nvSpPr>
        <p:spPr>
          <a:ln/>
        </p:spPr>
        <p:txBody>
          <a:bodyPr/>
          <a:lstStyle/>
          <a:p>
            <a:fld id="{3C81E40D-3586-4530-90C4-2A7C69BAA0A1}" type="slidenum">
              <a:rPr lang="ru-RU" altLang="ru-RU"/>
              <a:pPr/>
              <a:t>29</a:t>
            </a:fld>
            <a:endParaRPr lang="ru-RU" altLang="ru-RU"/>
          </a:p>
        </p:txBody>
      </p:sp>
      <p:sp>
        <p:nvSpPr>
          <p:cNvPr id="106498" name="Rectangle 2">
            <a:extLst>
              <a:ext uri="{FF2B5EF4-FFF2-40B4-BE49-F238E27FC236}">
                <a16:creationId xmlns:a16="http://schemas.microsoft.com/office/drawing/2014/main" id="{3D3A333B-3071-4CE7-9AC2-5D9633D25C4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a:extLst>
              <a:ext uri="{FF2B5EF4-FFF2-40B4-BE49-F238E27FC236}">
                <a16:creationId xmlns:a16="http://schemas.microsoft.com/office/drawing/2014/main" id="{1BEBC5C6-B51E-4DC2-9FD9-5333F4DAC0F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30</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9813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4341A5-0004-41B4-9C26-407133B73A06}"/>
              </a:ext>
            </a:extLst>
          </p:cNvPr>
          <p:cNvSpPr>
            <a:spLocks noGrp="1" noChangeArrowheads="1"/>
          </p:cNvSpPr>
          <p:nvPr>
            <p:ph type="sldNum" sz="quarter" idx="5"/>
          </p:nvPr>
        </p:nvSpPr>
        <p:spPr>
          <a:ln/>
        </p:spPr>
        <p:txBody>
          <a:bodyPr/>
          <a:lstStyle/>
          <a:p>
            <a:fld id="{17FFB3BD-F892-47F3-B2DB-5F421567ECCB}" type="slidenum">
              <a:rPr lang="ru-RU" altLang="ru-RU"/>
              <a:pPr/>
              <a:t>32</a:t>
            </a:fld>
            <a:endParaRPr lang="ru-RU" altLang="ru-RU"/>
          </a:p>
        </p:txBody>
      </p:sp>
      <p:sp>
        <p:nvSpPr>
          <p:cNvPr id="108546" name="Rectangle 2">
            <a:extLst>
              <a:ext uri="{FF2B5EF4-FFF2-40B4-BE49-F238E27FC236}">
                <a16:creationId xmlns:a16="http://schemas.microsoft.com/office/drawing/2014/main" id="{F52F25D3-38AC-4137-8EA4-37ED814DF54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a:extLst>
              <a:ext uri="{FF2B5EF4-FFF2-40B4-BE49-F238E27FC236}">
                <a16:creationId xmlns:a16="http://schemas.microsoft.com/office/drawing/2014/main" id="{5F272668-820C-4E3E-9DDD-B88ED95A2F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33</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20073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17A139-A9CD-40DD-A898-417B3440427A}"/>
              </a:ext>
            </a:extLst>
          </p:cNvPr>
          <p:cNvSpPr>
            <a:spLocks noGrp="1" noChangeArrowheads="1"/>
          </p:cNvSpPr>
          <p:nvPr>
            <p:ph type="sldNum" sz="quarter" idx="5"/>
          </p:nvPr>
        </p:nvSpPr>
        <p:spPr>
          <a:ln/>
        </p:spPr>
        <p:txBody>
          <a:bodyPr/>
          <a:lstStyle/>
          <a:p>
            <a:fld id="{A0B2539B-5ADB-41FF-8893-4FCFF85838A1}" type="slidenum">
              <a:rPr lang="ru-RU" altLang="ru-RU"/>
              <a:pPr/>
              <a:t>35</a:t>
            </a:fld>
            <a:endParaRPr lang="ru-RU" altLang="ru-RU"/>
          </a:p>
        </p:txBody>
      </p:sp>
      <p:sp>
        <p:nvSpPr>
          <p:cNvPr id="110594" name="Rectangle 2">
            <a:extLst>
              <a:ext uri="{FF2B5EF4-FFF2-40B4-BE49-F238E27FC236}">
                <a16:creationId xmlns:a16="http://schemas.microsoft.com/office/drawing/2014/main" id="{3104D866-3B4F-4506-BF58-C5D23EF05A2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a:extLst>
              <a:ext uri="{FF2B5EF4-FFF2-40B4-BE49-F238E27FC236}">
                <a16:creationId xmlns:a16="http://schemas.microsoft.com/office/drawing/2014/main" id="{E59AB2BB-4D4A-45A5-BC2D-4A711CED320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36</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41539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37</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98987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38</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900864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39</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603712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9B9B4-5A5F-7CD0-4372-7B4E2874DFBD}"/>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E72E0226-D547-922B-1509-054E7F2733E3}"/>
              </a:ext>
            </a:extLst>
          </p:cNvPr>
          <p:cNvSpPr>
            <a:spLocks noGrp="1" noChangeArrowheads="1"/>
          </p:cNvSpPr>
          <p:nvPr>
            <p:ph type="sldNum" sz="quarter" idx="5"/>
          </p:nvPr>
        </p:nvSpPr>
        <p:spPr>
          <a:ln/>
        </p:spPr>
        <p:txBody>
          <a:bodyPr/>
          <a:lstStyle/>
          <a:p>
            <a:fld id="{20E67278-DA36-470A-82B0-F61B68B2659D}" type="slidenum">
              <a:rPr lang="ru-RU"/>
              <a:pPr/>
              <a:t>40</a:t>
            </a:fld>
            <a:endParaRPr lang="ru-RU"/>
          </a:p>
        </p:txBody>
      </p:sp>
      <p:sp>
        <p:nvSpPr>
          <p:cNvPr id="116738" name="Rectangle 2">
            <a:extLst>
              <a:ext uri="{FF2B5EF4-FFF2-40B4-BE49-F238E27FC236}">
                <a16:creationId xmlns:a16="http://schemas.microsoft.com/office/drawing/2014/main" id="{BBF13662-C3CC-7585-FB5F-45FB76FFAB5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BE6AE68E-9AF5-9F11-E746-72C31522203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32091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EBA0-711E-E654-9AEA-14CFE36FE852}"/>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ABD5F20C-4A49-2AF3-DE92-840CE4B9652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a:t>
            </a:fld>
            <a:endParaRPr lang="ru-RU" sz="1200"/>
          </a:p>
        </p:txBody>
      </p:sp>
      <p:sp>
        <p:nvSpPr>
          <p:cNvPr id="31747" name="Rectangle 1026">
            <a:extLst>
              <a:ext uri="{FF2B5EF4-FFF2-40B4-BE49-F238E27FC236}">
                <a16:creationId xmlns:a16="http://schemas.microsoft.com/office/drawing/2014/main" id="{18007D58-1245-2C75-FB4C-A8E368AE9820}"/>
              </a:ext>
            </a:extLst>
          </p:cNvPr>
          <p:cNvSpPr>
            <a:spLocks noGrp="1" noRot="1" noChangeAspect="1" noChangeArrowheads="1" noTextEdit="1"/>
          </p:cNvSpPr>
          <p:nvPr>
            <p:ph type="sldImg"/>
          </p:nvPr>
        </p:nvSpPr>
        <p:spPr>
          <a:solidFill>
            <a:srgbClr val="FFFFFF"/>
          </a:solidFill>
          <a:ln/>
        </p:spPr>
      </p:sp>
      <p:sp>
        <p:nvSpPr>
          <p:cNvPr id="31748" name="Rectangle 1027">
            <a:extLst>
              <a:ext uri="{FF2B5EF4-FFF2-40B4-BE49-F238E27FC236}">
                <a16:creationId xmlns:a16="http://schemas.microsoft.com/office/drawing/2014/main" id="{16AACA99-0E37-BDCD-772C-2D889504A00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3564623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13A3-5D79-8A16-9042-6F29ECED9C74}"/>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8D3ADFC6-BFF0-5BCF-8C5A-41AC01040145}"/>
              </a:ext>
            </a:extLst>
          </p:cNvPr>
          <p:cNvSpPr>
            <a:spLocks noGrp="1" noChangeArrowheads="1"/>
          </p:cNvSpPr>
          <p:nvPr>
            <p:ph type="sldNum" sz="quarter" idx="5"/>
          </p:nvPr>
        </p:nvSpPr>
        <p:spPr>
          <a:ln/>
        </p:spPr>
        <p:txBody>
          <a:bodyPr/>
          <a:lstStyle/>
          <a:p>
            <a:fld id="{20E67278-DA36-470A-82B0-F61B68B2659D}" type="slidenum">
              <a:rPr lang="ru-RU"/>
              <a:pPr/>
              <a:t>41</a:t>
            </a:fld>
            <a:endParaRPr lang="ru-RU"/>
          </a:p>
        </p:txBody>
      </p:sp>
      <p:sp>
        <p:nvSpPr>
          <p:cNvPr id="116738" name="Rectangle 2">
            <a:extLst>
              <a:ext uri="{FF2B5EF4-FFF2-40B4-BE49-F238E27FC236}">
                <a16:creationId xmlns:a16="http://schemas.microsoft.com/office/drawing/2014/main" id="{4E90606B-D32A-EACE-EF7C-CB6A1AB8F7E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8755B5F0-5E0E-1A80-5B3D-53AC4105FCC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717313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42</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75177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C9E0A-8CB0-0509-FACC-9E9CAFE11328}"/>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D7055CB2-B659-465E-20B2-63FA086554C7}"/>
              </a:ext>
            </a:extLst>
          </p:cNvPr>
          <p:cNvSpPr>
            <a:spLocks noGrp="1" noChangeArrowheads="1"/>
          </p:cNvSpPr>
          <p:nvPr>
            <p:ph type="sldNum" sz="quarter" idx="5"/>
          </p:nvPr>
        </p:nvSpPr>
        <p:spPr>
          <a:ln/>
        </p:spPr>
        <p:txBody>
          <a:bodyPr/>
          <a:lstStyle/>
          <a:p>
            <a:fld id="{20E67278-DA36-470A-82B0-F61B68B2659D}" type="slidenum">
              <a:rPr lang="ru-RU"/>
              <a:pPr/>
              <a:t>43</a:t>
            </a:fld>
            <a:endParaRPr lang="ru-RU"/>
          </a:p>
        </p:txBody>
      </p:sp>
      <p:sp>
        <p:nvSpPr>
          <p:cNvPr id="116738" name="Rectangle 2">
            <a:extLst>
              <a:ext uri="{FF2B5EF4-FFF2-40B4-BE49-F238E27FC236}">
                <a16:creationId xmlns:a16="http://schemas.microsoft.com/office/drawing/2014/main" id="{E817E07D-5202-D19E-0DA4-FF0401498CD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F5842053-8A3B-DA0A-3CDE-E054CB2F5F4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25375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6026-74AD-CF99-5ECA-32106841128D}"/>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1F5A9540-44F4-F3E9-F757-472FA5018294}"/>
              </a:ext>
            </a:extLst>
          </p:cNvPr>
          <p:cNvSpPr>
            <a:spLocks noGrp="1" noChangeArrowheads="1"/>
          </p:cNvSpPr>
          <p:nvPr>
            <p:ph type="sldNum" sz="quarter" idx="5"/>
          </p:nvPr>
        </p:nvSpPr>
        <p:spPr>
          <a:ln/>
        </p:spPr>
        <p:txBody>
          <a:bodyPr/>
          <a:lstStyle/>
          <a:p>
            <a:fld id="{20E67278-DA36-470A-82B0-F61B68B2659D}" type="slidenum">
              <a:rPr lang="ru-RU"/>
              <a:pPr/>
              <a:t>44</a:t>
            </a:fld>
            <a:endParaRPr lang="ru-RU"/>
          </a:p>
        </p:txBody>
      </p:sp>
      <p:sp>
        <p:nvSpPr>
          <p:cNvPr id="116738" name="Rectangle 2">
            <a:extLst>
              <a:ext uri="{FF2B5EF4-FFF2-40B4-BE49-F238E27FC236}">
                <a16:creationId xmlns:a16="http://schemas.microsoft.com/office/drawing/2014/main" id="{DB2A4F0C-CA2F-82A3-39C5-C3FAE8A41D4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10CFC53D-0BC6-07B5-E860-79FEFACF485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944153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B5DAE3-511F-43E4-A26C-7C87AA9DD044}" type="slidenum">
              <a:rPr lang="ru-RU"/>
              <a:pPr/>
              <a:t>45</a:t>
            </a:fld>
            <a:endParaRPr lang="ru-RU"/>
          </a:p>
        </p:txBody>
      </p:sp>
      <p:sp>
        <p:nvSpPr>
          <p:cNvPr id="1208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600307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18E8-590B-F862-FDFA-D942054BCE4E}"/>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1ABC34A0-6C48-952F-31CE-CF3F9B66C659}"/>
              </a:ext>
            </a:extLst>
          </p:cNvPr>
          <p:cNvSpPr>
            <a:spLocks noGrp="1" noChangeArrowheads="1"/>
          </p:cNvSpPr>
          <p:nvPr>
            <p:ph type="sldNum" sz="quarter" idx="5"/>
          </p:nvPr>
        </p:nvSpPr>
        <p:spPr>
          <a:ln/>
        </p:spPr>
        <p:txBody>
          <a:bodyPr/>
          <a:lstStyle/>
          <a:p>
            <a:fld id="{23B5DAE3-511F-43E4-A26C-7C87AA9DD044}" type="slidenum">
              <a:rPr lang="ru-RU"/>
              <a:pPr/>
              <a:t>46</a:t>
            </a:fld>
            <a:endParaRPr lang="ru-RU"/>
          </a:p>
        </p:txBody>
      </p:sp>
      <p:sp>
        <p:nvSpPr>
          <p:cNvPr id="120834" name="Rectangle 2">
            <a:extLst>
              <a:ext uri="{FF2B5EF4-FFF2-40B4-BE49-F238E27FC236}">
                <a16:creationId xmlns:a16="http://schemas.microsoft.com/office/drawing/2014/main" id="{6F066863-CB91-C31E-7E62-14EF9151801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5610EF81-8F8B-2D10-9284-00142D0D8BB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836950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8C96-9624-1F26-2B25-B6CF33BF5AA1}"/>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3D5FD7E2-50B5-70ED-63B6-890E4646A7D5}"/>
              </a:ext>
            </a:extLst>
          </p:cNvPr>
          <p:cNvSpPr>
            <a:spLocks noGrp="1" noChangeArrowheads="1"/>
          </p:cNvSpPr>
          <p:nvPr>
            <p:ph type="sldNum" sz="quarter" idx="5"/>
          </p:nvPr>
        </p:nvSpPr>
        <p:spPr>
          <a:ln/>
        </p:spPr>
        <p:txBody>
          <a:bodyPr/>
          <a:lstStyle/>
          <a:p>
            <a:fld id="{23B5DAE3-511F-43E4-A26C-7C87AA9DD044}" type="slidenum">
              <a:rPr lang="ru-RU"/>
              <a:pPr/>
              <a:t>47</a:t>
            </a:fld>
            <a:endParaRPr lang="ru-RU"/>
          </a:p>
        </p:txBody>
      </p:sp>
      <p:sp>
        <p:nvSpPr>
          <p:cNvPr id="120834" name="Rectangle 2">
            <a:extLst>
              <a:ext uri="{FF2B5EF4-FFF2-40B4-BE49-F238E27FC236}">
                <a16:creationId xmlns:a16="http://schemas.microsoft.com/office/drawing/2014/main" id="{68B1DCE7-7AE7-D6E1-E292-3466C0DCD1B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9A656822-9593-4959-643B-9107340B19B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949681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B5DAE3-511F-43E4-A26C-7C87AA9DD044}" type="slidenum">
              <a:rPr lang="ru-RU"/>
              <a:pPr/>
              <a:t>48</a:t>
            </a:fld>
            <a:endParaRPr lang="ru-RU"/>
          </a:p>
        </p:txBody>
      </p:sp>
      <p:sp>
        <p:nvSpPr>
          <p:cNvPr id="1208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117386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5D2B5-7296-619D-5599-321319DBDB9E}"/>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B27CE12C-5797-6912-26E7-F869126C3E64}"/>
              </a:ext>
            </a:extLst>
          </p:cNvPr>
          <p:cNvSpPr>
            <a:spLocks noGrp="1" noChangeArrowheads="1"/>
          </p:cNvSpPr>
          <p:nvPr>
            <p:ph type="sldNum" sz="quarter" idx="5"/>
          </p:nvPr>
        </p:nvSpPr>
        <p:spPr>
          <a:ln/>
        </p:spPr>
        <p:txBody>
          <a:bodyPr/>
          <a:lstStyle/>
          <a:p>
            <a:fld id="{23B5DAE3-511F-43E4-A26C-7C87AA9DD044}" type="slidenum">
              <a:rPr lang="ru-RU"/>
              <a:pPr/>
              <a:t>49</a:t>
            </a:fld>
            <a:endParaRPr lang="ru-RU"/>
          </a:p>
        </p:txBody>
      </p:sp>
      <p:sp>
        <p:nvSpPr>
          <p:cNvPr id="120834" name="Rectangle 2">
            <a:extLst>
              <a:ext uri="{FF2B5EF4-FFF2-40B4-BE49-F238E27FC236}">
                <a16:creationId xmlns:a16="http://schemas.microsoft.com/office/drawing/2014/main" id="{475CA9B4-3A3B-B269-DAFA-43FCAAA3F5A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661A4139-C5D6-7CE9-7F4B-A7BFACCEF47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4031927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2ED67-7406-4B04-5001-B2B9901E6D83}"/>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2380871F-586A-42C8-DEEE-B477B27C51BE}"/>
              </a:ext>
            </a:extLst>
          </p:cNvPr>
          <p:cNvSpPr>
            <a:spLocks noGrp="1" noChangeArrowheads="1"/>
          </p:cNvSpPr>
          <p:nvPr>
            <p:ph type="sldNum" sz="quarter" idx="5"/>
          </p:nvPr>
        </p:nvSpPr>
        <p:spPr>
          <a:ln/>
        </p:spPr>
        <p:txBody>
          <a:bodyPr/>
          <a:lstStyle/>
          <a:p>
            <a:fld id="{23B5DAE3-511F-43E4-A26C-7C87AA9DD044}" type="slidenum">
              <a:rPr lang="ru-RU"/>
              <a:pPr/>
              <a:t>50</a:t>
            </a:fld>
            <a:endParaRPr lang="ru-RU"/>
          </a:p>
        </p:txBody>
      </p:sp>
      <p:sp>
        <p:nvSpPr>
          <p:cNvPr id="120834" name="Rectangle 2">
            <a:extLst>
              <a:ext uri="{FF2B5EF4-FFF2-40B4-BE49-F238E27FC236}">
                <a16:creationId xmlns:a16="http://schemas.microsoft.com/office/drawing/2014/main" id="{69E755D5-5EEA-9996-9400-39F7C2459B4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165F0F72-B09E-07FA-BEF2-1FB65BCF4E2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34726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B9666-4693-3EF1-EB69-99604CE0F23A}"/>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073EC9DE-B40E-B6C6-DED2-E915F89A4904}"/>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a:t>
            </a:fld>
            <a:endParaRPr lang="ru-RU" sz="1200"/>
          </a:p>
        </p:txBody>
      </p:sp>
      <p:sp>
        <p:nvSpPr>
          <p:cNvPr id="31747" name="Rectangle 1026">
            <a:extLst>
              <a:ext uri="{FF2B5EF4-FFF2-40B4-BE49-F238E27FC236}">
                <a16:creationId xmlns:a16="http://schemas.microsoft.com/office/drawing/2014/main" id="{2A6151C6-12FF-41BE-025E-38B8EEB59061}"/>
              </a:ext>
            </a:extLst>
          </p:cNvPr>
          <p:cNvSpPr>
            <a:spLocks noGrp="1" noRot="1" noChangeAspect="1" noChangeArrowheads="1" noTextEdit="1"/>
          </p:cNvSpPr>
          <p:nvPr>
            <p:ph type="sldImg"/>
          </p:nvPr>
        </p:nvSpPr>
        <p:spPr>
          <a:solidFill>
            <a:srgbClr val="FFFFFF"/>
          </a:solidFill>
          <a:ln/>
        </p:spPr>
      </p:sp>
      <p:sp>
        <p:nvSpPr>
          <p:cNvPr id="31748" name="Rectangle 1027">
            <a:extLst>
              <a:ext uri="{FF2B5EF4-FFF2-40B4-BE49-F238E27FC236}">
                <a16:creationId xmlns:a16="http://schemas.microsoft.com/office/drawing/2014/main" id="{53DDB7F2-A474-B1D5-9908-4F0DB3E9760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1356366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54E24A-370B-4A04-907D-95706A3BBACA}" type="slidenum">
              <a:rPr lang="ru-RU"/>
              <a:pPr/>
              <a:t>51</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40512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2C7B1-362C-A254-E1EF-52F81520BA1C}"/>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EB407DC4-BBD0-E70E-BF67-A0D32D62801D}"/>
              </a:ext>
            </a:extLst>
          </p:cNvPr>
          <p:cNvSpPr>
            <a:spLocks noGrp="1" noChangeArrowheads="1"/>
          </p:cNvSpPr>
          <p:nvPr>
            <p:ph type="sldNum" sz="quarter" idx="5"/>
          </p:nvPr>
        </p:nvSpPr>
        <p:spPr>
          <a:ln/>
        </p:spPr>
        <p:txBody>
          <a:bodyPr/>
          <a:lstStyle/>
          <a:p>
            <a:fld id="{3B54E24A-370B-4A04-907D-95706A3BBACA}" type="slidenum">
              <a:rPr lang="ru-RU"/>
              <a:pPr/>
              <a:t>52</a:t>
            </a:fld>
            <a:endParaRPr lang="ru-RU"/>
          </a:p>
        </p:txBody>
      </p:sp>
      <p:sp>
        <p:nvSpPr>
          <p:cNvPr id="122882" name="Rectangle 2">
            <a:extLst>
              <a:ext uri="{FF2B5EF4-FFF2-40B4-BE49-F238E27FC236}">
                <a16:creationId xmlns:a16="http://schemas.microsoft.com/office/drawing/2014/main" id="{4D50A7DA-4C8D-D703-A819-352ECCFF44B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a:extLst>
              <a:ext uri="{FF2B5EF4-FFF2-40B4-BE49-F238E27FC236}">
                <a16:creationId xmlns:a16="http://schemas.microsoft.com/office/drawing/2014/main" id="{575B9E08-90E3-7B58-434B-DF92230E85C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490260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1133D-8821-74B1-EB63-D52A0A889B04}"/>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9A43D530-B66A-F25F-006C-32B7B68C284A}"/>
              </a:ext>
            </a:extLst>
          </p:cNvPr>
          <p:cNvSpPr>
            <a:spLocks noGrp="1" noChangeArrowheads="1"/>
          </p:cNvSpPr>
          <p:nvPr>
            <p:ph type="sldNum" sz="quarter" idx="5"/>
          </p:nvPr>
        </p:nvSpPr>
        <p:spPr>
          <a:ln/>
        </p:spPr>
        <p:txBody>
          <a:bodyPr/>
          <a:lstStyle/>
          <a:p>
            <a:fld id="{3B54E24A-370B-4A04-907D-95706A3BBACA}" type="slidenum">
              <a:rPr lang="ru-RU"/>
              <a:pPr/>
              <a:t>53</a:t>
            </a:fld>
            <a:endParaRPr lang="ru-RU"/>
          </a:p>
        </p:txBody>
      </p:sp>
      <p:sp>
        <p:nvSpPr>
          <p:cNvPr id="122882" name="Rectangle 2">
            <a:extLst>
              <a:ext uri="{FF2B5EF4-FFF2-40B4-BE49-F238E27FC236}">
                <a16:creationId xmlns:a16="http://schemas.microsoft.com/office/drawing/2014/main" id="{A87CF4D6-DD21-003B-2687-DFF1AB93925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a:extLst>
              <a:ext uri="{FF2B5EF4-FFF2-40B4-BE49-F238E27FC236}">
                <a16:creationId xmlns:a16="http://schemas.microsoft.com/office/drawing/2014/main" id="{6E8605AE-2622-8FCE-8D96-0DC1786793D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613390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54E24A-370B-4A04-907D-95706A3BBACA}" type="slidenum">
              <a:rPr lang="ru-RU"/>
              <a:pPr/>
              <a:t>54</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824966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D671-888E-00EF-20A4-9802447EC2FF}"/>
            </a:ext>
          </a:extLst>
        </p:cNvPr>
        <p:cNvGrpSpPr/>
        <p:nvPr/>
      </p:nvGrpSpPr>
      <p:grpSpPr>
        <a:xfrm>
          <a:off x="0" y="0"/>
          <a:ext cx="0" cy="0"/>
          <a:chOff x="0" y="0"/>
          <a:chExt cx="0" cy="0"/>
        </a:xfrm>
      </p:grpSpPr>
      <p:sp>
        <p:nvSpPr>
          <p:cNvPr id="7" name="Rectangle 1031">
            <a:extLst>
              <a:ext uri="{FF2B5EF4-FFF2-40B4-BE49-F238E27FC236}">
                <a16:creationId xmlns:a16="http://schemas.microsoft.com/office/drawing/2014/main" id="{EFCBC685-D630-FCEF-9621-1E7D3A15C816}"/>
              </a:ext>
            </a:extLst>
          </p:cNvPr>
          <p:cNvSpPr>
            <a:spLocks noGrp="1" noChangeArrowheads="1"/>
          </p:cNvSpPr>
          <p:nvPr>
            <p:ph type="sldNum" sz="quarter" idx="5"/>
          </p:nvPr>
        </p:nvSpPr>
        <p:spPr>
          <a:ln/>
        </p:spPr>
        <p:txBody>
          <a:bodyPr/>
          <a:lstStyle/>
          <a:p>
            <a:fld id="{3B54E24A-370B-4A04-907D-95706A3BBACA}" type="slidenum">
              <a:rPr lang="ru-RU"/>
              <a:pPr/>
              <a:t>55</a:t>
            </a:fld>
            <a:endParaRPr lang="ru-RU"/>
          </a:p>
        </p:txBody>
      </p:sp>
      <p:sp>
        <p:nvSpPr>
          <p:cNvPr id="122882" name="Rectangle 2">
            <a:extLst>
              <a:ext uri="{FF2B5EF4-FFF2-40B4-BE49-F238E27FC236}">
                <a16:creationId xmlns:a16="http://schemas.microsoft.com/office/drawing/2014/main" id="{A46E38EA-37AC-0FB9-D9CD-BEAB35F3973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a:extLst>
              <a:ext uri="{FF2B5EF4-FFF2-40B4-BE49-F238E27FC236}">
                <a16:creationId xmlns:a16="http://schemas.microsoft.com/office/drawing/2014/main" id="{91460229-9C73-B1A9-20B9-F01803566D1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155745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56</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1242295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57</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139899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58</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2219551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59</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344868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60</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411003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03199E7-8702-07AD-3075-C0299D6A902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689B877-ABC9-41F9-8DEB-7FF11420F159}" type="slidenum">
              <a:rPr lang="ru-RU" altLang="ru-RU" sz="1200"/>
              <a:pPr eaLnBrk="1" hangingPunct="1"/>
              <a:t>10</a:t>
            </a:fld>
            <a:endParaRPr lang="ru-RU" altLang="ru-RU" sz="1200"/>
          </a:p>
        </p:txBody>
      </p:sp>
      <p:sp>
        <p:nvSpPr>
          <p:cNvPr id="65539" name="Rectangle 2">
            <a:extLst>
              <a:ext uri="{FF2B5EF4-FFF2-40B4-BE49-F238E27FC236}">
                <a16:creationId xmlns:a16="http://schemas.microsoft.com/office/drawing/2014/main" id="{C94EBA4E-BDFE-C833-D4CA-73CB9A30B08D}"/>
              </a:ext>
            </a:extLst>
          </p:cNvPr>
          <p:cNvSpPr>
            <a:spLocks noGrp="1" noRot="1" noChangeAspect="1"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1571A6A0-9613-AB33-934D-598E837259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формулировки появляются после кликанья мышкой</a:t>
            </a:r>
          </a:p>
          <a:p>
            <a:pPr eaLnBrk="1" hangingPunct="1"/>
            <a:endParaRPr lang="ru-RU" altLang="ru-RU">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61</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2598226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62</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1974895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25D95-8729-4DC7-9804-51EF0BE15D27}" type="slidenum">
              <a:rPr lang="ru-RU"/>
              <a:pPr/>
              <a:t>63</a:t>
            </a:fld>
            <a:endParaRPr lang="ru-RU"/>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407246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27E00-D8E8-49EA-9DA1-EDAB673E57BC}" type="slidenum">
              <a:rPr lang="ru-RU"/>
              <a:pPr/>
              <a:t>64</a:t>
            </a:fld>
            <a:endParaRPr lang="ru-RU"/>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ru-RU" dirty="0"/>
              <a:t>В режиме слайдов ответ появляется после </a:t>
            </a:r>
            <a:r>
              <a:rPr lang="ru-RU" dirty="0" err="1"/>
              <a:t>кликанья</a:t>
            </a:r>
            <a:r>
              <a:rPr lang="ru-RU" dirty="0"/>
              <a:t> мышкой</a:t>
            </a:r>
          </a:p>
          <a:p>
            <a:endParaRPr lang="ru-RU" dirty="0"/>
          </a:p>
        </p:txBody>
      </p:sp>
    </p:spTree>
    <p:extLst>
      <p:ext uri="{BB962C8B-B14F-4D97-AF65-F5344CB8AC3E}">
        <p14:creationId xmlns:p14="http://schemas.microsoft.com/office/powerpoint/2010/main" val="2340897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27E00-D8E8-49EA-9DA1-EDAB673E57BC}" type="slidenum">
              <a:rPr lang="ru-RU"/>
              <a:pPr/>
              <a:t>65</a:t>
            </a:fld>
            <a:endParaRPr lang="ru-RU"/>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ru-RU" dirty="0"/>
              <a:t>В режиме слайдов ответ появляется после </a:t>
            </a:r>
            <a:r>
              <a:rPr lang="ru-RU" dirty="0" err="1"/>
              <a:t>кликанья</a:t>
            </a:r>
            <a:r>
              <a:rPr lang="ru-RU" dirty="0"/>
              <a:t> мышкой</a:t>
            </a:r>
          </a:p>
          <a:p>
            <a:endParaRPr lang="ru-RU" dirty="0"/>
          </a:p>
        </p:txBody>
      </p:sp>
    </p:spTree>
    <p:extLst>
      <p:ext uri="{BB962C8B-B14F-4D97-AF65-F5344CB8AC3E}">
        <p14:creationId xmlns:p14="http://schemas.microsoft.com/office/powerpoint/2010/main" val="224982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66</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289987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25D95-8729-4DC7-9804-51EF0BE15D27}" type="slidenum">
              <a:rPr lang="ru-RU"/>
              <a:pPr/>
              <a:t>67</a:t>
            </a:fld>
            <a:endParaRPr lang="ru-RU"/>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273151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DAEC6-DCDB-469D-85C2-FB34686374A6}" type="slidenum">
              <a:rPr lang="ru-RU"/>
              <a:pPr/>
              <a:t>68</a:t>
            </a:fld>
            <a:endParaRPr lang="ru-RU"/>
          </a:p>
        </p:txBody>
      </p:sp>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 появляется после кликанья мышкой</a:t>
            </a:r>
          </a:p>
          <a:p>
            <a:endParaRPr lang="ru-RU"/>
          </a:p>
        </p:txBody>
      </p:sp>
    </p:spTree>
    <p:extLst>
      <p:ext uri="{BB962C8B-B14F-4D97-AF65-F5344CB8AC3E}">
        <p14:creationId xmlns:p14="http://schemas.microsoft.com/office/powerpoint/2010/main" val="3666858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25D95-8729-4DC7-9804-51EF0BE15D27}" type="slidenum">
              <a:rPr lang="ru-RU"/>
              <a:pPr/>
              <a:t>69</a:t>
            </a:fld>
            <a:endParaRPr lang="ru-RU"/>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601115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4843-8D74-2D12-A31F-722DE64BF73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4565F6D-213D-AD5E-BC45-C25B0E66EA74}"/>
              </a:ext>
            </a:extLst>
          </p:cNvPr>
          <p:cNvSpPr>
            <a:spLocks noGrp="1" noChangeArrowheads="1"/>
          </p:cNvSpPr>
          <p:nvPr>
            <p:ph type="sldNum" sz="quarter" idx="5"/>
          </p:nvPr>
        </p:nvSpPr>
        <p:spPr>
          <a:ln/>
        </p:spPr>
        <p:txBody>
          <a:bodyPr/>
          <a:lstStyle/>
          <a:p>
            <a:fld id="{9A725D95-8729-4DC7-9804-51EF0BE15D27}" type="slidenum">
              <a:rPr lang="ru-RU"/>
              <a:pPr/>
              <a:t>70</a:t>
            </a:fld>
            <a:endParaRPr lang="ru-RU"/>
          </a:p>
        </p:txBody>
      </p:sp>
      <p:sp>
        <p:nvSpPr>
          <p:cNvPr id="68610" name="Rectangle 2">
            <a:extLst>
              <a:ext uri="{FF2B5EF4-FFF2-40B4-BE49-F238E27FC236}">
                <a16:creationId xmlns:a16="http://schemas.microsoft.com/office/drawing/2014/main" id="{BCAF5B92-6CE7-D4E1-C6FB-50C1463A1C32}"/>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0C5D6BFC-206B-8D82-7719-ACBC6E53174B}"/>
              </a:ext>
            </a:extLst>
          </p:cNvPr>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833770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03199E7-8702-07AD-3075-C0299D6A902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689B877-ABC9-41F9-8DEB-7FF11420F159}" type="slidenum">
              <a:rPr lang="ru-RU" altLang="ru-RU" sz="1200"/>
              <a:pPr eaLnBrk="1" hangingPunct="1"/>
              <a:t>11</a:t>
            </a:fld>
            <a:endParaRPr lang="ru-RU" altLang="ru-RU" sz="1200"/>
          </a:p>
        </p:txBody>
      </p:sp>
      <p:sp>
        <p:nvSpPr>
          <p:cNvPr id="65539" name="Rectangle 2">
            <a:extLst>
              <a:ext uri="{FF2B5EF4-FFF2-40B4-BE49-F238E27FC236}">
                <a16:creationId xmlns:a16="http://schemas.microsoft.com/office/drawing/2014/main" id="{C94EBA4E-BDFE-C833-D4CA-73CB9A30B08D}"/>
              </a:ext>
            </a:extLst>
          </p:cNvPr>
          <p:cNvSpPr>
            <a:spLocks noGrp="1" noRot="1" noChangeAspect="1"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1571A6A0-9613-AB33-934D-598E837259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формулировки появляются после кликанья мышкой</a:t>
            </a:r>
          </a:p>
          <a:p>
            <a:pPr eaLnBrk="1" hangingPunct="1"/>
            <a:endParaRPr lang="ru-RU" altLang="ru-RU">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B5508-C8C2-8A0C-87CE-870B37C4DE0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CEC9FC8-CD47-767B-FE45-2EC877298586}"/>
              </a:ext>
            </a:extLst>
          </p:cNvPr>
          <p:cNvSpPr>
            <a:spLocks noGrp="1" noChangeArrowheads="1"/>
          </p:cNvSpPr>
          <p:nvPr>
            <p:ph type="sldNum" sz="quarter" idx="5"/>
          </p:nvPr>
        </p:nvSpPr>
        <p:spPr>
          <a:ln/>
        </p:spPr>
        <p:txBody>
          <a:bodyPr/>
          <a:lstStyle/>
          <a:p>
            <a:fld id="{9A725D95-8729-4DC7-9804-51EF0BE15D27}" type="slidenum">
              <a:rPr lang="ru-RU"/>
              <a:pPr/>
              <a:t>71</a:t>
            </a:fld>
            <a:endParaRPr lang="ru-RU"/>
          </a:p>
        </p:txBody>
      </p:sp>
      <p:sp>
        <p:nvSpPr>
          <p:cNvPr id="68610" name="Rectangle 2">
            <a:extLst>
              <a:ext uri="{FF2B5EF4-FFF2-40B4-BE49-F238E27FC236}">
                <a16:creationId xmlns:a16="http://schemas.microsoft.com/office/drawing/2014/main" id="{49ABD5E5-E037-E24C-02FB-11C38E63FC32}"/>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37CFBB62-E2D0-75FF-9685-B64B7CCAB990}"/>
              </a:ext>
            </a:extLst>
          </p:cNvPr>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8223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AC418D8-1C7C-4D94-968B-DA5F6FF0D95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78</a:t>
            </a:fld>
            <a:endParaRPr lang="ru-RU" altLang="ru-RU" sz="1200"/>
          </a:p>
        </p:txBody>
      </p:sp>
      <p:sp>
        <p:nvSpPr>
          <p:cNvPr id="62467" name="Rectangle 2">
            <a:extLst>
              <a:ext uri="{FF2B5EF4-FFF2-40B4-BE49-F238E27FC236}">
                <a16:creationId xmlns:a16="http://schemas.microsoft.com/office/drawing/2014/main" id="{21AE4A96-ADC3-44BE-9EAB-25E634185C7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FD655BE-03D6-4528-A98F-B1CDCBDADAEE}"/>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4885731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AC418D8-1C7C-4D94-968B-DA5F6FF0D95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79</a:t>
            </a:fld>
            <a:endParaRPr lang="ru-RU" altLang="ru-RU" sz="1200"/>
          </a:p>
        </p:txBody>
      </p:sp>
      <p:sp>
        <p:nvSpPr>
          <p:cNvPr id="62467" name="Rectangle 2">
            <a:extLst>
              <a:ext uri="{FF2B5EF4-FFF2-40B4-BE49-F238E27FC236}">
                <a16:creationId xmlns:a16="http://schemas.microsoft.com/office/drawing/2014/main" id="{21AE4A96-ADC3-44BE-9EAB-25E634185C7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FD655BE-03D6-4528-A98F-B1CDCBDADAEE}"/>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874813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6DD6FCA-2A66-4FDA-BCEE-A64B28BBD71F}"/>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5752FC5-4E12-4AC2-8759-23702B4EBD37}" type="slidenum">
              <a:rPr lang="ru-RU" altLang="ru-RU" sz="1200"/>
              <a:pPr eaLnBrk="1" hangingPunct="1"/>
              <a:t>82</a:t>
            </a:fld>
            <a:endParaRPr lang="ru-RU" altLang="ru-RU" sz="1200"/>
          </a:p>
        </p:txBody>
      </p:sp>
      <p:sp>
        <p:nvSpPr>
          <p:cNvPr id="66563" name="Rectangle 2">
            <a:extLst>
              <a:ext uri="{FF2B5EF4-FFF2-40B4-BE49-F238E27FC236}">
                <a16:creationId xmlns:a16="http://schemas.microsoft.com/office/drawing/2014/main" id="{A19F8E44-28B5-440E-9E87-E39218A83164}"/>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9392C22-AB02-4E47-8C72-1DC5FB2CE0AF}"/>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424593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AC418D8-1C7C-4D94-968B-DA5F6FF0D95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84</a:t>
            </a:fld>
            <a:endParaRPr lang="ru-RU" altLang="ru-RU" sz="1200"/>
          </a:p>
        </p:txBody>
      </p:sp>
      <p:sp>
        <p:nvSpPr>
          <p:cNvPr id="62467" name="Rectangle 2">
            <a:extLst>
              <a:ext uri="{FF2B5EF4-FFF2-40B4-BE49-F238E27FC236}">
                <a16:creationId xmlns:a16="http://schemas.microsoft.com/office/drawing/2014/main" id="{21AE4A96-ADC3-44BE-9EAB-25E634185C7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FD655BE-03D6-4528-A98F-B1CDCBDADAEE}"/>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510030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1F26-C4F3-BBEE-85B7-721FD42E6274}"/>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EDFBB844-4471-0D29-CFBC-15714539D784}"/>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85</a:t>
            </a:fld>
            <a:endParaRPr lang="ru-RU" altLang="ru-RU" sz="1200"/>
          </a:p>
        </p:txBody>
      </p:sp>
      <p:sp>
        <p:nvSpPr>
          <p:cNvPr id="62467" name="Rectangle 2">
            <a:extLst>
              <a:ext uri="{FF2B5EF4-FFF2-40B4-BE49-F238E27FC236}">
                <a16:creationId xmlns:a16="http://schemas.microsoft.com/office/drawing/2014/main" id="{F6A2614B-120F-6C71-F30C-CF4433A5C0A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23CE9A1-6315-E680-42D4-DEAFCFED9D88}"/>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697568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52C079B5-89E2-49F2-B2BD-AED2203C255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C9111B1-53FE-40BD-B8EE-B07B95EF9ADE}" type="slidenum">
              <a:rPr lang="ru-RU" altLang="ru-RU" sz="1200"/>
              <a:pPr eaLnBrk="1" hangingPunct="1"/>
              <a:t>86</a:t>
            </a:fld>
            <a:endParaRPr lang="ru-RU" altLang="ru-RU" sz="1200"/>
          </a:p>
        </p:txBody>
      </p:sp>
      <p:sp>
        <p:nvSpPr>
          <p:cNvPr id="69635" name="Rectangle 2">
            <a:extLst>
              <a:ext uri="{FF2B5EF4-FFF2-40B4-BE49-F238E27FC236}">
                <a16:creationId xmlns:a16="http://schemas.microsoft.com/office/drawing/2014/main" id="{5495B8A0-8010-4AD0-8521-2282727EFF0B}"/>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897D663-C020-4FC9-A58E-E54C5279A68A}"/>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1030340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0A7E24A-DF02-4CB2-A246-C3D5DEDAAA57}"/>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93BD3A7-9CE1-4945-9FD2-494AB14F22F2}" type="slidenum">
              <a:rPr lang="ru-RU" altLang="ru-RU" sz="1200"/>
              <a:pPr eaLnBrk="1" hangingPunct="1"/>
              <a:t>87</a:t>
            </a:fld>
            <a:endParaRPr lang="ru-RU" altLang="ru-RU" sz="1200"/>
          </a:p>
        </p:txBody>
      </p:sp>
      <p:sp>
        <p:nvSpPr>
          <p:cNvPr id="70659" name="Rectangle 2">
            <a:extLst>
              <a:ext uri="{FF2B5EF4-FFF2-40B4-BE49-F238E27FC236}">
                <a16:creationId xmlns:a16="http://schemas.microsoft.com/office/drawing/2014/main" id="{436160BB-3D56-4F33-B7A4-B9EB428C887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605C462-DEEF-400E-86A8-0D22658959F8}"/>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4494860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F0BB868-6EF9-49A4-9CA9-FC5EA765659D}"/>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E0520A6-FF48-4B98-9518-5871EFA259CB}" type="slidenum">
              <a:rPr lang="ru-RU" altLang="ru-RU" sz="1200"/>
              <a:pPr eaLnBrk="1" hangingPunct="1"/>
              <a:t>90</a:t>
            </a:fld>
            <a:endParaRPr lang="ru-RU" altLang="ru-RU" sz="1200"/>
          </a:p>
        </p:txBody>
      </p:sp>
      <p:sp>
        <p:nvSpPr>
          <p:cNvPr id="63491" name="Rectangle 1026">
            <a:extLst>
              <a:ext uri="{FF2B5EF4-FFF2-40B4-BE49-F238E27FC236}">
                <a16:creationId xmlns:a16="http://schemas.microsoft.com/office/drawing/2014/main" id="{2484403E-6F57-4D1F-AF05-24BA484C47C3}"/>
              </a:ext>
            </a:extLst>
          </p:cNvPr>
          <p:cNvSpPr>
            <a:spLocks noGrp="1" noRot="1" noChangeAspect="1" noChangeArrowheads="1" noTextEdit="1"/>
          </p:cNvSpPr>
          <p:nvPr>
            <p:ph type="sldImg"/>
          </p:nvPr>
        </p:nvSpPr>
        <p:spPr>
          <a:ln/>
        </p:spPr>
      </p:sp>
      <p:sp>
        <p:nvSpPr>
          <p:cNvPr id="63492" name="Rectangle 1027">
            <a:extLst>
              <a:ext uri="{FF2B5EF4-FFF2-40B4-BE49-F238E27FC236}">
                <a16:creationId xmlns:a16="http://schemas.microsoft.com/office/drawing/2014/main" id="{E5D2E7EB-AF8C-4D5E-A56E-21606DFA8D70}"/>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8904729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D0D35-3C52-C926-94A2-8BC11D901486}"/>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B01ABC1E-8C95-2E1E-515F-4ADC14AEAB68}"/>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ACE76B9-9ACA-42D7-A54E-7974F628A6E0}" type="slidenum">
              <a:rPr lang="ru-RU" altLang="ru-RU" sz="1200"/>
              <a:pPr eaLnBrk="1" hangingPunct="1"/>
              <a:t>92</a:t>
            </a:fld>
            <a:endParaRPr lang="ru-RU" altLang="ru-RU" sz="1200"/>
          </a:p>
        </p:txBody>
      </p:sp>
      <p:sp>
        <p:nvSpPr>
          <p:cNvPr id="75779" name="Rectangle 1026">
            <a:extLst>
              <a:ext uri="{FF2B5EF4-FFF2-40B4-BE49-F238E27FC236}">
                <a16:creationId xmlns:a16="http://schemas.microsoft.com/office/drawing/2014/main" id="{23137ABE-2644-2E3E-F7CD-DE9AC8228BBC}"/>
              </a:ext>
            </a:extLst>
          </p:cNvPr>
          <p:cNvSpPr>
            <a:spLocks noGrp="1" noRot="1" noChangeAspect="1" noChangeArrowheads="1" noTextEdit="1"/>
          </p:cNvSpPr>
          <p:nvPr>
            <p:ph type="sldImg"/>
          </p:nvPr>
        </p:nvSpPr>
        <p:spPr>
          <a:ln/>
        </p:spPr>
      </p:sp>
      <p:sp>
        <p:nvSpPr>
          <p:cNvPr id="75780" name="Rectangle 1027">
            <a:extLst>
              <a:ext uri="{FF2B5EF4-FFF2-40B4-BE49-F238E27FC236}">
                <a16:creationId xmlns:a16="http://schemas.microsoft.com/office/drawing/2014/main" id="{3B5259B7-8B5B-955D-3E12-38C68AB0B132}"/>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8103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B3078B-4334-DD36-C738-6D0BEFC79283}"/>
              </a:ext>
            </a:extLst>
          </p:cNvPr>
          <p:cNvSpPr>
            <a:spLocks noGrp="1" noChangeArrowheads="1"/>
          </p:cNvSpPr>
          <p:nvPr>
            <p:ph type="sldNum" sz="quarter" idx="5"/>
          </p:nvPr>
        </p:nvSpPr>
        <p:spPr>
          <a:ln/>
        </p:spPr>
        <p:txBody>
          <a:bodyPr/>
          <a:lstStyle/>
          <a:p>
            <a:fld id="{E10EA62A-9483-4F03-BA80-30D2A7763715}" type="slidenum">
              <a:rPr lang="ru-RU" altLang="ru-RU"/>
              <a:pPr/>
              <a:t>12</a:t>
            </a:fld>
            <a:endParaRPr lang="ru-RU" altLang="ru-RU"/>
          </a:p>
        </p:txBody>
      </p:sp>
      <p:sp>
        <p:nvSpPr>
          <p:cNvPr id="125954" name="Rectangle 2">
            <a:extLst>
              <a:ext uri="{FF2B5EF4-FFF2-40B4-BE49-F238E27FC236}">
                <a16:creationId xmlns:a16="http://schemas.microsoft.com/office/drawing/2014/main" id="{26E70D96-CFBB-0B01-C014-3248BE4BCBE7}"/>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71302A1A-E828-A7D7-1D3B-CACCA82A18B3}"/>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368D-8BAF-9061-E921-4C5121D4FDFF}"/>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09F1292C-6443-06E2-757A-3727435BFB84}"/>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ACE76B9-9ACA-42D7-A54E-7974F628A6E0}" type="slidenum">
              <a:rPr lang="ru-RU" altLang="ru-RU" sz="1200"/>
              <a:pPr eaLnBrk="1" hangingPunct="1"/>
              <a:t>93</a:t>
            </a:fld>
            <a:endParaRPr lang="ru-RU" altLang="ru-RU" sz="1200"/>
          </a:p>
        </p:txBody>
      </p:sp>
      <p:sp>
        <p:nvSpPr>
          <p:cNvPr id="75779" name="Rectangle 1026">
            <a:extLst>
              <a:ext uri="{FF2B5EF4-FFF2-40B4-BE49-F238E27FC236}">
                <a16:creationId xmlns:a16="http://schemas.microsoft.com/office/drawing/2014/main" id="{225BA80F-8AE2-F36A-6721-D0BDCD9C1319}"/>
              </a:ext>
            </a:extLst>
          </p:cNvPr>
          <p:cNvSpPr>
            <a:spLocks noGrp="1" noRot="1" noChangeAspect="1" noChangeArrowheads="1" noTextEdit="1"/>
          </p:cNvSpPr>
          <p:nvPr>
            <p:ph type="sldImg"/>
          </p:nvPr>
        </p:nvSpPr>
        <p:spPr>
          <a:ln/>
        </p:spPr>
      </p:sp>
      <p:sp>
        <p:nvSpPr>
          <p:cNvPr id="75780" name="Rectangle 1027">
            <a:extLst>
              <a:ext uri="{FF2B5EF4-FFF2-40B4-BE49-F238E27FC236}">
                <a16:creationId xmlns:a16="http://schemas.microsoft.com/office/drawing/2014/main" id="{8ED94C99-D773-5EBE-8768-5E41095C0AA7}"/>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8191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93C6-661E-F1AF-8B4B-D08459D22CF8}"/>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EFC19E36-4497-2B43-8AFF-63FEECADEB84}"/>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ACE76B9-9ACA-42D7-A54E-7974F628A6E0}" type="slidenum">
              <a:rPr lang="ru-RU" altLang="ru-RU" sz="1200"/>
              <a:pPr eaLnBrk="1" hangingPunct="1"/>
              <a:t>94</a:t>
            </a:fld>
            <a:endParaRPr lang="ru-RU" altLang="ru-RU" sz="1200"/>
          </a:p>
        </p:txBody>
      </p:sp>
      <p:sp>
        <p:nvSpPr>
          <p:cNvPr id="75779" name="Rectangle 1026">
            <a:extLst>
              <a:ext uri="{FF2B5EF4-FFF2-40B4-BE49-F238E27FC236}">
                <a16:creationId xmlns:a16="http://schemas.microsoft.com/office/drawing/2014/main" id="{DD480C5A-8DCB-8BDB-C22C-A5EEE2718BB6}"/>
              </a:ext>
            </a:extLst>
          </p:cNvPr>
          <p:cNvSpPr>
            <a:spLocks noGrp="1" noRot="1" noChangeAspect="1" noChangeArrowheads="1" noTextEdit="1"/>
          </p:cNvSpPr>
          <p:nvPr>
            <p:ph type="sldImg"/>
          </p:nvPr>
        </p:nvSpPr>
        <p:spPr>
          <a:ln/>
        </p:spPr>
      </p:sp>
      <p:sp>
        <p:nvSpPr>
          <p:cNvPr id="75780" name="Rectangle 1027">
            <a:extLst>
              <a:ext uri="{FF2B5EF4-FFF2-40B4-BE49-F238E27FC236}">
                <a16:creationId xmlns:a16="http://schemas.microsoft.com/office/drawing/2014/main" id="{04FB5572-8EC2-717D-8752-B5C991CDEA98}"/>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4624097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9FF7F7CE-175D-4521-B881-AEA6D0234E1C}"/>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ACE76B9-9ACA-42D7-A54E-7974F628A6E0}" type="slidenum">
              <a:rPr lang="ru-RU" altLang="ru-RU" sz="1200"/>
              <a:pPr eaLnBrk="1" hangingPunct="1"/>
              <a:t>95</a:t>
            </a:fld>
            <a:endParaRPr lang="ru-RU" altLang="ru-RU" sz="1200"/>
          </a:p>
        </p:txBody>
      </p:sp>
      <p:sp>
        <p:nvSpPr>
          <p:cNvPr id="75779" name="Rectangle 1026">
            <a:extLst>
              <a:ext uri="{FF2B5EF4-FFF2-40B4-BE49-F238E27FC236}">
                <a16:creationId xmlns:a16="http://schemas.microsoft.com/office/drawing/2014/main" id="{077E3C20-5AD7-408E-A32F-7C28E8389DD2}"/>
              </a:ext>
            </a:extLst>
          </p:cNvPr>
          <p:cNvSpPr>
            <a:spLocks noGrp="1" noRot="1" noChangeAspect="1" noChangeArrowheads="1" noTextEdit="1"/>
          </p:cNvSpPr>
          <p:nvPr>
            <p:ph type="sldImg"/>
          </p:nvPr>
        </p:nvSpPr>
        <p:spPr>
          <a:ln/>
        </p:spPr>
      </p:sp>
      <p:sp>
        <p:nvSpPr>
          <p:cNvPr id="75780" name="Rectangle 1027">
            <a:extLst>
              <a:ext uri="{FF2B5EF4-FFF2-40B4-BE49-F238E27FC236}">
                <a16:creationId xmlns:a16="http://schemas.microsoft.com/office/drawing/2014/main" id="{44879611-80A6-4BB6-87D8-455B3B96D052}"/>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04090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27B2-8A66-0083-9B49-31C600B34D32}"/>
            </a:ext>
          </a:extLst>
        </p:cNvPr>
        <p:cNvGrpSpPr/>
        <p:nvPr/>
      </p:nvGrpSpPr>
      <p:grpSpPr>
        <a:xfrm>
          <a:off x="0" y="0"/>
          <a:ext cx="0" cy="0"/>
          <a:chOff x="0" y="0"/>
          <a:chExt cx="0" cy="0"/>
        </a:xfrm>
      </p:grpSpPr>
      <p:sp>
        <p:nvSpPr>
          <p:cNvPr id="77826" name="Rectangle 7">
            <a:extLst>
              <a:ext uri="{FF2B5EF4-FFF2-40B4-BE49-F238E27FC236}">
                <a16:creationId xmlns:a16="http://schemas.microsoft.com/office/drawing/2014/main" id="{A269FEEA-3AE6-88C5-FDEA-EEF7FCF4526C}"/>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1A99BDA-D295-44BC-9B8F-D8335E112760}" type="slidenum">
              <a:rPr lang="ru-RU" altLang="ru-RU" sz="1200"/>
              <a:pPr eaLnBrk="1" hangingPunct="1"/>
              <a:t>97</a:t>
            </a:fld>
            <a:endParaRPr lang="ru-RU" altLang="ru-RU" sz="1200"/>
          </a:p>
        </p:txBody>
      </p:sp>
      <p:sp>
        <p:nvSpPr>
          <p:cNvPr id="77827" name="Rectangle 2">
            <a:extLst>
              <a:ext uri="{FF2B5EF4-FFF2-40B4-BE49-F238E27FC236}">
                <a16:creationId xmlns:a16="http://schemas.microsoft.com/office/drawing/2014/main" id="{59B7859E-A319-A23C-6B45-848D347CCD4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8C76B0A1-3A7D-702B-970A-DFDC9282F0A4}"/>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4239153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0F3D-BA1E-54F8-83C3-3167BAC1B333}"/>
            </a:ext>
          </a:extLst>
        </p:cNvPr>
        <p:cNvGrpSpPr/>
        <p:nvPr/>
      </p:nvGrpSpPr>
      <p:grpSpPr>
        <a:xfrm>
          <a:off x="0" y="0"/>
          <a:ext cx="0" cy="0"/>
          <a:chOff x="0" y="0"/>
          <a:chExt cx="0" cy="0"/>
        </a:xfrm>
      </p:grpSpPr>
      <p:sp>
        <p:nvSpPr>
          <p:cNvPr id="77826" name="Rectangle 7">
            <a:extLst>
              <a:ext uri="{FF2B5EF4-FFF2-40B4-BE49-F238E27FC236}">
                <a16:creationId xmlns:a16="http://schemas.microsoft.com/office/drawing/2014/main" id="{DE72BD35-EE48-0285-A424-0E678202243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1A99BDA-D295-44BC-9B8F-D8335E112760}" type="slidenum">
              <a:rPr lang="ru-RU" altLang="ru-RU" sz="1200"/>
              <a:pPr eaLnBrk="1" hangingPunct="1"/>
              <a:t>98</a:t>
            </a:fld>
            <a:endParaRPr lang="ru-RU" altLang="ru-RU" sz="1200"/>
          </a:p>
        </p:txBody>
      </p:sp>
      <p:sp>
        <p:nvSpPr>
          <p:cNvPr id="77827" name="Rectangle 2">
            <a:extLst>
              <a:ext uri="{FF2B5EF4-FFF2-40B4-BE49-F238E27FC236}">
                <a16:creationId xmlns:a16="http://schemas.microsoft.com/office/drawing/2014/main" id="{DC7C51D8-0428-1B77-6AE3-9F68DD867003}"/>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AC5C898C-36C7-16B0-CF81-ACE446D26A70}"/>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7591347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DCA5C5A9-F1E4-45C3-82A1-926E6A9D6A6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1A99BDA-D295-44BC-9B8F-D8335E112760}" type="slidenum">
              <a:rPr lang="ru-RU" altLang="ru-RU" sz="1200"/>
              <a:pPr eaLnBrk="1" hangingPunct="1"/>
              <a:t>99</a:t>
            </a:fld>
            <a:endParaRPr lang="ru-RU" altLang="ru-RU" sz="1200"/>
          </a:p>
        </p:txBody>
      </p:sp>
      <p:sp>
        <p:nvSpPr>
          <p:cNvPr id="77827" name="Rectangle 2">
            <a:extLst>
              <a:ext uri="{FF2B5EF4-FFF2-40B4-BE49-F238E27FC236}">
                <a16:creationId xmlns:a16="http://schemas.microsoft.com/office/drawing/2014/main" id="{794DAD7B-7250-404C-B968-EA997DA29286}"/>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C0C66CB1-ED68-43EB-AA1B-E2FB7D6480FE}"/>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695136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17A766A-DCE4-4F73-BCFD-EFACF4A357C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48A6EC-58A2-4C9F-9B35-C429C5C17745}" type="slidenum">
              <a:rPr lang="ru-RU" altLang="ru-RU" sz="1200"/>
              <a:pPr eaLnBrk="1" hangingPunct="1"/>
              <a:t>103</a:t>
            </a:fld>
            <a:endParaRPr lang="ru-RU" altLang="ru-RU" sz="1200"/>
          </a:p>
        </p:txBody>
      </p:sp>
      <p:sp>
        <p:nvSpPr>
          <p:cNvPr id="73731" name="Rectangle 1026">
            <a:extLst>
              <a:ext uri="{FF2B5EF4-FFF2-40B4-BE49-F238E27FC236}">
                <a16:creationId xmlns:a16="http://schemas.microsoft.com/office/drawing/2014/main" id="{6D7F830B-FD95-40B2-9F6B-5F8C1CCAF045}"/>
              </a:ext>
            </a:extLst>
          </p:cNvPr>
          <p:cNvSpPr>
            <a:spLocks noGrp="1" noRot="1" noChangeAspect="1" noChangeArrowheads="1" noTextEdit="1"/>
          </p:cNvSpPr>
          <p:nvPr>
            <p:ph type="sldImg"/>
          </p:nvPr>
        </p:nvSpPr>
        <p:spPr>
          <a:ln/>
        </p:spPr>
      </p:sp>
      <p:sp>
        <p:nvSpPr>
          <p:cNvPr id="73732" name="Rectangle 1027">
            <a:extLst>
              <a:ext uri="{FF2B5EF4-FFF2-40B4-BE49-F238E27FC236}">
                <a16:creationId xmlns:a16="http://schemas.microsoft.com/office/drawing/2014/main" id="{4C6D5594-1555-4B1E-B36D-339434D87446}"/>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58898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BA6C79D-6475-4169-9CAE-18847CB94288}"/>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80B43A3-1D78-45C3-B746-048198AD52E3}" type="slidenum">
              <a:rPr lang="ru-RU" altLang="ru-RU" sz="1200"/>
              <a:pPr eaLnBrk="1" hangingPunct="1"/>
              <a:t>107</a:t>
            </a:fld>
            <a:endParaRPr lang="ru-RU" altLang="ru-RU" sz="1200"/>
          </a:p>
        </p:txBody>
      </p:sp>
      <p:sp>
        <p:nvSpPr>
          <p:cNvPr id="64515" name="Rectangle 1026">
            <a:extLst>
              <a:ext uri="{FF2B5EF4-FFF2-40B4-BE49-F238E27FC236}">
                <a16:creationId xmlns:a16="http://schemas.microsoft.com/office/drawing/2014/main" id="{F2966082-9AD5-474A-9419-96B764644D32}"/>
              </a:ext>
            </a:extLst>
          </p:cNvPr>
          <p:cNvSpPr>
            <a:spLocks noGrp="1" noRot="1" noChangeAspect="1" noChangeArrowheads="1" noTextEdit="1"/>
          </p:cNvSpPr>
          <p:nvPr>
            <p:ph type="sldImg"/>
          </p:nvPr>
        </p:nvSpPr>
        <p:spPr>
          <a:ln/>
        </p:spPr>
      </p:sp>
      <p:sp>
        <p:nvSpPr>
          <p:cNvPr id="64516" name="Rectangle 1027">
            <a:extLst>
              <a:ext uri="{FF2B5EF4-FFF2-40B4-BE49-F238E27FC236}">
                <a16:creationId xmlns:a16="http://schemas.microsoft.com/office/drawing/2014/main" id="{194BF761-B923-49F2-8627-9BF47D66B3F3}"/>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673858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AC418D8-1C7C-4D94-968B-DA5F6FF0D95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112</a:t>
            </a:fld>
            <a:endParaRPr lang="ru-RU" altLang="ru-RU" sz="1200"/>
          </a:p>
        </p:txBody>
      </p:sp>
      <p:sp>
        <p:nvSpPr>
          <p:cNvPr id="62467" name="Rectangle 2">
            <a:extLst>
              <a:ext uri="{FF2B5EF4-FFF2-40B4-BE49-F238E27FC236}">
                <a16:creationId xmlns:a16="http://schemas.microsoft.com/office/drawing/2014/main" id="{21AE4A96-ADC3-44BE-9EAB-25E634185C7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FD655BE-03D6-4528-A98F-B1CDCBDADAEE}"/>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935452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8038E-42F5-9BD1-50B2-3F0709E4102F}"/>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E0658142-C59B-A864-F81A-1348922270C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3497E7-5705-4CA7-B420-38821C5EB2FB}" type="slidenum">
              <a:rPr lang="ru-RU" altLang="ru-RU" sz="1200"/>
              <a:pPr eaLnBrk="1" hangingPunct="1"/>
              <a:t>113</a:t>
            </a:fld>
            <a:endParaRPr lang="ru-RU" altLang="ru-RU" sz="1200"/>
          </a:p>
        </p:txBody>
      </p:sp>
      <p:sp>
        <p:nvSpPr>
          <p:cNvPr id="62467" name="Rectangle 2">
            <a:extLst>
              <a:ext uri="{FF2B5EF4-FFF2-40B4-BE49-F238E27FC236}">
                <a16:creationId xmlns:a16="http://schemas.microsoft.com/office/drawing/2014/main" id="{E1DC03C9-6841-9C75-AEF9-10BD90BDE7A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429637B3-9B1F-F6DD-E82D-11D3304C9D45}"/>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4051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52D3388-4B58-2287-78EF-C1FFDD173A73}"/>
              </a:ext>
            </a:extLst>
          </p:cNvPr>
          <p:cNvSpPr>
            <a:spLocks noGrp="1" noChangeArrowheads="1"/>
          </p:cNvSpPr>
          <p:nvPr>
            <p:ph type="sldNum" sz="quarter" idx="5"/>
          </p:nvPr>
        </p:nvSpPr>
        <p:spPr>
          <a:ln/>
        </p:spPr>
        <p:txBody>
          <a:bodyPr/>
          <a:lstStyle/>
          <a:p>
            <a:fld id="{46B82745-9C02-4EBF-9B69-CB5B395816AB}" type="slidenum">
              <a:rPr lang="ru-RU" altLang="ru-RU"/>
              <a:pPr/>
              <a:t>13</a:t>
            </a:fld>
            <a:endParaRPr lang="ru-RU" altLang="ru-RU"/>
          </a:p>
        </p:txBody>
      </p:sp>
      <p:sp>
        <p:nvSpPr>
          <p:cNvPr id="78850" name="Rectangle 2">
            <a:extLst>
              <a:ext uri="{FF2B5EF4-FFF2-40B4-BE49-F238E27FC236}">
                <a16:creationId xmlns:a16="http://schemas.microsoft.com/office/drawing/2014/main" id="{C0D00E76-BF65-98D8-F063-7DF9E3219CF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3C73FF0-237D-E0F6-A1CC-7C322EC4B36F}"/>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551A9BE-A515-49EE-8628-37D29CC1452D}"/>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210872F-05E1-46E4-A868-67350B524577}" type="slidenum">
              <a:rPr lang="ru-RU" altLang="ru-RU" sz="1200"/>
              <a:pPr eaLnBrk="1" hangingPunct="1"/>
              <a:t>114</a:t>
            </a:fld>
            <a:endParaRPr lang="ru-RU" altLang="ru-RU" sz="1200"/>
          </a:p>
        </p:txBody>
      </p:sp>
      <p:sp>
        <p:nvSpPr>
          <p:cNvPr id="72707" name="Rectangle 1026">
            <a:extLst>
              <a:ext uri="{FF2B5EF4-FFF2-40B4-BE49-F238E27FC236}">
                <a16:creationId xmlns:a16="http://schemas.microsoft.com/office/drawing/2014/main" id="{06528174-4176-4E45-B372-D503BC7FF235}"/>
              </a:ext>
            </a:extLst>
          </p:cNvPr>
          <p:cNvSpPr>
            <a:spLocks noGrp="1" noRot="1" noChangeAspect="1" noChangeArrowheads="1" noTextEdit="1"/>
          </p:cNvSpPr>
          <p:nvPr>
            <p:ph type="sldImg"/>
          </p:nvPr>
        </p:nvSpPr>
        <p:spPr>
          <a:ln/>
        </p:spPr>
      </p:sp>
      <p:sp>
        <p:nvSpPr>
          <p:cNvPr id="72708" name="Rectangle 1027">
            <a:extLst>
              <a:ext uri="{FF2B5EF4-FFF2-40B4-BE49-F238E27FC236}">
                <a16:creationId xmlns:a16="http://schemas.microsoft.com/office/drawing/2014/main" id="{DCD6EF4B-A1E5-4A0B-9AE9-C735C39D13B6}"/>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1636320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3FDECF6-6D07-4B9D-9D2B-76F60BD359C5}"/>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5CE4016-4EE2-4951-AC68-3475841FEFC8}" type="slidenum">
              <a:rPr lang="ru-RU" altLang="ru-RU" sz="1200"/>
              <a:pPr eaLnBrk="1" hangingPunct="1"/>
              <a:t>118</a:t>
            </a:fld>
            <a:endParaRPr lang="ru-RU" altLang="ru-RU" sz="1200"/>
          </a:p>
        </p:txBody>
      </p:sp>
      <p:sp>
        <p:nvSpPr>
          <p:cNvPr id="68611" name="Rectangle 2">
            <a:extLst>
              <a:ext uri="{FF2B5EF4-FFF2-40B4-BE49-F238E27FC236}">
                <a16:creationId xmlns:a16="http://schemas.microsoft.com/office/drawing/2014/main" id="{B53448AE-427C-4C12-B1DD-DCF0A9D2EC4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2F4DD10-F580-404D-AF35-904C882A48FA}"/>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4912489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6FC697B-455B-44F6-A35B-FD2C7E7F100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DBD15D8-DCE4-4729-A4BB-9BA0CD75594C}" type="slidenum">
              <a:rPr lang="ru-RU" altLang="ru-RU" sz="1200"/>
              <a:pPr eaLnBrk="1" hangingPunct="1"/>
              <a:t>122</a:t>
            </a:fld>
            <a:endParaRPr lang="ru-RU" altLang="ru-RU" sz="1200"/>
          </a:p>
        </p:txBody>
      </p:sp>
      <p:sp>
        <p:nvSpPr>
          <p:cNvPr id="76803" name="Rectangle 2">
            <a:extLst>
              <a:ext uri="{FF2B5EF4-FFF2-40B4-BE49-F238E27FC236}">
                <a16:creationId xmlns:a16="http://schemas.microsoft.com/office/drawing/2014/main" id="{E2D8B099-C83C-4915-A261-ABB8A7A6502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1DC3369-E9B2-4C65-BA84-747E68C51640}"/>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853060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C94A7E10-652C-41F9-B1DD-D66DE2258905}"/>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966DCBB-22B6-4309-9FBD-CA35F816B332}" type="slidenum">
              <a:rPr lang="ru-RU" altLang="ru-RU" sz="1200"/>
              <a:pPr eaLnBrk="1" hangingPunct="1"/>
              <a:t>126</a:t>
            </a:fld>
            <a:endParaRPr lang="ru-RU" altLang="ru-RU" sz="1200"/>
          </a:p>
        </p:txBody>
      </p:sp>
      <p:sp>
        <p:nvSpPr>
          <p:cNvPr id="78851" name="Rectangle 2">
            <a:extLst>
              <a:ext uri="{FF2B5EF4-FFF2-40B4-BE49-F238E27FC236}">
                <a16:creationId xmlns:a16="http://schemas.microsoft.com/office/drawing/2014/main" id="{5AF8E4FA-04D0-401A-8BF2-1B5EB1034F7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7A5C953-C47C-44D5-AB84-384A94581FA4}"/>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11382434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9DECB6B-E7B8-40C4-B9E6-4C806E0385A5}"/>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AAFB2-9E01-4CE9-9DC8-2550C24B4B4F}" type="slidenum">
              <a:rPr lang="ru-RU" altLang="ru-RU" sz="1200"/>
              <a:pPr eaLnBrk="1" hangingPunct="1"/>
              <a:t>128</a:t>
            </a:fld>
            <a:endParaRPr lang="ru-RU" altLang="ru-RU" sz="1200"/>
          </a:p>
        </p:txBody>
      </p:sp>
      <p:sp>
        <p:nvSpPr>
          <p:cNvPr id="74755" name="Rectangle 1026">
            <a:extLst>
              <a:ext uri="{FF2B5EF4-FFF2-40B4-BE49-F238E27FC236}">
                <a16:creationId xmlns:a16="http://schemas.microsoft.com/office/drawing/2014/main" id="{6684AE39-9E68-4B30-BCB9-934D28784272}"/>
              </a:ext>
            </a:extLst>
          </p:cNvPr>
          <p:cNvSpPr>
            <a:spLocks noGrp="1" noRot="1" noChangeAspect="1" noChangeArrowheads="1" noTextEdit="1"/>
          </p:cNvSpPr>
          <p:nvPr>
            <p:ph type="sldImg"/>
          </p:nvPr>
        </p:nvSpPr>
        <p:spPr>
          <a:ln/>
        </p:spPr>
      </p:sp>
      <p:sp>
        <p:nvSpPr>
          <p:cNvPr id="74756" name="Rectangle 1027">
            <a:extLst>
              <a:ext uri="{FF2B5EF4-FFF2-40B4-BE49-F238E27FC236}">
                <a16:creationId xmlns:a16="http://schemas.microsoft.com/office/drawing/2014/main" id="{75642D48-81CA-4E91-B806-66BE0395DED0}"/>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926202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41F7-A091-FA79-1ECE-577BC1B2A71C}"/>
            </a:ext>
          </a:extLst>
        </p:cNvPr>
        <p:cNvGrpSpPr/>
        <p:nvPr/>
      </p:nvGrpSpPr>
      <p:grpSpPr>
        <a:xfrm>
          <a:off x="0" y="0"/>
          <a:ext cx="0" cy="0"/>
          <a:chOff x="0" y="0"/>
          <a:chExt cx="0" cy="0"/>
        </a:xfrm>
      </p:grpSpPr>
      <p:sp>
        <p:nvSpPr>
          <p:cNvPr id="74754" name="Rectangle 7">
            <a:extLst>
              <a:ext uri="{FF2B5EF4-FFF2-40B4-BE49-F238E27FC236}">
                <a16:creationId xmlns:a16="http://schemas.microsoft.com/office/drawing/2014/main" id="{291288D7-0445-D483-3121-285FFCFD791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AAFB2-9E01-4CE9-9DC8-2550C24B4B4F}" type="slidenum">
              <a:rPr lang="ru-RU" altLang="ru-RU" sz="1200"/>
              <a:pPr eaLnBrk="1" hangingPunct="1"/>
              <a:t>129</a:t>
            </a:fld>
            <a:endParaRPr lang="ru-RU" altLang="ru-RU" sz="1200"/>
          </a:p>
        </p:txBody>
      </p:sp>
      <p:sp>
        <p:nvSpPr>
          <p:cNvPr id="74755" name="Rectangle 1026">
            <a:extLst>
              <a:ext uri="{FF2B5EF4-FFF2-40B4-BE49-F238E27FC236}">
                <a16:creationId xmlns:a16="http://schemas.microsoft.com/office/drawing/2014/main" id="{329B0260-3EE2-1EE6-8EC3-2062C92E3476}"/>
              </a:ext>
            </a:extLst>
          </p:cNvPr>
          <p:cNvSpPr>
            <a:spLocks noGrp="1" noRot="1" noChangeAspect="1" noChangeArrowheads="1" noTextEdit="1"/>
          </p:cNvSpPr>
          <p:nvPr>
            <p:ph type="sldImg"/>
          </p:nvPr>
        </p:nvSpPr>
        <p:spPr>
          <a:ln/>
        </p:spPr>
      </p:sp>
      <p:sp>
        <p:nvSpPr>
          <p:cNvPr id="74756" name="Rectangle 1027">
            <a:extLst>
              <a:ext uri="{FF2B5EF4-FFF2-40B4-BE49-F238E27FC236}">
                <a16:creationId xmlns:a16="http://schemas.microsoft.com/office/drawing/2014/main" id="{01EC0B3B-A78E-7B85-93FC-1D74AB9A42A3}"/>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7118047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2456-E37B-FDA9-4958-F647A7C44248}"/>
            </a:ext>
          </a:extLst>
        </p:cNvPr>
        <p:cNvGrpSpPr/>
        <p:nvPr/>
      </p:nvGrpSpPr>
      <p:grpSpPr>
        <a:xfrm>
          <a:off x="0" y="0"/>
          <a:ext cx="0" cy="0"/>
          <a:chOff x="0" y="0"/>
          <a:chExt cx="0" cy="0"/>
        </a:xfrm>
      </p:grpSpPr>
      <p:sp>
        <p:nvSpPr>
          <p:cNvPr id="74754" name="Rectangle 7">
            <a:extLst>
              <a:ext uri="{FF2B5EF4-FFF2-40B4-BE49-F238E27FC236}">
                <a16:creationId xmlns:a16="http://schemas.microsoft.com/office/drawing/2014/main" id="{618972B4-2FE4-7500-8BFA-97B8C567077A}"/>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CAAFB2-9E01-4CE9-9DC8-2550C24B4B4F}" type="slidenum">
              <a:rPr lang="ru-RU" altLang="ru-RU" sz="1200"/>
              <a:pPr eaLnBrk="1" hangingPunct="1"/>
              <a:t>130</a:t>
            </a:fld>
            <a:endParaRPr lang="ru-RU" altLang="ru-RU" sz="1200"/>
          </a:p>
        </p:txBody>
      </p:sp>
      <p:sp>
        <p:nvSpPr>
          <p:cNvPr id="74755" name="Rectangle 1026">
            <a:extLst>
              <a:ext uri="{FF2B5EF4-FFF2-40B4-BE49-F238E27FC236}">
                <a16:creationId xmlns:a16="http://schemas.microsoft.com/office/drawing/2014/main" id="{463F2A7D-836F-760C-96EC-B54960AF0BE9}"/>
              </a:ext>
            </a:extLst>
          </p:cNvPr>
          <p:cNvSpPr>
            <a:spLocks noGrp="1" noRot="1" noChangeAspect="1" noChangeArrowheads="1" noTextEdit="1"/>
          </p:cNvSpPr>
          <p:nvPr>
            <p:ph type="sldImg"/>
          </p:nvPr>
        </p:nvSpPr>
        <p:spPr>
          <a:ln/>
        </p:spPr>
      </p:sp>
      <p:sp>
        <p:nvSpPr>
          <p:cNvPr id="74756" name="Rectangle 1027">
            <a:extLst>
              <a:ext uri="{FF2B5EF4-FFF2-40B4-BE49-F238E27FC236}">
                <a16:creationId xmlns:a16="http://schemas.microsoft.com/office/drawing/2014/main" id="{1AAF6905-21C4-84E1-267C-87E7C11BDF4C}"/>
              </a:ext>
            </a:extLst>
          </p:cNvPr>
          <p:cNvSpPr>
            <a:spLocks noGrp="1" noChangeArrowheads="1"/>
          </p:cNvSpPr>
          <p:nvPr>
            <p:ph type="body" idx="1"/>
          </p:nvPr>
        </p:nvSpPr>
        <p:spPr>
          <a:noFill/>
        </p:spPr>
        <p:txBody>
          <a:bodyPr/>
          <a:lstStyle/>
          <a:p>
            <a:pPr eaLnBrk="1" hangingPunct="1"/>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8239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8E5ED-8F97-E463-013B-BE4856CF206A}"/>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F58D7807-B568-D43D-429E-C62AA416445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148</a:t>
            </a:fld>
            <a:endParaRPr lang="ru-RU" sz="1200"/>
          </a:p>
        </p:txBody>
      </p:sp>
      <p:sp>
        <p:nvSpPr>
          <p:cNvPr id="31747" name="Rectangle 1026">
            <a:extLst>
              <a:ext uri="{FF2B5EF4-FFF2-40B4-BE49-F238E27FC236}">
                <a16:creationId xmlns:a16="http://schemas.microsoft.com/office/drawing/2014/main" id="{EDC915FF-85E6-7AEE-9974-3A5900B5EEC0}"/>
              </a:ext>
            </a:extLst>
          </p:cNvPr>
          <p:cNvSpPr>
            <a:spLocks noGrp="1" noRot="1" noChangeAspect="1" noChangeArrowheads="1" noTextEdit="1"/>
          </p:cNvSpPr>
          <p:nvPr>
            <p:ph type="sldImg"/>
          </p:nvPr>
        </p:nvSpPr>
        <p:spPr>
          <a:solidFill>
            <a:srgbClr val="FFFFFF"/>
          </a:solidFill>
          <a:ln/>
        </p:spPr>
      </p:sp>
      <p:sp>
        <p:nvSpPr>
          <p:cNvPr id="31748" name="Rectangle 1027">
            <a:extLst>
              <a:ext uri="{FF2B5EF4-FFF2-40B4-BE49-F238E27FC236}">
                <a16:creationId xmlns:a16="http://schemas.microsoft.com/office/drawing/2014/main" id="{A83C1AF8-1E7B-A65F-D99B-71556558F68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224994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4505CC-FC3B-429B-972C-CF6A9852C3AC}"/>
              </a:ext>
            </a:extLst>
          </p:cNvPr>
          <p:cNvSpPr>
            <a:spLocks noGrp="1" noChangeArrowheads="1"/>
          </p:cNvSpPr>
          <p:nvPr>
            <p:ph type="sldNum" sz="quarter" idx="5"/>
          </p:nvPr>
        </p:nvSpPr>
        <p:spPr>
          <a:ln/>
        </p:spPr>
        <p:txBody>
          <a:bodyPr/>
          <a:lstStyle/>
          <a:p>
            <a:fld id="{834FD9CB-5757-46D8-B722-217D098C3827}" type="slidenum">
              <a:rPr lang="ru-RU" altLang="ru-RU"/>
              <a:pPr/>
              <a:t>14</a:t>
            </a:fld>
            <a:endParaRPr lang="ru-RU" altLang="ru-RU"/>
          </a:p>
        </p:txBody>
      </p:sp>
      <p:sp>
        <p:nvSpPr>
          <p:cNvPr id="29698" name="Rectangle 2">
            <a:extLst>
              <a:ext uri="{FF2B5EF4-FFF2-40B4-BE49-F238E27FC236}">
                <a16:creationId xmlns:a16="http://schemas.microsoft.com/office/drawing/2014/main" id="{7F14AB6C-F69C-4D05-8B39-6832DFFFB067}"/>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F279EA8D-006A-4D7D-BFFB-BC763A76CCEB}"/>
              </a:ext>
            </a:extLst>
          </p:cNvPr>
          <p:cNvSpPr>
            <a:spLocks noGrp="1" noChangeArrowheads="1"/>
          </p:cNvSpPr>
          <p:nvPr>
            <p:ph type="body" idx="1"/>
          </p:nvPr>
        </p:nvSpPr>
        <p:spPr/>
        <p:txBody>
          <a:bodyPr/>
          <a:lstStyle/>
          <a:p>
            <a:r>
              <a:rPr lang="ru-RU" altLang="ru-RU"/>
              <a:t>В режиме слайдов формулировки появляются после кликанья мышкой</a:t>
            </a:r>
          </a:p>
          <a:p>
            <a:endParaRPr lang="ru-RU" altLang="ru-RU"/>
          </a:p>
        </p:txBody>
      </p:sp>
    </p:spTree>
    <p:extLst>
      <p:ext uri="{BB962C8B-B14F-4D97-AF65-F5344CB8AC3E}">
        <p14:creationId xmlns:p14="http://schemas.microsoft.com/office/powerpoint/2010/main" val="308663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0AFE36-D2D2-4019-BA28-3135FA1810BD}"/>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5AF9733-B088-4D29-8127-49561344283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FDEF4B9-7E59-407C-A1E1-E46E4B736AFB}"/>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65E0F053-8533-4894-9C3B-FE8C78692658}"/>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117984E4-4811-4546-8425-8C13FB25E42B}"/>
              </a:ext>
            </a:extLst>
          </p:cNvPr>
          <p:cNvSpPr>
            <a:spLocks noGrp="1"/>
          </p:cNvSpPr>
          <p:nvPr>
            <p:ph type="sldNum" sz="quarter" idx="12"/>
          </p:nvPr>
        </p:nvSpPr>
        <p:spPr/>
        <p:txBody>
          <a:bodyPr/>
          <a:lstStyle>
            <a:lvl1pPr>
              <a:defRPr/>
            </a:lvl1pPr>
          </a:lstStyle>
          <a:p>
            <a:fld id="{19D7A43A-A5AB-4E71-87B6-A022F0BB9E40}" type="slidenum">
              <a:rPr lang="ru-RU" altLang="ru-RU"/>
              <a:pPr/>
              <a:t>‹#›</a:t>
            </a:fld>
            <a:endParaRPr lang="ru-RU" altLang="ru-RU"/>
          </a:p>
        </p:txBody>
      </p:sp>
    </p:spTree>
    <p:extLst>
      <p:ext uri="{BB962C8B-B14F-4D97-AF65-F5344CB8AC3E}">
        <p14:creationId xmlns:p14="http://schemas.microsoft.com/office/powerpoint/2010/main" val="254897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9C6C46-DA46-4B43-800A-8F3CC75033B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93C681D-C81F-43FB-A023-30D8525E75B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7EAE80-7D7B-4BC0-83CF-09C9704EA067}"/>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94101648-C0EC-47B3-8462-5F480C50F91D}"/>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B42F779E-2FA3-4D8F-BEDA-CBCD7A020633}"/>
              </a:ext>
            </a:extLst>
          </p:cNvPr>
          <p:cNvSpPr>
            <a:spLocks noGrp="1"/>
          </p:cNvSpPr>
          <p:nvPr>
            <p:ph type="sldNum" sz="quarter" idx="12"/>
          </p:nvPr>
        </p:nvSpPr>
        <p:spPr/>
        <p:txBody>
          <a:bodyPr/>
          <a:lstStyle>
            <a:lvl1pPr>
              <a:defRPr/>
            </a:lvl1pPr>
          </a:lstStyle>
          <a:p>
            <a:fld id="{FF3CCA09-BC89-4C81-AF7E-231395927D76}" type="slidenum">
              <a:rPr lang="ru-RU" altLang="ru-RU"/>
              <a:pPr/>
              <a:t>‹#›</a:t>
            </a:fld>
            <a:endParaRPr lang="ru-RU" altLang="ru-RU"/>
          </a:p>
        </p:txBody>
      </p:sp>
    </p:spTree>
    <p:extLst>
      <p:ext uri="{BB962C8B-B14F-4D97-AF65-F5344CB8AC3E}">
        <p14:creationId xmlns:p14="http://schemas.microsoft.com/office/powerpoint/2010/main" val="241162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D55C89A-15B6-4D33-87C4-ACFFF02DDA2E}"/>
              </a:ext>
            </a:extLst>
          </p:cNvPr>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1A8BEE4-75C1-4DF1-9310-83FCAAA0EC20}"/>
              </a:ext>
            </a:extLst>
          </p:cNvPr>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3E7822-A016-4DC5-84FE-EA06C48B7E51}"/>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7741331F-904C-41E7-9856-167129962D4C}"/>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F3F23BF6-0A30-4DD9-85C1-17EBC487A666}"/>
              </a:ext>
            </a:extLst>
          </p:cNvPr>
          <p:cNvSpPr>
            <a:spLocks noGrp="1"/>
          </p:cNvSpPr>
          <p:nvPr>
            <p:ph type="sldNum" sz="quarter" idx="12"/>
          </p:nvPr>
        </p:nvSpPr>
        <p:spPr/>
        <p:txBody>
          <a:bodyPr/>
          <a:lstStyle>
            <a:lvl1pPr>
              <a:defRPr/>
            </a:lvl1pPr>
          </a:lstStyle>
          <a:p>
            <a:fld id="{4F5DC9C2-D257-45C5-BEA5-2D1BC4ED6071}" type="slidenum">
              <a:rPr lang="ru-RU" altLang="ru-RU"/>
              <a:pPr/>
              <a:t>‹#›</a:t>
            </a:fld>
            <a:endParaRPr lang="ru-RU" altLang="ru-RU"/>
          </a:p>
        </p:txBody>
      </p:sp>
    </p:spTree>
    <p:extLst>
      <p:ext uri="{BB962C8B-B14F-4D97-AF65-F5344CB8AC3E}">
        <p14:creationId xmlns:p14="http://schemas.microsoft.com/office/powerpoint/2010/main" val="49418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872AFF-3A0E-4775-832F-9322227A560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32C8A27-46AC-4D32-8545-68822173246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294C082-F097-4829-9F7C-49A64E4542F3}"/>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8C575E27-D006-40CF-A20A-C0A7430FC4B8}"/>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B4DCF36B-87AC-4815-8313-2E5DF648DB66}"/>
              </a:ext>
            </a:extLst>
          </p:cNvPr>
          <p:cNvSpPr>
            <a:spLocks noGrp="1"/>
          </p:cNvSpPr>
          <p:nvPr>
            <p:ph type="sldNum" sz="quarter" idx="12"/>
          </p:nvPr>
        </p:nvSpPr>
        <p:spPr/>
        <p:txBody>
          <a:bodyPr/>
          <a:lstStyle>
            <a:lvl1pPr>
              <a:defRPr/>
            </a:lvl1pPr>
          </a:lstStyle>
          <a:p>
            <a:fld id="{89F1C499-7F95-4F41-AC27-4611D8815417}" type="slidenum">
              <a:rPr lang="ru-RU" altLang="ru-RU"/>
              <a:pPr/>
              <a:t>‹#›</a:t>
            </a:fld>
            <a:endParaRPr lang="ru-RU" altLang="ru-RU"/>
          </a:p>
        </p:txBody>
      </p:sp>
    </p:spTree>
    <p:extLst>
      <p:ext uri="{BB962C8B-B14F-4D97-AF65-F5344CB8AC3E}">
        <p14:creationId xmlns:p14="http://schemas.microsoft.com/office/powerpoint/2010/main" val="75783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340D15-7B6A-4B67-A728-9A818D01FAE3}"/>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5AC0FD1-D462-4C3B-9141-49F8FFC2EB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87F5CB7F-2170-4B35-94C1-7865C96742E9}"/>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178ED5EE-474A-430E-97C5-04B84393780B}"/>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12D2CF65-B052-499C-AD3C-26B42EAF9918}"/>
              </a:ext>
            </a:extLst>
          </p:cNvPr>
          <p:cNvSpPr>
            <a:spLocks noGrp="1"/>
          </p:cNvSpPr>
          <p:nvPr>
            <p:ph type="sldNum" sz="quarter" idx="12"/>
          </p:nvPr>
        </p:nvSpPr>
        <p:spPr/>
        <p:txBody>
          <a:bodyPr/>
          <a:lstStyle>
            <a:lvl1pPr>
              <a:defRPr/>
            </a:lvl1pPr>
          </a:lstStyle>
          <a:p>
            <a:fld id="{3F27CE58-2122-4283-A29C-3AA75BF8E83F}" type="slidenum">
              <a:rPr lang="ru-RU" altLang="ru-RU"/>
              <a:pPr/>
              <a:t>‹#›</a:t>
            </a:fld>
            <a:endParaRPr lang="ru-RU" altLang="ru-RU"/>
          </a:p>
        </p:txBody>
      </p:sp>
    </p:spTree>
    <p:extLst>
      <p:ext uri="{BB962C8B-B14F-4D97-AF65-F5344CB8AC3E}">
        <p14:creationId xmlns:p14="http://schemas.microsoft.com/office/powerpoint/2010/main" val="355904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4137AD-CA7E-492B-8A75-ADA6BA7772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2AB43CB-44AD-4E89-9873-59F1137D2B3E}"/>
              </a:ext>
            </a:extLst>
          </p:cNvPr>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71E70DB-0B10-4137-91CF-63F872748E24}"/>
              </a:ext>
            </a:extLst>
          </p:cNvPr>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7D08A75-BA3A-4401-BF6D-AD451C004627}"/>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82DB71A7-596F-444E-A42A-AF425D52E3F2}"/>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5F860746-9A47-4069-9CE6-EA858C668D07}"/>
              </a:ext>
            </a:extLst>
          </p:cNvPr>
          <p:cNvSpPr>
            <a:spLocks noGrp="1"/>
          </p:cNvSpPr>
          <p:nvPr>
            <p:ph type="sldNum" sz="quarter" idx="12"/>
          </p:nvPr>
        </p:nvSpPr>
        <p:spPr/>
        <p:txBody>
          <a:bodyPr/>
          <a:lstStyle>
            <a:lvl1pPr>
              <a:defRPr/>
            </a:lvl1pPr>
          </a:lstStyle>
          <a:p>
            <a:fld id="{A4F4E999-80DE-4672-AEF1-258A7A9DDA11}" type="slidenum">
              <a:rPr lang="ru-RU" altLang="ru-RU"/>
              <a:pPr/>
              <a:t>‹#›</a:t>
            </a:fld>
            <a:endParaRPr lang="ru-RU" altLang="ru-RU"/>
          </a:p>
        </p:txBody>
      </p:sp>
    </p:spTree>
    <p:extLst>
      <p:ext uri="{BB962C8B-B14F-4D97-AF65-F5344CB8AC3E}">
        <p14:creationId xmlns:p14="http://schemas.microsoft.com/office/powerpoint/2010/main" val="143417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644AA-B23E-4367-A5AF-344B775CE76C}"/>
              </a:ext>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43DE8D4-85BB-4451-875E-25C5F47E604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8303154-A85D-4AD1-8C7C-D8FE44CD6BAB}"/>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F0D0BE8-F0EF-4255-A60E-4792F7605E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0252F1C-ED35-4513-9561-4F08B43FB780}"/>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BED3A3F-38FF-4D01-86FE-876A0AFA54FB}"/>
              </a:ext>
            </a:extLst>
          </p:cNvPr>
          <p:cNvSpPr>
            <a:spLocks noGrp="1"/>
          </p:cNvSpPr>
          <p:nvPr>
            <p:ph type="dt" sz="half" idx="10"/>
          </p:nvPr>
        </p:nvSpPr>
        <p:spPr/>
        <p:txBody>
          <a:bodyPr/>
          <a:lstStyle>
            <a:lvl1pPr>
              <a:defRPr/>
            </a:lvl1pPr>
          </a:lstStyle>
          <a:p>
            <a:endParaRPr lang="ru-RU" altLang="ru-RU"/>
          </a:p>
        </p:txBody>
      </p:sp>
      <p:sp>
        <p:nvSpPr>
          <p:cNvPr id="8" name="Нижний колонтитул 7">
            <a:extLst>
              <a:ext uri="{FF2B5EF4-FFF2-40B4-BE49-F238E27FC236}">
                <a16:creationId xmlns:a16="http://schemas.microsoft.com/office/drawing/2014/main" id="{9A04E6B9-7DB5-47E0-BEEF-4F99BBC5B8C3}"/>
              </a:ext>
            </a:extLst>
          </p:cNvPr>
          <p:cNvSpPr>
            <a:spLocks noGrp="1"/>
          </p:cNvSpPr>
          <p:nvPr>
            <p:ph type="ftr" sz="quarter" idx="11"/>
          </p:nvPr>
        </p:nvSpPr>
        <p:spPr/>
        <p:txBody>
          <a:bodyPr/>
          <a:lstStyle>
            <a:lvl1pPr>
              <a:defRPr/>
            </a:lvl1pPr>
          </a:lstStyle>
          <a:p>
            <a:endParaRPr lang="ru-RU" altLang="ru-RU"/>
          </a:p>
        </p:txBody>
      </p:sp>
      <p:sp>
        <p:nvSpPr>
          <p:cNvPr id="9" name="Номер слайда 8">
            <a:extLst>
              <a:ext uri="{FF2B5EF4-FFF2-40B4-BE49-F238E27FC236}">
                <a16:creationId xmlns:a16="http://schemas.microsoft.com/office/drawing/2014/main" id="{37AD3619-808E-4B34-B682-24413BB98820}"/>
              </a:ext>
            </a:extLst>
          </p:cNvPr>
          <p:cNvSpPr>
            <a:spLocks noGrp="1"/>
          </p:cNvSpPr>
          <p:nvPr>
            <p:ph type="sldNum" sz="quarter" idx="12"/>
          </p:nvPr>
        </p:nvSpPr>
        <p:spPr/>
        <p:txBody>
          <a:bodyPr/>
          <a:lstStyle>
            <a:lvl1pPr>
              <a:defRPr/>
            </a:lvl1pPr>
          </a:lstStyle>
          <a:p>
            <a:fld id="{1EFD6BF3-53E6-450E-BCB5-8D76237AA9E8}" type="slidenum">
              <a:rPr lang="ru-RU" altLang="ru-RU"/>
              <a:pPr/>
              <a:t>‹#›</a:t>
            </a:fld>
            <a:endParaRPr lang="ru-RU" altLang="ru-RU"/>
          </a:p>
        </p:txBody>
      </p:sp>
    </p:spTree>
    <p:extLst>
      <p:ext uri="{BB962C8B-B14F-4D97-AF65-F5344CB8AC3E}">
        <p14:creationId xmlns:p14="http://schemas.microsoft.com/office/powerpoint/2010/main" val="164810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8F7466-6020-4E3A-9693-A159941DD05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1E0A760-3D1C-4EAF-83CA-302D76F010FE}"/>
              </a:ext>
            </a:extLst>
          </p:cNvPr>
          <p:cNvSpPr>
            <a:spLocks noGrp="1"/>
          </p:cNvSpPr>
          <p:nvPr>
            <p:ph type="dt" sz="half" idx="10"/>
          </p:nvPr>
        </p:nvSpPr>
        <p:spPr/>
        <p:txBody>
          <a:bodyPr/>
          <a:lstStyle>
            <a:lvl1pPr>
              <a:defRPr/>
            </a:lvl1pPr>
          </a:lstStyle>
          <a:p>
            <a:endParaRPr lang="ru-RU" altLang="ru-RU"/>
          </a:p>
        </p:txBody>
      </p:sp>
      <p:sp>
        <p:nvSpPr>
          <p:cNvPr id="4" name="Нижний колонтитул 3">
            <a:extLst>
              <a:ext uri="{FF2B5EF4-FFF2-40B4-BE49-F238E27FC236}">
                <a16:creationId xmlns:a16="http://schemas.microsoft.com/office/drawing/2014/main" id="{ED6B4FF4-47C0-4062-A2B0-49ED4C6AAD98}"/>
              </a:ext>
            </a:extLst>
          </p:cNvPr>
          <p:cNvSpPr>
            <a:spLocks noGrp="1"/>
          </p:cNvSpPr>
          <p:nvPr>
            <p:ph type="ftr" sz="quarter" idx="11"/>
          </p:nvPr>
        </p:nvSpPr>
        <p:spPr/>
        <p:txBody>
          <a:bodyPr/>
          <a:lstStyle>
            <a:lvl1pPr>
              <a:defRPr/>
            </a:lvl1pPr>
          </a:lstStyle>
          <a:p>
            <a:endParaRPr lang="ru-RU" altLang="ru-RU"/>
          </a:p>
        </p:txBody>
      </p:sp>
      <p:sp>
        <p:nvSpPr>
          <p:cNvPr id="5" name="Номер слайда 4">
            <a:extLst>
              <a:ext uri="{FF2B5EF4-FFF2-40B4-BE49-F238E27FC236}">
                <a16:creationId xmlns:a16="http://schemas.microsoft.com/office/drawing/2014/main" id="{650380C2-E49C-467B-B296-CE90BFB33DAE}"/>
              </a:ext>
            </a:extLst>
          </p:cNvPr>
          <p:cNvSpPr>
            <a:spLocks noGrp="1"/>
          </p:cNvSpPr>
          <p:nvPr>
            <p:ph type="sldNum" sz="quarter" idx="12"/>
          </p:nvPr>
        </p:nvSpPr>
        <p:spPr/>
        <p:txBody>
          <a:bodyPr/>
          <a:lstStyle>
            <a:lvl1pPr>
              <a:defRPr/>
            </a:lvl1pPr>
          </a:lstStyle>
          <a:p>
            <a:fld id="{AD515CA4-CA84-44A8-A464-01259ECCC071}" type="slidenum">
              <a:rPr lang="ru-RU" altLang="ru-RU"/>
              <a:pPr/>
              <a:t>‹#›</a:t>
            </a:fld>
            <a:endParaRPr lang="ru-RU" altLang="ru-RU"/>
          </a:p>
        </p:txBody>
      </p:sp>
    </p:spTree>
    <p:extLst>
      <p:ext uri="{BB962C8B-B14F-4D97-AF65-F5344CB8AC3E}">
        <p14:creationId xmlns:p14="http://schemas.microsoft.com/office/powerpoint/2010/main" val="427530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7FB609A-545A-4D0D-A19A-C6230D9DCBC1}"/>
              </a:ext>
            </a:extLst>
          </p:cNvPr>
          <p:cNvSpPr>
            <a:spLocks noGrp="1"/>
          </p:cNvSpPr>
          <p:nvPr>
            <p:ph type="dt" sz="half" idx="10"/>
          </p:nvPr>
        </p:nvSpPr>
        <p:spPr/>
        <p:txBody>
          <a:bodyPr/>
          <a:lstStyle>
            <a:lvl1pPr>
              <a:defRPr/>
            </a:lvl1pPr>
          </a:lstStyle>
          <a:p>
            <a:endParaRPr lang="ru-RU" altLang="ru-RU"/>
          </a:p>
        </p:txBody>
      </p:sp>
      <p:sp>
        <p:nvSpPr>
          <p:cNvPr id="3" name="Нижний колонтитул 2">
            <a:extLst>
              <a:ext uri="{FF2B5EF4-FFF2-40B4-BE49-F238E27FC236}">
                <a16:creationId xmlns:a16="http://schemas.microsoft.com/office/drawing/2014/main" id="{411E17C9-0749-4DFB-A6E0-845BB43211E3}"/>
              </a:ext>
            </a:extLst>
          </p:cNvPr>
          <p:cNvSpPr>
            <a:spLocks noGrp="1"/>
          </p:cNvSpPr>
          <p:nvPr>
            <p:ph type="ftr" sz="quarter" idx="11"/>
          </p:nvPr>
        </p:nvSpPr>
        <p:spPr/>
        <p:txBody>
          <a:bodyPr/>
          <a:lstStyle>
            <a:lvl1pPr>
              <a:defRPr/>
            </a:lvl1pPr>
          </a:lstStyle>
          <a:p>
            <a:endParaRPr lang="ru-RU" altLang="ru-RU"/>
          </a:p>
        </p:txBody>
      </p:sp>
      <p:sp>
        <p:nvSpPr>
          <p:cNvPr id="4" name="Номер слайда 3">
            <a:extLst>
              <a:ext uri="{FF2B5EF4-FFF2-40B4-BE49-F238E27FC236}">
                <a16:creationId xmlns:a16="http://schemas.microsoft.com/office/drawing/2014/main" id="{FFD993E2-A395-4383-9B0B-D057F2B793E8}"/>
              </a:ext>
            </a:extLst>
          </p:cNvPr>
          <p:cNvSpPr>
            <a:spLocks noGrp="1"/>
          </p:cNvSpPr>
          <p:nvPr>
            <p:ph type="sldNum" sz="quarter" idx="12"/>
          </p:nvPr>
        </p:nvSpPr>
        <p:spPr/>
        <p:txBody>
          <a:bodyPr/>
          <a:lstStyle>
            <a:lvl1pPr>
              <a:defRPr/>
            </a:lvl1pPr>
          </a:lstStyle>
          <a:p>
            <a:fld id="{7FE97D4A-9441-419D-9B6B-AC273F853D06}" type="slidenum">
              <a:rPr lang="ru-RU" altLang="ru-RU"/>
              <a:pPr/>
              <a:t>‹#›</a:t>
            </a:fld>
            <a:endParaRPr lang="ru-RU" altLang="ru-RU"/>
          </a:p>
        </p:txBody>
      </p:sp>
    </p:spTree>
    <p:extLst>
      <p:ext uri="{BB962C8B-B14F-4D97-AF65-F5344CB8AC3E}">
        <p14:creationId xmlns:p14="http://schemas.microsoft.com/office/powerpoint/2010/main" val="415401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B16E13-6A4B-4D06-9498-9C53979445D1}"/>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4F4F063-CB6C-4C5B-9313-783FA91DF2A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C4D825F-6E13-4D41-B868-44E30321F94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7B273FB-03F0-46BB-B595-E726B457E38D}"/>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B6C22F0C-8014-4560-B308-E8010331706B}"/>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2AFC7672-4439-428C-9A61-407D9C9ECCAB}"/>
              </a:ext>
            </a:extLst>
          </p:cNvPr>
          <p:cNvSpPr>
            <a:spLocks noGrp="1"/>
          </p:cNvSpPr>
          <p:nvPr>
            <p:ph type="sldNum" sz="quarter" idx="12"/>
          </p:nvPr>
        </p:nvSpPr>
        <p:spPr/>
        <p:txBody>
          <a:bodyPr/>
          <a:lstStyle>
            <a:lvl1pPr>
              <a:defRPr/>
            </a:lvl1pPr>
          </a:lstStyle>
          <a:p>
            <a:fld id="{83D6840D-9927-4B55-AAA8-A8E9191F495A}" type="slidenum">
              <a:rPr lang="ru-RU" altLang="ru-RU"/>
              <a:pPr/>
              <a:t>‹#›</a:t>
            </a:fld>
            <a:endParaRPr lang="ru-RU" altLang="ru-RU"/>
          </a:p>
        </p:txBody>
      </p:sp>
    </p:spTree>
    <p:extLst>
      <p:ext uri="{BB962C8B-B14F-4D97-AF65-F5344CB8AC3E}">
        <p14:creationId xmlns:p14="http://schemas.microsoft.com/office/powerpoint/2010/main" val="278820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22BFA8-5139-4ACA-A954-B15F6BEFA5CE}"/>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63B9F1F-661B-4CD0-B8EA-B2A8EF7FD6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FF94BB5-17BC-442B-992C-EC8B11A7A12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A6B9694-038C-41BE-ACF9-06E3656E0A7D}"/>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59CCFD34-5447-4FC8-B998-AB535F942171}"/>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138B0BC7-4D11-47CC-B452-52CFD47EA084}"/>
              </a:ext>
            </a:extLst>
          </p:cNvPr>
          <p:cNvSpPr>
            <a:spLocks noGrp="1"/>
          </p:cNvSpPr>
          <p:nvPr>
            <p:ph type="sldNum" sz="quarter" idx="12"/>
          </p:nvPr>
        </p:nvSpPr>
        <p:spPr/>
        <p:txBody>
          <a:bodyPr/>
          <a:lstStyle>
            <a:lvl1pPr>
              <a:defRPr/>
            </a:lvl1pPr>
          </a:lstStyle>
          <a:p>
            <a:fld id="{22098C92-2CB3-40C4-9D2E-1A9935536EDC}" type="slidenum">
              <a:rPr lang="ru-RU" altLang="ru-RU"/>
              <a:pPr/>
              <a:t>‹#›</a:t>
            </a:fld>
            <a:endParaRPr lang="ru-RU" altLang="ru-RU"/>
          </a:p>
        </p:txBody>
      </p:sp>
    </p:spTree>
    <p:extLst>
      <p:ext uri="{BB962C8B-B14F-4D97-AF65-F5344CB8AC3E}">
        <p14:creationId xmlns:p14="http://schemas.microsoft.com/office/powerpoint/2010/main" val="229330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D6CCF9-386F-4755-B3CB-C8966B267EE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A2C02E2F-D630-4F93-9EE6-C826562DDB1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F6D9F40B-3367-45BD-8874-64980090612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a:extLst>
              <a:ext uri="{FF2B5EF4-FFF2-40B4-BE49-F238E27FC236}">
                <a16:creationId xmlns:a16="http://schemas.microsoft.com/office/drawing/2014/main" id="{3FEAEA95-82F5-4F31-A499-AC21BE10D26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a:extLst>
              <a:ext uri="{FF2B5EF4-FFF2-40B4-BE49-F238E27FC236}">
                <a16:creationId xmlns:a16="http://schemas.microsoft.com/office/drawing/2014/main" id="{FB0F8AD1-0DFA-4834-A0F4-39E968E8490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A859333-051B-4DE5-9E4D-4A52B7DD5802}"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90.png"/><Relationship Id="rId7"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zvzd3d.ru/" TargetMode="Externa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3.wmf"/></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oleObject" Target="../embeddings/oleObject2.bin"/><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7"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1110.pn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p:cNvPicPr>
            <a:picLocks noChangeAspect="1" noChangeArrowheads="1"/>
          </p:cNvPicPr>
          <p:nvPr/>
        </p:nvPicPr>
        <p:blipFill>
          <a:blip r:embed="rId2" cstate="print"/>
          <a:srcRect/>
          <a:stretch>
            <a:fillRect/>
          </a:stretch>
        </p:blipFill>
        <p:spPr bwMode="auto">
          <a:xfrm>
            <a:off x="68260" y="263769"/>
            <a:ext cx="5005754" cy="6330462"/>
          </a:xfrm>
          <a:prstGeom prst="rect">
            <a:avLst/>
          </a:prstGeom>
          <a:noFill/>
          <a:ln w="9525">
            <a:noFill/>
            <a:miter lim="800000"/>
            <a:headEnd/>
            <a:tailEnd/>
          </a:ln>
        </p:spPr>
      </p:pic>
      <p:sp>
        <p:nvSpPr>
          <p:cNvPr id="14339" name="TextBox 5"/>
          <p:cNvSpPr txBox="1">
            <a:spLocks noChangeArrowheads="1"/>
          </p:cNvSpPr>
          <p:nvPr/>
        </p:nvSpPr>
        <p:spPr bwMode="auto">
          <a:xfrm>
            <a:off x="3779228" y="652097"/>
            <a:ext cx="5364773" cy="603691"/>
          </a:xfrm>
          <a:prstGeom prst="rect">
            <a:avLst/>
          </a:prstGeom>
          <a:noFill/>
          <a:ln w="12700">
            <a:solidFill>
              <a:schemeClr val="bg1"/>
            </a:solidFill>
            <a:miter lim="800000"/>
            <a:headEnd/>
            <a:tailEnd/>
          </a:ln>
        </p:spPr>
        <p:txBody>
          <a:bodyPr>
            <a:spAutoFit/>
          </a:bodyPr>
          <a:lstStyle/>
          <a:p>
            <a:pPr defTabSz="844083" fontAlgn="base">
              <a:spcBef>
                <a:spcPct val="0"/>
              </a:spcBef>
              <a:spcAft>
                <a:spcPct val="0"/>
              </a:spcAft>
            </a:pPr>
            <a:endParaRPr lang="ru-RU" altLang="ru-RU" sz="3323" b="1" dirty="0">
              <a:solidFill>
                <a:srgbClr val="002060"/>
              </a:solidFill>
              <a:latin typeface="Arial" charset="0"/>
              <a:cs typeface="Arial" charset="0"/>
            </a:endParaRPr>
          </a:p>
        </p:txBody>
      </p:sp>
      <p:sp>
        <p:nvSpPr>
          <p:cNvPr id="5" name="Прямоугольник 4"/>
          <p:cNvSpPr/>
          <p:nvPr/>
        </p:nvSpPr>
        <p:spPr>
          <a:xfrm>
            <a:off x="0" y="6237312"/>
            <a:ext cx="9144000" cy="372208"/>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defTabSz="844083">
              <a:defRPr/>
            </a:pPr>
            <a:r>
              <a:rPr lang="ru-RU" sz="1846" dirty="0">
                <a:solidFill>
                  <a:prstClr val="white"/>
                </a:solidFill>
                <a:latin typeface="Arial" panose="020B0604020202020204" pitchFamily="34" charset="0"/>
                <a:cs typeface="Arial" panose="020B0604020202020204" pitchFamily="34" charset="0"/>
              </a:rPr>
              <a:t>      21</a:t>
            </a:r>
            <a:r>
              <a:rPr lang="en-US" sz="1846" dirty="0">
                <a:solidFill>
                  <a:prstClr val="white"/>
                </a:solidFill>
                <a:latin typeface="Arial" panose="020B0604020202020204" pitchFamily="34" charset="0"/>
                <a:cs typeface="Arial" panose="020B0604020202020204" pitchFamily="34" charset="0"/>
              </a:rPr>
              <a:t>.0</a:t>
            </a:r>
            <a:r>
              <a:rPr lang="ru-RU" sz="1846" dirty="0">
                <a:solidFill>
                  <a:prstClr val="white"/>
                </a:solidFill>
                <a:latin typeface="Arial" panose="020B0604020202020204" pitchFamily="34" charset="0"/>
                <a:cs typeface="Arial" panose="020B0604020202020204" pitchFamily="34" charset="0"/>
              </a:rPr>
              <a:t>5</a:t>
            </a:r>
            <a:r>
              <a:rPr lang="en-US" sz="1846" dirty="0">
                <a:solidFill>
                  <a:prstClr val="white"/>
                </a:solidFill>
                <a:latin typeface="Arial" panose="020B0604020202020204" pitchFamily="34" charset="0"/>
                <a:cs typeface="Arial" panose="020B0604020202020204" pitchFamily="34" charset="0"/>
              </a:rPr>
              <a:t>.</a:t>
            </a:r>
            <a:r>
              <a:rPr lang="ru-RU" sz="1700" dirty="0">
                <a:solidFill>
                  <a:prstClr val="white"/>
                </a:solidFill>
                <a:latin typeface="Arial" panose="020B0604020202020204" pitchFamily="34" charset="0"/>
                <a:cs typeface="Arial" panose="020B0604020202020204" pitchFamily="34" charset="0"/>
              </a:rPr>
              <a:t>20</a:t>
            </a:r>
            <a:r>
              <a:rPr lang="en-US" sz="1700" dirty="0">
                <a:solidFill>
                  <a:prstClr val="white"/>
                </a:solidFill>
                <a:latin typeface="Arial" panose="020B0604020202020204" pitchFamily="34" charset="0"/>
                <a:cs typeface="Arial" panose="020B0604020202020204" pitchFamily="34" charset="0"/>
              </a:rPr>
              <a:t>2</a:t>
            </a:r>
            <a:r>
              <a:rPr lang="ru-RU" sz="1700">
                <a:solidFill>
                  <a:prstClr val="white"/>
                </a:solidFill>
                <a:latin typeface="Arial" panose="020B0604020202020204" pitchFamily="34" charset="0"/>
                <a:cs typeface="Arial" panose="020B0604020202020204" pitchFamily="34" charset="0"/>
              </a:rPr>
              <a:t>6</a:t>
            </a:r>
            <a:r>
              <a:rPr lang="ru-RU" sz="1846">
                <a:solidFill>
                  <a:prstClr val="white"/>
                </a:solidFill>
                <a:latin typeface="Arial" panose="020B0604020202020204" pitchFamily="34" charset="0"/>
                <a:cs typeface="Arial" panose="020B0604020202020204" pitchFamily="34" charset="0"/>
              </a:rPr>
              <a:t>  </a:t>
            </a:r>
            <a:endParaRPr lang="ru-RU" sz="1846" dirty="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5DED678-C70D-5A3B-E78F-68FABCB26631}"/>
              </a:ext>
            </a:extLst>
          </p:cNvPr>
          <p:cNvSpPr txBox="1"/>
          <p:nvPr/>
        </p:nvSpPr>
        <p:spPr>
          <a:xfrm>
            <a:off x="0" y="2101452"/>
            <a:ext cx="9144000" cy="3231654"/>
          </a:xfrm>
          <a:prstGeom prst="rect">
            <a:avLst/>
          </a:prstGeom>
          <a:noFill/>
        </p:spPr>
        <p:txBody>
          <a:bodyPr wrap="square" rtlCol="0">
            <a:spAutoFit/>
          </a:bodyPr>
          <a:lstStyle/>
          <a:p>
            <a:pPr algn="ctr"/>
            <a:r>
              <a:rPr lang="ru-RU" sz="4400" dirty="0">
                <a:solidFill>
                  <a:schemeClr val="accent2"/>
                </a:solidFill>
                <a:effectLst/>
                <a:latin typeface="Times New Roman" panose="02020603050405020304" pitchFamily="18" charset="0"/>
                <a:ea typeface="Times New Roman" panose="02020603050405020304" pitchFamily="18" charset="0"/>
              </a:rPr>
              <a:t>Об использовании компьютерной программы </a:t>
            </a:r>
            <a:r>
              <a:rPr lang="en-US" sz="4400" dirty="0">
                <a:solidFill>
                  <a:schemeClr val="accent2"/>
                </a:solidFill>
                <a:effectLst/>
                <a:latin typeface="Times New Roman" panose="02020603050405020304" pitchFamily="18" charset="0"/>
                <a:ea typeface="Times New Roman" panose="02020603050405020304" pitchFamily="18" charset="0"/>
              </a:rPr>
              <a:t>GeoGebra </a:t>
            </a:r>
            <a:endParaRPr lang="ru-RU" sz="4400" dirty="0">
              <a:solidFill>
                <a:schemeClr val="accent2"/>
              </a:solidFill>
              <a:effectLst/>
              <a:latin typeface="Times New Roman" panose="02020603050405020304" pitchFamily="18" charset="0"/>
              <a:ea typeface="Times New Roman" panose="02020603050405020304" pitchFamily="18" charset="0"/>
            </a:endParaRPr>
          </a:p>
          <a:p>
            <a:pPr algn="ctr"/>
            <a:r>
              <a:rPr lang="ru-RU" sz="4400">
                <a:solidFill>
                  <a:schemeClr val="accent2"/>
                </a:solidFill>
                <a:ea typeface="Times New Roman" panose="02020603050405020304" pitchFamily="18" charset="0"/>
              </a:rPr>
              <a:t>для моделирования </a:t>
            </a:r>
            <a:r>
              <a:rPr lang="ru-RU" sz="4400">
                <a:solidFill>
                  <a:schemeClr val="accent2"/>
                </a:solidFill>
                <a:effectLst/>
                <a:latin typeface="Times New Roman" panose="02020603050405020304" pitchFamily="18" charset="0"/>
                <a:ea typeface="Times New Roman" panose="02020603050405020304" pitchFamily="18" charset="0"/>
              </a:rPr>
              <a:t>многогранников</a:t>
            </a:r>
            <a:endParaRPr lang="ru-RU" sz="4400" dirty="0">
              <a:solidFill>
                <a:schemeClr val="accent2"/>
              </a:solidFill>
              <a:effectLst/>
              <a:latin typeface="Times New Roman" panose="02020603050405020304" pitchFamily="18" charset="0"/>
              <a:ea typeface="Times New Roman" panose="02020603050405020304" pitchFamily="18" charset="0"/>
            </a:endParaRPr>
          </a:p>
          <a:p>
            <a:pPr algn="ctr"/>
            <a:r>
              <a:rPr lang="ru-RU" sz="3600" dirty="0">
                <a:solidFill>
                  <a:schemeClr val="accent2"/>
                </a:solidFill>
                <a:latin typeface="+mj-lt"/>
                <a:ea typeface="Calibri" panose="020F0502020204030204" pitchFamily="34" charset="0"/>
              </a:rPr>
              <a:t>сайт: </a:t>
            </a:r>
            <a:r>
              <a:rPr lang="en-US" sz="3600" dirty="0">
                <a:solidFill>
                  <a:schemeClr val="accent2"/>
                </a:solidFill>
                <a:latin typeface="+mj-lt"/>
                <a:ea typeface="Calibri" panose="020F0502020204030204" pitchFamily="34" charset="0"/>
              </a:rPr>
              <a:t>vasmirnov.ru</a:t>
            </a:r>
            <a:r>
              <a:rPr lang="ru-RU" sz="3600" dirty="0">
                <a:solidFill>
                  <a:schemeClr val="accent2"/>
                </a:solidFill>
                <a:effectLst/>
                <a:latin typeface="+mj-lt"/>
                <a:ea typeface="Calibri" panose="020F0502020204030204" pitchFamily="34" charset="0"/>
              </a:rPr>
              <a:t> </a:t>
            </a:r>
          </a:p>
          <a:p>
            <a:pPr algn="ctr"/>
            <a:r>
              <a:rPr lang="ru-RU" sz="3600" dirty="0">
                <a:solidFill>
                  <a:schemeClr val="accent2"/>
                </a:solidFill>
                <a:latin typeface="+mj-lt"/>
              </a:rPr>
              <a:t>эл. почта: </a:t>
            </a:r>
            <a:r>
              <a:rPr lang="en-US" sz="3600" dirty="0">
                <a:solidFill>
                  <a:schemeClr val="accent2"/>
                </a:solidFill>
                <a:latin typeface="+mj-lt"/>
              </a:rPr>
              <a:t>v-a-smirnov@mail.ru</a:t>
            </a:r>
            <a:endParaRPr lang="ru-RU" sz="3600" dirty="0">
              <a:solidFill>
                <a:schemeClr val="accent2"/>
              </a:solidFill>
            </a:endParaRPr>
          </a:p>
        </p:txBody>
      </p:sp>
      <p:sp>
        <p:nvSpPr>
          <p:cNvPr id="3" name="Прямоугольник 2">
            <a:extLst>
              <a:ext uri="{FF2B5EF4-FFF2-40B4-BE49-F238E27FC236}">
                <a16:creationId xmlns:a16="http://schemas.microsoft.com/office/drawing/2014/main" id="{3E02A440-64B1-F950-2942-AE488527113C}"/>
              </a:ext>
            </a:extLst>
          </p:cNvPr>
          <p:cNvSpPr/>
          <p:nvPr/>
        </p:nvSpPr>
        <p:spPr>
          <a:xfrm>
            <a:off x="2699792" y="24496"/>
            <a:ext cx="6336704" cy="1785104"/>
          </a:xfrm>
          <a:prstGeom prst="rect">
            <a:avLst/>
          </a:prstGeom>
        </p:spPr>
        <p:txBody>
          <a:bodyPr wrap="square">
            <a:spAutoFit/>
          </a:bodyPr>
          <a:lstStyle/>
          <a:p>
            <a:pPr algn="r"/>
            <a:r>
              <a:rPr lang="ru-RU" sz="2000" b="1" dirty="0">
                <a:solidFill>
                  <a:srgbClr val="002060"/>
                </a:solidFill>
                <a:latin typeface="Arial" panose="020B0604020202020204" pitchFamily="34" charset="0"/>
                <a:cs typeface="Arial" panose="020B0604020202020204" pitchFamily="34" charset="0"/>
              </a:rPr>
              <a:t>В. А. Смирнов</a:t>
            </a:r>
            <a:endParaRPr lang="en-US" sz="2000" b="1" dirty="0">
              <a:solidFill>
                <a:srgbClr val="002060"/>
              </a:solidFill>
              <a:latin typeface="Arial" panose="020B0604020202020204" pitchFamily="34" charset="0"/>
              <a:cs typeface="Arial" panose="020B0604020202020204" pitchFamily="34" charset="0"/>
            </a:endParaRPr>
          </a:p>
          <a:p>
            <a:pPr algn="r"/>
            <a:r>
              <a:rPr lang="ru-RU" sz="1800" dirty="0">
                <a:solidFill>
                  <a:srgbClr val="002060"/>
                </a:solidFill>
                <a:latin typeface="Arial" panose="020B0604020202020204" pitchFamily="34" charset="0"/>
                <a:cs typeface="Arial" panose="020B0604020202020204" pitchFamily="34" charset="0"/>
              </a:rPr>
              <a:t>доктор физ.-мат. наук, профессор, </a:t>
            </a:r>
          </a:p>
          <a:p>
            <a:pPr algn="r"/>
            <a:r>
              <a:rPr lang="ru-RU" sz="1800" dirty="0">
                <a:solidFill>
                  <a:srgbClr val="002060"/>
                </a:solidFill>
                <a:latin typeface="Arial" panose="020B0604020202020204" pitchFamily="34" charset="0"/>
                <a:cs typeface="Arial" panose="020B0604020202020204" pitchFamily="34" charset="0"/>
              </a:rPr>
              <a:t>заведующий кафедрой </a:t>
            </a:r>
          </a:p>
          <a:p>
            <a:pPr algn="r"/>
            <a:r>
              <a:rPr lang="ru-RU" sz="1800" dirty="0">
                <a:solidFill>
                  <a:srgbClr val="002060"/>
                </a:solidFill>
                <a:latin typeface="Arial" panose="020B0604020202020204" pitchFamily="34" charset="0"/>
                <a:cs typeface="Arial" panose="020B0604020202020204" pitchFamily="34" charset="0"/>
              </a:rPr>
              <a:t>элементарной математики и теории чисел </a:t>
            </a:r>
          </a:p>
          <a:p>
            <a:pPr algn="r"/>
            <a:r>
              <a:rPr lang="ru-RU" sz="1800" dirty="0">
                <a:solidFill>
                  <a:srgbClr val="002060"/>
                </a:solidFill>
                <a:latin typeface="Arial" panose="020B0604020202020204" pitchFamily="34" charset="0"/>
                <a:cs typeface="Arial" panose="020B0604020202020204" pitchFamily="34" charset="0"/>
              </a:rPr>
              <a:t>Московского педагогического </a:t>
            </a:r>
          </a:p>
          <a:p>
            <a:pPr algn="r"/>
            <a:r>
              <a:rPr lang="ru-RU" sz="1800" dirty="0">
                <a:solidFill>
                  <a:srgbClr val="002060"/>
                </a:solidFill>
                <a:latin typeface="Arial" panose="020B0604020202020204" pitchFamily="34" charset="0"/>
                <a:cs typeface="Arial" panose="020B0604020202020204" pitchFamily="34" charset="0"/>
              </a:rPr>
              <a:t>государственного университета</a:t>
            </a:r>
            <a:endParaRPr lang="ru-RU"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837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F017E18-0638-351D-2F81-C589E54B144F}"/>
              </a:ext>
            </a:extLst>
          </p:cNvPr>
          <p:cNvSpPr>
            <a:spLocks noGrp="1" noChangeArrowheads="1"/>
          </p:cNvSpPr>
          <p:nvPr>
            <p:ph type="title"/>
          </p:nvPr>
        </p:nvSpPr>
        <p:spPr>
          <a:xfrm>
            <a:off x="0" y="1"/>
            <a:ext cx="9144000" cy="548680"/>
          </a:xfrm>
        </p:spPr>
        <p:txBody>
          <a:bodyPr/>
          <a:lstStyle/>
          <a:p>
            <a:pPr eaLnBrk="1" hangingPunct="1"/>
            <a:r>
              <a:rPr lang="ru-RU" altLang="ru-RU" sz="2400" dirty="0">
                <a:solidFill>
                  <a:srgbClr val="FF3300"/>
                </a:solidFill>
              </a:rPr>
              <a:t>Определения основных многогранников</a:t>
            </a:r>
          </a:p>
        </p:txBody>
      </p:sp>
      <p:sp>
        <p:nvSpPr>
          <p:cNvPr id="4099" name="Text Box 3">
            <a:extLst>
              <a:ext uri="{FF2B5EF4-FFF2-40B4-BE49-F238E27FC236}">
                <a16:creationId xmlns:a16="http://schemas.microsoft.com/office/drawing/2014/main" id="{173CFDB1-0A57-BEF6-851A-A2BEF694A836}"/>
              </a:ext>
            </a:extLst>
          </p:cNvPr>
          <p:cNvSpPr txBox="1">
            <a:spLocks noChangeArrowheads="1"/>
          </p:cNvSpPr>
          <p:nvPr/>
        </p:nvSpPr>
        <p:spPr bwMode="auto">
          <a:xfrm>
            <a:off x="0" y="50893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Кубом</a:t>
            </a:r>
            <a:r>
              <a:rPr lang="ru-RU" altLang="ru-RU" dirty="0"/>
              <a:t> называется многогранник,</a:t>
            </a:r>
            <a:r>
              <a:rPr lang="en-US" altLang="ru-RU" dirty="0"/>
              <a:t> </a:t>
            </a:r>
            <a:r>
              <a:rPr lang="ru-RU" altLang="ru-RU" dirty="0"/>
              <a:t>поверхность которого состоит из шести квадратов.</a:t>
            </a:r>
          </a:p>
        </p:txBody>
      </p:sp>
      <p:sp>
        <p:nvSpPr>
          <p:cNvPr id="2" name="Text Box 3">
            <a:extLst>
              <a:ext uri="{FF2B5EF4-FFF2-40B4-BE49-F238E27FC236}">
                <a16:creationId xmlns:a16="http://schemas.microsoft.com/office/drawing/2014/main" id="{1168EB02-262A-BFDC-D22E-1AFA612F5004}"/>
              </a:ext>
            </a:extLst>
          </p:cNvPr>
          <p:cNvSpPr txBox="1">
            <a:spLocks noChangeArrowheads="1"/>
          </p:cNvSpPr>
          <p:nvPr/>
        </p:nvSpPr>
        <p:spPr bwMode="auto">
          <a:xfrm>
            <a:off x="0" y="1287292"/>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Параллелепипедом</a:t>
            </a:r>
            <a:r>
              <a:rPr lang="ru-RU" altLang="ru-RU" sz="2200" dirty="0"/>
              <a:t> называется многогранник, поверхность которого состоит из шести параллелограммов.</a:t>
            </a:r>
          </a:p>
        </p:txBody>
      </p:sp>
      <p:sp>
        <p:nvSpPr>
          <p:cNvPr id="3" name="Text Box 4">
            <a:extLst>
              <a:ext uri="{FF2B5EF4-FFF2-40B4-BE49-F238E27FC236}">
                <a16:creationId xmlns:a16="http://schemas.microsoft.com/office/drawing/2014/main" id="{31780BCF-E698-0A18-6A3E-CDB9D1F035F6}"/>
              </a:ext>
            </a:extLst>
          </p:cNvPr>
          <p:cNvSpPr txBox="1">
            <a:spLocks noChangeArrowheads="1"/>
          </p:cNvSpPr>
          <p:nvPr/>
        </p:nvSpPr>
        <p:spPr bwMode="auto">
          <a:xfrm>
            <a:off x="0" y="211639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Прямоугольным параллелепипедом</a:t>
            </a:r>
            <a:r>
              <a:rPr lang="ru-RU" altLang="ru-RU" sz="2200" dirty="0"/>
              <a:t> называется параллелепипед, грани которого – прямоугольники.</a:t>
            </a:r>
          </a:p>
        </p:txBody>
      </p:sp>
      <p:sp>
        <p:nvSpPr>
          <p:cNvPr id="4" name="Text Box 3">
            <a:extLst>
              <a:ext uri="{FF2B5EF4-FFF2-40B4-BE49-F238E27FC236}">
                <a16:creationId xmlns:a16="http://schemas.microsoft.com/office/drawing/2014/main" id="{7899A4D5-B832-9BC8-74AD-E2FA318FC18A}"/>
              </a:ext>
            </a:extLst>
          </p:cNvPr>
          <p:cNvSpPr txBox="1">
            <a:spLocks noChangeArrowheads="1"/>
          </p:cNvSpPr>
          <p:nvPr/>
        </p:nvSpPr>
        <p:spPr bwMode="auto">
          <a:xfrm>
            <a:off x="0" y="2949237"/>
            <a:ext cx="91440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Призмой </a:t>
            </a:r>
            <a:r>
              <a:rPr lang="ru-RU" altLang="ru-RU" sz="2200" dirty="0"/>
              <a:t>называется многогранник, поверхность которого состоит из двух равных многоугольников, называемых основаниями призмы, и параллелограммов, имеющих общие стороны с каждым из оснований и называемых боковыми гранями призмы. Стороны боковых граней, не лежащие в основаниях, называются боковыми рёбрами призмы.</a:t>
            </a:r>
          </a:p>
        </p:txBody>
      </p:sp>
      <p:sp>
        <p:nvSpPr>
          <p:cNvPr id="5" name="Text Box 3">
            <a:extLst>
              <a:ext uri="{FF2B5EF4-FFF2-40B4-BE49-F238E27FC236}">
                <a16:creationId xmlns:a16="http://schemas.microsoft.com/office/drawing/2014/main" id="{C5EE69BF-2966-EE29-A530-4296BC1D9D81}"/>
              </a:ext>
            </a:extLst>
          </p:cNvPr>
          <p:cNvSpPr txBox="1">
            <a:spLocks noChangeArrowheads="1"/>
          </p:cNvSpPr>
          <p:nvPr/>
        </p:nvSpPr>
        <p:spPr bwMode="auto">
          <a:xfrm>
            <a:off x="0" y="4734341"/>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200" dirty="0">
                <a:solidFill>
                  <a:srgbClr val="FF3300"/>
                </a:solidFill>
              </a:rPr>
              <a:t>	Пирамидой </a:t>
            </a:r>
            <a:r>
              <a:rPr lang="ru-RU" altLang="ru-RU" sz="2200" dirty="0"/>
              <a:t>называется многогранник, поверхность которого состоит из многоугольника, называемого основанием пирамиды, и треугольников с общей вершиной, называемых боковыми гранями пирамиды. Стороны боковых граней, не лежащие в основании, называются боковыми рёбрами пирамиды. Общая вершина боковых граней называется вершиной пирамиды.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up)">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2" grpId="0"/>
      <p:bldP spid="3" grpId="0"/>
      <p:bldP spid="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79A3F69-BA9B-4E1A-A7B2-B2A4AE6C97A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кубооктаэдр</a:t>
            </a:r>
          </a:p>
        </p:txBody>
      </p:sp>
      <p:sp>
        <p:nvSpPr>
          <p:cNvPr id="76803" name="Text Box 3">
            <a:extLst>
              <a:ext uri="{FF2B5EF4-FFF2-40B4-BE49-F238E27FC236}">
                <a16:creationId xmlns:a16="http://schemas.microsoft.com/office/drawing/2014/main" id="{77785791-EFF6-4105-8885-321650252D9C}"/>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Полуправильный</a:t>
            </a:r>
            <a:r>
              <a:rPr lang="ru-RU" altLang="ru-RU" dirty="0">
                <a:cs typeface="Times New Roman" panose="02020603050405020304" pitchFamily="18" charset="0"/>
              </a:rPr>
              <a:t> многогранник</a:t>
            </a:r>
            <a:r>
              <a:rPr lang="ru-RU" altLang="ru-RU" dirty="0"/>
              <a:t>, изображенный на рисунке</a:t>
            </a:r>
            <a:r>
              <a:rPr lang="ru-RU" altLang="ru-RU" dirty="0">
                <a:cs typeface="Times New Roman" panose="02020603050405020304" pitchFamily="18" charset="0"/>
              </a:rPr>
              <a:t> называют</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a:t>
            </a:r>
            <a:r>
              <a:rPr lang="ru-RU" altLang="ru-RU" dirty="0" err="1">
                <a:solidFill>
                  <a:srgbClr val="FF3300"/>
                </a:solidFill>
                <a:cs typeface="Times New Roman" panose="02020603050405020304" pitchFamily="18" charset="0"/>
              </a:rPr>
              <a:t>кубооктаэдр</a:t>
            </a:r>
            <a:r>
              <a:rPr lang="ru-RU" altLang="ru-RU" dirty="0">
                <a:solidFill>
                  <a:srgbClr val="FF3300"/>
                </a:solidFill>
              </a:rPr>
              <a:t>,</a:t>
            </a:r>
            <a:r>
              <a:rPr lang="ru-RU" altLang="ru-RU" dirty="0">
                <a:solidFill>
                  <a:schemeClr val="accent1"/>
                </a:solidFill>
                <a:cs typeface="Times New Roman" panose="02020603050405020304" pitchFamily="18" charset="0"/>
              </a:rPr>
              <a:t> </a:t>
            </a:r>
            <a:r>
              <a:rPr lang="ru-RU" altLang="ru-RU" dirty="0"/>
              <a:t>хотя он и не получается усечением </a:t>
            </a:r>
            <a:r>
              <a:rPr lang="ru-RU" altLang="ru-RU" dirty="0" err="1"/>
              <a:t>кубооктаэдра</a:t>
            </a:r>
            <a:r>
              <a:rPr lang="ru-RU" altLang="ru-RU" dirty="0"/>
              <a:t>. </a:t>
            </a:r>
            <a:endParaRPr lang="ru-RU" altLang="ru-RU" dirty="0">
              <a:solidFill>
                <a:srgbClr val="FF3300"/>
              </a:solidFill>
            </a:endParaRPr>
          </a:p>
        </p:txBody>
      </p:sp>
      <p:pic>
        <p:nvPicPr>
          <p:cNvPr id="4" name="Рисунок 3">
            <a:extLst>
              <a:ext uri="{FF2B5EF4-FFF2-40B4-BE49-F238E27FC236}">
                <a16:creationId xmlns:a16="http://schemas.microsoft.com/office/drawing/2014/main" id="{686AE4EC-C854-B82B-451A-25EEEDFA5582}"/>
              </a:ext>
            </a:extLst>
          </p:cNvPr>
          <p:cNvPicPr>
            <a:picLocks noChangeAspect="1"/>
          </p:cNvPicPr>
          <p:nvPr/>
        </p:nvPicPr>
        <p:blipFill>
          <a:blip r:embed="rId2"/>
          <a:stretch>
            <a:fillRect/>
          </a:stretch>
        </p:blipFill>
        <p:spPr>
          <a:xfrm>
            <a:off x="2409528" y="1772816"/>
            <a:ext cx="4248743" cy="4067743"/>
          </a:xfrm>
          <a:prstGeom prst="rect">
            <a:avLst/>
          </a:prstGeom>
        </p:spPr>
      </p:pic>
    </p:spTree>
    <p:extLst>
      <p:ext uri="{BB962C8B-B14F-4D97-AF65-F5344CB8AC3E}">
        <p14:creationId xmlns:p14="http://schemas.microsoft.com/office/powerpoint/2010/main" val="12366742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a:extLst>
              <a:ext uri="{FF2B5EF4-FFF2-40B4-BE49-F238E27FC236}">
                <a16:creationId xmlns:a16="http://schemas.microsoft.com/office/drawing/2014/main" id="{77785791-EFF6-4105-8885-321650252D9C}"/>
              </a:ext>
            </a:extLst>
          </p:cNvPr>
          <p:cNvSpPr txBox="1">
            <a:spLocks noChangeArrowheads="1"/>
          </p:cNvSpPr>
          <p:nvPr/>
        </p:nvSpPr>
        <p:spPr bwMode="auto">
          <a:xfrm>
            <a:off x="0" y="27678"/>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 </a:t>
            </a:r>
            <a:r>
              <a:rPr lang="ru-RU" altLang="ru-RU" dirty="0">
                <a:cs typeface="Times New Roman" panose="02020603050405020304" pitchFamily="18" charset="0"/>
              </a:rPr>
              <a:t>усечённый </a:t>
            </a:r>
            <a:r>
              <a:rPr lang="ru-RU" altLang="ru-RU" dirty="0" err="1">
                <a:cs typeface="Times New Roman" panose="02020603050405020304" pitchFamily="18" charset="0"/>
              </a:rPr>
              <a:t>кубооктаэдр</a:t>
            </a:r>
            <a:r>
              <a:rPr lang="ru-RU" altLang="ru-RU" dirty="0">
                <a:cs typeface="Times New Roman" panose="02020603050405020304" pitchFamily="18" charset="0"/>
              </a:rPr>
              <a:t> можно получить из усечённого, куба</a:t>
            </a:r>
            <a:r>
              <a:rPr lang="en-US" altLang="ru-RU" dirty="0">
                <a:cs typeface="Times New Roman" panose="02020603050405020304" pitchFamily="18" charset="0"/>
              </a:rPr>
              <a:t> (20)</a:t>
            </a:r>
            <a:r>
              <a:rPr lang="ru-RU" altLang="ru-RU" dirty="0">
                <a:cs typeface="Times New Roman" panose="02020603050405020304" pitchFamily="18" charset="0"/>
              </a:rPr>
              <a:t>?</a:t>
            </a:r>
            <a:endParaRPr lang="ru-RU" altLang="ru-RU" dirty="0">
              <a:solidFill>
                <a:srgbClr val="FF3300"/>
              </a:solidFill>
            </a:endParaRPr>
          </a:p>
        </p:txBody>
      </p:sp>
      <p:pic>
        <p:nvPicPr>
          <p:cNvPr id="3" name="Рисунок 2">
            <a:extLst>
              <a:ext uri="{FF2B5EF4-FFF2-40B4-BE49-F238E27FC236}">
                <a16:creationId xmlns:a16="http://schemas.microsoft.com/office/drawing/2014/main" id="{4F9CB2BF-FDE0-4DB2-B4DD-FEEBCB16038A}"/>
              </a:ext>
            </a:extLst>
          </p:cNvPr>
          <p:cNvPicPr>
            <a:picLocks noChangeAspect="1"/>
          </p:cNvPicPr>
          <p:nvPr/>
        </p:nvPicPr>
        <p:blipFill>
          <a:blip r:embed="rId2"/>
          <a:stretch>
            <a:fillRect/>
          </a:stretch>
        </p:blipFill>
        <p:spPr>
          <a:xfrm>
            <a:off x="2267743" y="1052736"/>
            <a:ext cx="4299397" cy="3960440"/>
          </a:xfrm>
          <a:prstGeom prst="rect">
            <a:avLst/>
          </a:prstGeom>
        </p:spPr>
      </p:pic>
    </p:spTree>
    <p:extLst>
      <p:ext uri="{BB962C8B-B14F-4D97-AF65-F5344CB8AC3E}">
        <p14:creationId xmlns:p14="http://schemas.microsoft.com/office/powerpoint/2010/main" val="1640717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9D6A-FE5A-67D5-0989-4A2E7A2992C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3A3764C-74A4-C245-9559-10CB1FC4BE3B}"/>
              </a:ext>
            </a:extLst>
          </p:cNvPr>
          <p:cNvPicPr>
            <a:picLocks noChangeAspect="1"/>
          </p:cNvPicPr>
          <p:nvPr/>
        </p:nvPicPr>
        <p:blipFill>
          <a:blip r:embed="rId2"/>
          <a:stretch>
            <a:fillRect/>
          </a:stretch>
        </p:blipFill>
        <p:spPr>
          <a:xfrm>
            <a:off x="4786307" y="1615483"/>
            <a:ext cx="3937454" cy="3627032"/>
          </a:xfrm>
          <a:prstGeom prst="rect">
            <a:avLst/>
          </a:prstGeom>
        </p:spPr>
      </p:pic>
      <p:sp>
        <p:nvSpPr>
          <p:cNvPr id="7" name="Text Box 3">
            <a:extLst>
              <a:ext uri="{FF2B5EF4-FFF2-40B4-BE49-F238E27FC236}">
                <a16:creationId xmlns:a16="http://schemas.microsoft.com/office/drawing/2014/main" id="{A5F75455-DE71-5CFC-9437-1710273872A6}"/>
              </a:ext>
            </a:extLst>
          </p:cNvPr>
          <p:cNvSpPr txBox="1">
            <a:spLocks noChangeArrowheads="1"/>
          </p:cNvSpPr>
          <p:nvPr/>
        </p:nvSpPr>
        <p:spPr bwMode="auto">
          <a:xfrm>
            <a:off x="38100" y="260648"/>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solidFill>
                  <a:srgbClr val="FF0000"/>
                </a:solidFill>
              </a:rPr>
              <a:t>Ответ</a:t>
            </a:r>
            <a:r>
              <a:rPr lang="ru-RU" altLang="ru-RU" dirty="0"/>
              <a:t>: Раздвинуть грани усечённого куба в направлении от центра.</a:t>
            </a:r>
            <a:endParaRPr lang="ru-RU" altLang="ru-RU" dirty="0">
              <a:solidFill>
                <a:srgbClr val="FF3300"/>
              </a:solidFill>
            </a:endParaRPr>
          </a:p>
        </p:txBody>
      </p:sp>
      <p:pic>
        <p:nvPicPr>
          <p:cNvPr id="4" name="Рисунок 3">
            <a:extLst>
              <a:ext uri="{FF2B5EF4-FFF2-40B4-BE49-F238E27FC236}">
                <a16:creationId xmlns:a16="http://schemas.microsoft.com/office/drawing/2014/main" id="{82A897E9-F5EA-101E-D287-272586F5B9F3}"/>
              </a:ext>
            </a:extLst>
          </p:cNvPr>
          <p:cNvPicPr>
            <a:picLocks noChangeAspect="1"/>
          </p:cNvPicPr>
          <p:nvPr/>
        </p:nvPicPr>
        <p:blipFill>
          <a:blip r:embed="rId3"/>
          <a:stretch>
            <a:fillRect/>
          </a:stretch>
        </p:blipFill>
        <p:spPr>
          <a:xfrm>
            <a:off x="399468" y="1615483"/>
            <a:ext cx="4082045" cy="3709256"/>
          </a:xfrm>
          <a:prstGeom prst="rect">
            <a:avLst/>
          </a:prstGeom>
        </p:spPr>
      </p:pic>
    </p:spTree>
    <p:extLst>
      <p:ext uri="{BB962C8B-B14F-4D97-AF65-F5344CB8AC3E}">
        <p14:creationId xmlns:p14="http://schemas.microsoft.com/office/powerpoint/2010/main" val="42777230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AE7901D-4490-48AB-807D-B93CD09C11AA}"/>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1747" name="Text Box 3">
            <a:extLst>
              <a:ext uri="{FF2B5EF4-FFF2-40B4-BE49-F238E27FC236}">
                <a16:creationId xmlns:a16="http://schemas.microsoft.com/office/drawing/2014/main" id="{71FC73E4-91CC-4E10-BB92-EA73FA34312F}"/>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a:t>усеченный </a:t>
            </a:r>
            <a:r>
              <a:rPr lang="ru-RU" altLang="ru-RU" dirty="0" err="1"/>
              <a:t>кубооктаэдр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17764" name="Text Box 4">
            <a:extLst>
              <a:ext uri="{FF2B5EF4-FFF2-40B4-BE49-F238E27FC236}">
                <a16:creationId xmlns:a16="http://schemas.microsoft.com/office/drawing/2014/main" id="{6466DEB6-E9FB-4DF8-9595-F5C91484D12B}"/>
              </a:ext>
            </a:extLst>
          </p:cNvPr>
          <p:cNvSpPr txBox="1">
            <a:spLocks noChangeArrowheads="1"/>
          </p:cNvSpPr>
          <p:nvPr/>
        </p:nvSpPr>
        <p:spPr bwMode="auto">
          <a:xfrm>
            <a:off x="228600" y="4951005"/>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Шесть восьмиугольных, восемь шестиугольных и двенадцать квадратных граней</a:t>
            </a:r>
            <a:r>
              <a:rPr lang="en-US" altLang="ru-RU" dirty="0"/>
              <a:t>;</a:t>
            </a:r>
            <a:endParaRPr lang="ru-RU" altLang="ru-RU" dirty="0"/>
          </a:p>
        </p:txBody>
      </p:sp>
      <p:sp>
        <p:nvSpPr>
          <p:cNvPr id="6" name="Text Box 4">
            <a:extLst>
              <a:ext uri="{FF2B5EF4-FFF2-40B4-BE49-F238E27FC236}">
                <a16:creationId xmlns:a16="http://schemas.microsoft.com/office/drawing/2014/main" id="{EB842190-C2A8-4138-8C67-F93DE72ACBFA}"/>
              </a:ext>
            </a:extLst>
          </p:cNvPr>
          <p:cNvSpPr txBox="1">
            <a:spLocks noChangeArrowheads="1"/>
          </p:cNvSpPr>
          <p:nvPr/>
        </p:nvSpPr>
        <p:spPr bwMode="auto">
          <a:xfrm>
            <a:off x="228600" y="5782766"/>
            <a:ext cx="20391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48, </a:t>
            </a:r>
          </a:p>
        </p:txBody>
      </p:sp>
      <p:sp>
        <p:nvSpPr>
          <p:cNvPr id="7" name="Text Box 4">
            <a:extLst>
              <a:ext uri="{FF2B5EF4-FFF2-40B4-BE49-F238E27FC236}">
                <a16:creationId xmlns:a16="http://schemas.microsoft.com/office/drawing/2014/main" id="{033AD37A-C164-438A-967A-1746842995F7}"/>
              </a:ext>
            </a:extLst>
          </p:cNvPr>
          <p:cNvSpPr txBox="1">
            <a:spLocks noChangeArrowheads="1"/>
          </p:cNvSpPr>
          <p:nvPr/>
        </p:nvSpPr>
        <p:spPr bwMode="auto">
          <a:xfrm>
            <a:off x="1475656" y="5838984"/>
            <a:ext cx="2183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72, </a:t>
            </a:r>
          </a:p>
        </p:txBody>
      </p:sp>
      <p:sp>
        <p:nvSpPr>
          <p:cNvPr id="8" name="Text Box 4">
            <a:extLst>
              <a:ext uri="{FF2B5EF4-FFF2-40B4-BE49-F238E27FC236}">
                <a16:creationId xmlns:a16="http://schemas.microsoft.com/office/drawing/2014/main" id="{465F2ACC-2E4C-4752-80EA-D68865A2B32F}"/>
              </a:ext>
            </a:extLst>
          </p:cNvPr>
          <p:cNvSpPr txBox="1">
            <a:spLocks noChangeArrowheads="1"/>
          </p:cNvSpPr>
          <p:nvPr/>
        </p:nvSpPr>
        <p:spPr bwMode="auto">
          <a:xfrm>
            <a:off x="2743200" y="5809282"/>
            <a:ext cx="20599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26.</a:t>
            </a:r>
          </a:p>
        </p:txBody>
      </p:sp>
      <p:pic>
        <p:nvPicPr>
          <p:cNvPr id="4" name="Рисунок 3">
            <a:extLst>
              <a:ext uri="{FF2B5EF4-FFF2-40B4-BE49-F238E27FC236}">
                <a16:creationId xmlns:a16="http://schemas.microsoft.com/office/drawing/2014/main" id="{43AA2C62-8C05-10BE-8139-F3773C66FA6D}"/>
              </a:ext>
            </a:extLst>
          </p:cNvPr>
          <p:cNvPicPr>
            <a:picLocks noChangeAspect="1"/>
          </p:cNvPicPr>
          <p:nvPr/>
        </p:nvPicPr>
        <p:blipFill>
          <a:blip r:embed="rId3"/>
          <a:stretch>
            <a:fillRect/>
          </a:stretch>
        </p:blipFill>
        <p:spPr>
          <a:xfrm>
            <a:off x="2447629" y="1395128"/>
            <a:ext cx="3708548" cy="3550561"/>
          </a:xfrm>
          <a:prstGeom prst="rect">
            <a:avLst/>
          </a:prstGeom>
        </p:spPr>
      </p:pic>
    </p:spTree>
    <p:extLst>
      <p:ext uri="{BB962C8B-B14F-4D97-AF65-F5344CB8AC3E}">
        <p14:creationId xmlns:p14="http://schemas.microsoft.com/office/powerpoint/2010/main" val="164139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wipe(left)">
                                      <p:cBhvr>
                                        <p:cTn id="7" dur="500"/>
                                        <p:tgtEl>
                                          <p:spTgt spid="1177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utoUpdateAnimBg="0"/>
      <p:bldP spid="6" grpId="0" autoUpdateAnimBg="0"/>
      <p:bldP spid="7" grpId="0" autoUpdateAnimBg="0"/>
      <p:bldP spid="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92B1852-9CF5-4966-961E-9C57E8364E23}"/>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икосаэдр</a:t>
            </a:r>
          </a:p>
        </p:txBody>
      </p:sp>
      <p:sp>
        <p:nvSpPr>
          <p:cNvPr id="221187" name="Text Box 3">
            <a:extLst>
              <a:ext uri="{FF2B5EF4-FFF2-40B4-BE49-F238E27FC236}">
                <a16:creationId xmlns:a16="http://schemas.microsoft.com/office/drawing/2014/main" id="{BB00F83F-92C2-4782-A6E6-8EEDAC8AB357}"/>
              </a:ext>
            </a:extLst>
          </p:cNvPr>
          <p:cNvSpPr txBox="1">
            <a:spLocks noChangeArrowheads="1"/>
          </p:cNvSpPr>
          <p:nvPr/>
        </p:nvSpPr>
        <p:spPr bwMode="auto">
          <a:xfrm>
            <a:off x="0" y="620688"/>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У</a:t>
            </a:r>
            <a:r>
              <a:rPr lang="ru-RU" altLang="ru-RU" dirty="0">
                <a:cs typeface="Times New Roman" panose="02020603050405020304" pitchFamily="18" charset="0"/>
              </a:rPr>
              <a:t>сеченны</a:t>
            </a:r>
            <a:r>
              <a:rPr lang="ru-RU" altLang="ru-RU" dirty="0"/>
              <a:t>й</a:t>
            </a:r>
            <a:r>
              <a:rPr lang="ru-RU" altLang="ru-RU" dirty="0">
                <a:cs typeface="Times New Roman" panose="02020603050405020304" pitchFamily="18" charset="0"/>
              </a:rPr>
              <a:t> икосаэдр. Его гранями являются правильные пятиугольники и правильные шестиугольники. </a:t>
            </a:r>
          </a:p>
        </p:txBody>
      </p:sp>
      <p:pic>
        <p:nvPicPr>
          <p:cNvPr id="4" name="Рисунок 3">
            <a:extLst>
              <a:ext uri="{FF2B5EF4-FFF2-40B4-BE49-F238E27FC236}">
                <a16:creationId xmlns:a16="http://schemas.microsoft.com/office/drawing/2014/main" id="{7C02DA65-E3B8-3E41-27B4-58D253BB10E0}"/>
              </a:ext>
            </a:extLst>
          </p:cNvPr>
          <p:cNvPicPr>
            <a:picLocks noChangeAspect="1"/>
          </p:cNvPicPr>
          <p:nvPr/>
        </p:nvPicPr>
        <p:blipFill>
          <a:blip r:embed="rId2"/>
          <a:stretch>
            <a:fillRect/>
          </a:stretch>
        </p:blipFill>
        <p:spPr>
          <a:xfrm>
            <a:off x="2051720" y="1628800"/>
            <a:ext cx="4176271" cy="4203868"/>
          </a:xfrm>
          <a:prstGeom prst="rect">
            <a:avLst/>
          </a:prstGeom>
        </p:spPr>
      </p:pic>
    </p:spTree>
    <p:extLst>
      <p:ext uri="{BB962C8B-B14F-4D97-AF65-F5344CB8AC3E}">
        <p14:creationId xmlns:p14="http://schemas.microsoft.com/office/powerpoint/2010/main" val="1484666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72EB-CB39-1D68-BDAF-B2101DBCD3E1}"/>
            </a:ext>
          </a:extLst>
        </p:cNvPr>
        <p:cNvGrpSpPr/>
        <p:nvPr/>
      </p:nvGrpSpPr>
      <p:grpSpPr>
        <a:xfrm>
          <a:off x="0" y="0"/>
          <a:ext cx="0" cy="0"/>
          <a:chOff x="0" y="0"/>
          <a:chExt cx="0" cy="0"/>
        </a:xfrm>
      </p:grpSpPr>
      <p:sp>
        <p:nvSpPr>
          <p:cNvPr id="221186" name="Rectangle 2">
            <a:extLst>
              <a:ext uri="{FF2B5EF4-FFF2-40B4-BE49-F238E27FC236}">
                <a16:creationId xmlns:a16="http://schemas.microsoft.com/office/drawing/2014/main" id="{28D51EFF-BE30-9382-0B5A-6A7CB81708F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икосаэдр</a:t>
            </a:r>
          </a:p>
        </p:txBody>
      </p:sp>
      <p:sp>
        <p:nvSpPr>
          <p:cNvPr id="221187" name="Text Box 3">
            <a:extLst>
              <a:ext uri="{FF2B5EF4-FFF2-40B4-BE49-F238E27FC236}">
                <a16:creationId xmlns:a16="http://schemas.microsoft.com/office/drawing/2014/main" id="{06EA6C8E-A6E8-1FDD-8860-33FFDC3BA390}"/>
              </a:ext>
            </a:extLst>
          </p:cNvPr>
          <p:cNvSpPr txBox="1">
            <a:spLocks noChangeArrowheads="1"/>
          </p:cNvSpPr>
          <p:nvPr/>
        </p:nvSpPr>
        <p:spPr bwMode="auto">
          <a:xfrm>
            <a:off x="0" y="620688"/>
            <a:ext cx="906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У</a:t>
            </a:r>
            <a:r>
              <a:rPr lang="ru-RU" altLang="ru-RU" dirty="0">
                <a:cs typeface="Times New Roman" panose="02020603050405020304" pitchFamily="18" charset="0"/>
              </a:rPr>
              <a:t>сеченны</a:t>
            </a:r>
            <a:r>
              <a:rPr lang="ru-RU" altLang="ru-RU" dirty="0"/>
              <a:t>й</a:t>
            </a:r>
            <a:r>
              <a:rPr lang="ru-RU" altLang="ru-RU" dirty="0">
                <a:cs typeface="Times New Roman" panose="02020603050405020304" pitchFamily="18" charset="0"/>
              </a:rPr>
              <a:t> икосаэдр получается усечением икосаэдра</a:t>
            </a:r>
            <a:r>
              <a:rPr lang="en-US" altLang="ru-RU" dirty="0">
                <a:cs typeface="Times New Roman" panose="02020603050405020304" pitchFamily="18" charset="0"/>
              </a:rPr>
              <a:t> (21)</a:t>
            </a:r>
            <a:r>
              <a:rPr lang="ru-RU" altLang="ru-RU" dirty="0">
                <a:cs typeface="Times New Roman" panose="02020603050405020304" pitchFamily="18" charset="0"/>
              </a:rPr>
              <a:t>. </a:t>
            </a:r>
          </a:p>
        </p:txBody>
      </p:sp>
      <p:pic>
        <p:nvPicPr>
          <p:cNvPr id="3" name="Рисунок 2">
            <a:extLst>
              <a:ext uri="{FF2B5EF4-FFF2-40B4-BE49-F238E27FC236}">
                <a16:creationId xmlns:a16="http://schemas.microsoft.com/office/drawing/2014/main" id="{9BDCAB2E-BA79-A096-7228-74B48AF0B416}"/>
              </a:ext>
            </a:extLst>
          </p:cNvPr>
          <p:cNvPicPr>
            <a:picLocks noChangeAspect="1"/>
          </p:cNvPicPr>
          <p:nvPr/>
        </p:nvPicPr>
        <p:blipFill>
          <a:blip r:embed="rId2"/>
          <a:stretch>
            <a:fillRect/>
          </a:stretch>
        </p:blipFill>
        <p:spPr>
          <a:xfrm>
            <a:off x="2051720" y="1272292"/>
            <a:ext cx="4671159" cy="4746501"/>
          </a:xfrm>
          <a:prstGeom prst="rect">
            <a:avLst/>
          </a:prstGeom>
        </p:spPr>
      </p:pic>
    </p:spTree>
    <p:extLst>
      <p:ext uri="{BB962C8B-B14F-4D97-AF65-F5344CB8AC3E}">
        <p14:creationId xmlns:p14="http://schemas.microsoft.com/office/powerpoint/2010/main" val="20899070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92B1852-9CF5-4966-961E-9C57E8364E23}"/>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221187" name="Text Box 3">
            <a:extLst>
              <a:ext uri="{FF2B5EF4-FFF2-40B4-BE49-F238E27FC236}">
                <a16:creationId xmlns:a16="http://schemas.microsoft.com/office/drawing/2014/main" id="{BB00F83F-92C2-4782-A6E6-8EEDAC8AB357}"/>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Какую часть ребер нужно отсекать плоскостями от</a:t>
            </a:r>
            <a:r>
              <a:rPr lang="ru-RU" altLang="ru-RU" dirty="0">
                <a:cs typeface="Times New Roman" panose="02020603050405020304" pitchFamily="18" charset="0"/>
              </a:rPr>
              <a:t> вершин </a:t>
            </a:r>
            <a:r>
              <a:rPr lang="ru-RU" altLang="ru-RU" dirty="0"/>
              <a:t>икос</a:t>
            </a:r>
            <a:r>
              <a:rPr lang="ru-RU" altLang="ru-RU" dirty="0">
                <a:cs typeface="Times New Roman" panose="02020603050405020304" pitchFamily="18" charset="0"/>
              </a:rPr>
              <a:t>аэдра</a:t>
            </a:r>
            <a:r>
              <a:rPr lang="ru-RU" altLang="ru-RU" dirty="0"/>
              <a:t>, чтобы полученный многогранник был полуправильным, называемым</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икосаэдр</a:t>
            </a:r>
            <a:r>
              <a:rPr lang="ru-RU" altLang="ru-RU" dirty="0"/>
              <a:t>?</a:t>
            </a:r>
            <a:r>
              <a:rPr lang="ru-RU" altLang="ru-RU" dirty="0">
                <a:cs typeface="Times New Roman" panose="02020603050405020304" pitchFamily="18" charset="0"/>
              </a:rPr>
              <a:t> </a:t>
            </a:r>
          </a:p>
        </p:txBody>
      </p:sp>
      <p:sp>
        <p:nvSpPr>
          <p:cNvPr id="221190" name="Text Box 6">
            <a:extLst>
              <a:ext uri="{FF2B5EF4-FFF2-40B4-BE49-F238E27FC236}">
                <a16:creationId xmlns:a16="http://schemas.microsoft.com/office/drawing/2014/main" id="{9A63F597-EF6F-4B6E-AC6B-F795C90B29CB}"/>
              </a:ext>
            </a:extLst>
          </p:cNvPr>
          <p:cNvSpPr txBox="1">
            <a:spLocks noChangeArrowheads="1"/>
          </p:cNvSpPr>
          <p:nvPr/>
        </p:nvSpPr>
        <p:spPr bwMode="auto">
          <a:xfrm>
            <a:off x="533400" y="5943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solidFill>
                  <a:srgbClr val="FF3300"/>
                </a:solidFill>
              </a:rPr>
              <a:t>Ответ.</a:t>
            </a:r>
            <a:r>
              <a:rPr lang="ru-RU" altLang="ru-RU"/>
              <a:t> 1/3.</a:t>
            </a:r>
          </a:p>
        </p:txBody>
      </p:sp>
      <p:pic>
        <p:nvPicPr>
          <p:cNvPr id="2" name="Рисунок 1">
            <a:extLst>
              <a:ext uri="{FF2B5EF4-FFF2-40B4-BE49-F238E27FC236}">
                <a16:creationId xmlns:a16="http://schemas.microsoft.com/office/drawing/2014/main" id="{FF7B1E7C-ED4A-B819-1F5C-D80D971F1997}"/>
              </a:ext>
            </a:extLst>
          </p:cNvPr>
          <p:cNvPicPr>
            <a:picLocks noChangeAspect="1"/>
          </p:cNvPicPr>
          <p:nvPr/>
        </p:nvPicPr>
        <p:blipFill>
          <a:blip r:embed="rId2"/>
          <a:stretch>
            <a:fillRect/>
          </a:stretch>
        </p:blipFill>
        <p:spPr>
          <a:xfrm>
            <a:off x="2267744" y="1777487"/>
            <a:ext cx="4324955" cy="4394713"/>
          </a:xfrm>
          <a:prstGeom prst="rect">
            <a:avLst/>
          </a:prstGeom>
        </p:spPr>
      </p:pic>
    </p:spTree>
    <p:extLst>
      <p:ext uri="{BB962C8B-B14F-4D97-AF65-F5344CB8AC3E}">
        <p14:creationId xmlns:p14="http://schemas.microsoft.com/office/powerpoint/2010/main" val="213521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wipe(up)">
                                      <p:cBhvr>
                                        <p:cTn id="7" dur="500"/>
                                        <p:tgtEl>
                                          <p:spTgt spid="221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2344E55-37D2-4977-9FCC-B738101CB9AE}"/>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2531" name="Text Box 3">
            <a:extLst>
              <a:ext uri="{FF2B5EF4-FFF2-40B4-BE49-F238E27FC236}">
                <a16:creationId xmlns:a16="http://schemas.microsoft.com/office/drawing/2014/main" id="{43B57186-7995-4E58-8320-3B1AA1570EE4}"/>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усеченный икос</a:t>
            </a:r>
            <a:r>
              <a:rPr lang="ru-RU" altLang="ru-RU" dirty="0"/>
              <a:t>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31076" name="Text Box 4">
            <a:extLst>
              <a:ext uri="{FF2B5EF4-FFF2-40B4-BE49-F238E27FC236}">
                <a16:creationId xmlns:a16="http://schemas.microsoft.com/office/drawing/2014/main" id="{50938D49-F2FB-4374-BAA5-57BCA5D8AD48}"/>
              </a:ext>
            </a:extLst>
          </p:cNvPr>
          <p:cNvSpPr txBox="1">
            <a:spLocks noChangeArrowheads="1"/>
          </p:cNvSpPr>
          <p:nvPr/>
        </p:nvSpPr>
        <p:spPr bwMode="auto">
          <a:xfrm>
            <a:off x="228600" y="5367494"/>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Двадцать шестиугольных и двенадцать пятиугольных граней; </a:t>
            </a:r>
          </a:p>
        </p:txBody>
      </p:sp>
      <p:sp>
        <p:nvSpPr>
          <p:cNvPr id="6" name="Text Box 4">
            <a:extLst>
              <a:ext uri="{FF2B5EF4-FFF2-40B4-BE49-F238E27FC236}">
                <a16:creationId xmlns:a16="http://schemas.microsoft.com/office/drawing/2014/main" id="{7EC2F5A8-7A96-46A2-BA3E-79A15BA87505}"/>
              </a:ext>
            </a:extLst>
          </p:cNvPr>
          <p:cNvSpPr txBox="1">
            <a:spLocks noChangeArrowheads="1"/>
          </p:cNvSpPr>
          <p:nvPr/>
        </p:nvSpPr>
        <p:spPr bwMode="auto">
          <a:xfrm>
            <a:off x="250985" y="6229196"/>
            <a:ext cx="12470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60, </a:t>
            </a:r>
          </a:p>
        </p:txBody>
      </p:sp>
      <p:sp>
        <p:nvSpPr>
          <p:cNvPr id="7" name="Text Box 4">
            <a:extLst>
              <a:ext uri="{FF2B5EF4-FFF2-40B4-BE49-F238E27FC236}">
                <a16:creationId xmlns:a16="http://schemas.microsoft.com/office/drawing/2014/main" id="{0AC73095-9856-4004-8475-63D8D0ADDF54}"/>
              </a:ext>
            </a:extLst>
          </p:cNvPr>
          <p:cNvSpPr txBox="1">
            <a:spLocks noChangeArrowheads="1"/>
          </p:cNvSpPr>
          <p:nvPr/>
        </p:nvSpPr>
        <p:spPr bwMode="auto">
          <a:xfrm>
            <a:off x="1403648" y="6211519"/>
            <a:ext cx="12694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90, </a:t>
            </a:r>
          </a:p>
        </p:txBody>
      </p:sp>
      <p:sp>
        <p:nvSpPr>
          <p:cNvPr id="8" name="Text Box 4">
            <a:extLst>
              <a:ext uri="{FF2B5EF4-FFF2-40B4-BE49-F238E27FC236}">
                <a16:creationId xmlns:a16="http://schemas.microsoft.com/office/drawing/2014/main" id="{102BE791-B421-415B-88A9-E7B943AD37CA}"/>
              </a:ext>
            </a:extLst>
          </p:cNvPr>
          <p:cNvSpPr txBox="1">
            <a:spLocks noChangeArrowheads="1"/>
          </p:cNvSpPr>
          <p:nvPr/>
        </p:nvSpPr>
        <p:spPr bwMode="auto">
          <a:xfrm>
            <a:off x="2496480" y="6193842"/>
            <a:ext cx="11030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32.</a:t>
            </a:r>
          </a:p>
        </p:txBody>
      </p:sp>
      <p:pic>
        <p:nvPicPr>
          <p:cNvPr id="4" name="Рисунок 3">
            <a:extLst>
              <a:ext uri="{FF2B5EF4-FFF2-40B4-BE49-F238E27FC236}">
                <a16:creationId xmlns:a16="http://schemas.microsoft.com/office/drawing/2014/main" id="{6D74EADD-1F96-9869-E604-B345FDE684B4}"/>
              </a:ext>
            </a:extLst>
          </p:cNvPr>
          <p:cNvPicPr>
            <a:picLocks noChangeAspect="1"/>
          </p:cNvPicPr>
          <p:nvPr/>
        </p:nvPicPr>
        <p:blipFill>
          <a:blip r:embed="rId3"/>
          <a:stretch>
            <a:fillRect/>
          </a:stretch>
        </p:blipFill>
        <p:spPr>
          <a:xfrm>
            <a:off x="2409523" y="1252234"/>
            <a:ext cx="4034685" cy="4061346"/>
          </a:xfrm>
          <a:prstGeom prst="rect">
            <a:avLst/>
          </a:prstGeom>
        </p:spPr>
      </p:pic>
    </p:spTree>
    <p:extLst>
      <p:ext uri="{BB962C8B-B14F-4D97-AF65-F5344CB8AC3E}">
        <p14:creationId xmlns:p14="http://schemas.microsoft.com/office/powerpoint/2010/main" val="3156289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wipe(left)">
                                      <p:cBhvr>
                                        <p:cTn id="7" dur="500"/>
                                        <p:tgtEl>
                                          <p:spTgt spid="131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utoUpdateAnimBg="0"/>
      <p:bldP spid="6" grpId="0" autoUpdateAnimBg="0"/>
      <p:bldP spid="7" grpId="0" autoUpdateAnimBg="0"/>
      <p:bldP spid="8"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92B1852-9CF5-4966-961E-9C57E8364E23}"/>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Усеченный икосаэдр</a:t>
            </a:r>
          </a:p>
        </p:txBody>
      </p:sp>
      <p:sp>
        <p:nvSpPr>
          <p:cNvPr id="221187" name="Text Box 3">
            <a:extLst>
              <a:ext uri="{FF2B5EF4-FFF2-40B4-BE49-F238E27FC236}">
                <a16:creationId xmlns:a16="http://schemas.microsoft.com/office/drawing/2014/main" id="{BB00F83F-92C2-4782-A6E6-8EEDAC8AB357}"/>
              </a:ext>
            </a:extLst>
          </p:cNvPr>
          <p:cNvSpPr txBox="1">
            <a:spLocks noChangeArrowheads="1"/>
          </p:cNvSpPr>
          <p:nvPr/>
        </p:nvSpPr>
        <p:spPr bwMode="auto">
          <a:xfrm>
            <a:off x="0" y="3810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Обратите внимание на то, что поверхность футбольного мяча изготавливают в форме поверхности усеченного икосаэдра. </a:t>
            </a:r>
          </a:p>
        </p:txBody>
      </p:sp>
      <p:pic>
        <p:nvPicPr>
          <p:cNvPr id="2" name="Рисунок 1">
            <a:extLst>
              <a:ext uri="{FF2B5EF4-FFF2-40B4-BE49-F238E27FC236}">
                <a16:creationId xmlns:a16="http://schemas.microsoft.com/office/drawing/2014/main" id="{4A58C2CC-6B56-BE3A-E063-06DCC0FC7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40768"/>
            <a:ext cx="7956376" cy="5267121"/>
          </a:xfrm>
          <a:prstGeom prst="rect">
            <a:avLst/>
          </a:prstGeom>
        </p:spPr>
      </p:pic>
    </p:spTree>
    <p:extLst>
      <p:ext uri="{BB962C8B-B14F-4D97-AF65-F5344CB8AC3E}">
        <p14:creationId xmlns:p14="http://schemas.microsoft.com/office/powerpoint/2010/main" val="33840007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Text Box 18"/>
          <p:cNvSpPr txBox="1">
            <a:spLocks noChangeArrowheads="1"/>
          </p:cNvSpPr>
          <p:nvPr/>
        </p:nvSpPr>
        <p:spPr bwMode="auto">
          <a:xfrm>
            <a:off x="0" y="-3284"/>
            <a:ext cx="91098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ts val="0"/>
              </a:spcBef>
            </a:pPr>
            <a:r>
              <a:rPr lang="ru-RU" altLang="ru-RU" dirty="0"/>
              <a:t>	Студия Матч ТВ в Санкт Петербурге также имеет форму</a:t>
            </a:r>
            <a:r>
              <a:rPr lang="en-US" altLang="ru-RU" dirty="0"/>
              <a:t> </a:t>
            </a:r>
            <a:r>
              <a:rPr lang="ru-RU" altLang="ru-RU" dirty="0"/>
              <a:t>усечённого икосаэдра.</a:t>
            </a:r>
          </a:p>
        </p:txBody>
      </p:sp>
      <p:pic>
        <p:nvPicPr>
          <p:cNvPr id="4" name="Рисунок 3">
            <a:extLst>
              <a:ext uri="{FF2B5EF4-FFF2-40B4-BE49-F238E27FC236}">
                <a16:creationId xmlns:a16="http://schemas.microsoft.com/office/drawing/2014/main" id="{B2B6B344-0D1D-320F-7889-7075AB2A0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6" y="1412776"/>
            <a:ext cx="9144000" cy="4572000"/>
          </a:xfrm>
          <a:prstGeom prst="rect">
            <a:avLst/>
          </a:prstGeom>
        </p:spPr>
      </p:pic>
    </p:spTree>
    <p:extLst>
      <p:ext uri="{BB962C8B-B14F-4D97-AF65-F5344CB8AC3E}">
        <p14:creationId xmlns:p14="http://schemas.microsoft.com/office/powerpoint/2010/main" val="1045290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F017E18-0638-351D-2F81-C589E54B144F}"/>
              </a:ext>
            </a:extLst>
          </p:cNvPr>
          <p:cNvSpPr>
            <a:spLocks noGrp="1" noChangeArrowheads="1"/>
          </p:cNvSpPr>
          <p:nvPr>
            <p:ph type="title"/>
          </p:nvPr>
        </p:nvSpPr>
        <p:spPr>
          <a:xfrm>
            <a:off x="0" y="1"/>
            <a:ext cx="9144000" cy="548680"/>
          </a:xfrm>
        </p:spPr>
        <p:txBody>
          <a:bodyPr/>
          <a:lstStyle/>
          <a:p>
            <a:pPr eaLnBrk="1" hangingPunct="1"/>
            <a:r>
              <a:rPr lang="ru-RU" altLang="ru-RU" sz="2400" dirty="0">
                <a:solidFill>
                  <a:srgbClr val="FF3300"/>
                </a:solidFill>
              </a:rPr>
              <a:t>Определения основных многогранников</a:t>
            </a:r>
          </a:p>
        </p:txBody>
      </p:sp>
      <p:sp>
        <p:nvSpPr>
          <p:cNvPr id="4099" name="Text Box 3">
            <a:extLst>
              <a:ext uri="{FF2B5EF4-FFF2-40B4-BE49-F238E27FC236}">
                <a16:creationId xmlns:a16="http://schemas.microsoft.com/office/drawing/2014/main" id="{173CFDB1-0A57-BEF6-851A-A2BEF694A836}"/>
              </a:ext>
            </a:extLst>
          </p:cNvPr>
          <p:cNvSpPr txBox="1">
            <a:spLocks noChangeArrowheads="1"/>
          </p:cNvSpPr>
          <p:nvPr/>
        </p:nvSpPr>
        <p:spPr bwMode="auto">
          <a:xfrm>
            <a:off x="0" y="50893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Кубом</a:t>
            </a:r>
            <a:r>
              <a:rPr lang="ru-RU" altLang="ru-RU" dirty="0"/>
              <a:t> называется многогранник,</a:t>
            </a:r>
            <a:r>
              <a:rPr lang="en-US" altLang="ru-RU" dirty="0"/>
              <a:t> </a:t>
            </a:r>
            <a:r>
              <a:rPr lang="ru-RU" altLang="ru-RU" dirty="0"/>
              <a:t>поверхность которого состоит из шести квадратов.</a:t>
            </a:r>
          </a:p>
        </p:txBody>
      </p:sp>
      <p:sp>
        <p:nvSpPr>
          <p:cNvPr id="2" name="Text Box 3">
            <a:extLst>
              <a:ext uri="{FF2B5EF4-FFF2-40B4-BE49-F238E27FC236}">
                <a16:creationId xmlns:a16="http://schemas.microsoft.com/office/drawing/2014/main" id="{1168EB02-262A-BFDC-D22E-1AFA612F5004}"/>
              </a:ext>
            </a:extLst>
          </p:cNvPr>
          <p:cNvSpPr txBox="1">
            <a:spLocks noChangeArrowheads="1"/>
          </p:cNvSpPr>
          <p:nvPr/>
        </p:nvSpPr>
        <p:spPr bwMode="auto">
          <a:xfrm>
            <a:off x="0" y="1287292"/>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Параллелепипедом</a:t>
            </a:r>
            <a:r>
              <a:rPr lang="ru-RU" altLang="ru-RU" sz="2200" dirty="0"/>
              <a:t> называется многогранник, поверхность которого состоит из шести параллелограммов.</a:t>
            </a:r>
          </a:p>
        </p:txBody>
      </p:sp>
      <p:sp>
        <p:nvSpPr>
          <p:cNvPr id="3" name="Text Box 4">
            <a:extLst>
              <a:ext uri="{FF2B5EF4-FFF2-40B4-BE49-F238E27FC236}">
                <a16:creationId xmlns:a16="http://schemas.microsoft.com/office/drawing/2014/main" id="{31780BCF-E698-0A18-6A3E-CDB9D1F035F6}"/>
              </a:ext>
            </a:extLst>
          </p:cNvPr>
          <p:cNvSpPr txBox="1">
            <a:spLocks noChangeArrowheads="1"/>
          </p:cNvSpPr>
          <p:nvPr/>
        </p:nvSpPr>
        <p:spPr bwMode="auto">
          <a:xfrm>
            <a:off x="0" y="211639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Прямоугольным параллелепипедом</a:t>
            </a:r>
            <a:r>
              <a:rPr lang="ru-RU" altLang="ru-RU" sz="2200" dirty="0"/>
              <a:t> называется параллелепипед, грани которого – прямоугольники.</a:t>
            </a:r>
          </a:p>
        </p:txBody>
      </p:sp>
      <p:sp>
        <p:nvSpPr>
          <p:cNvPr id="4" name="Text Box 3">
            <a:extLst>
              <a:ext uri="{FF2B5EF4-FFF2-40B4-BE49-F238E27FC236}">
                <a16:creationId xmlns:a16="http://schemas.microsoft.com/office/drawing/2014/main" id="{7899A4D5-B832-9BC8-74AD-E2FA318FC18A}"/>
              </a:ext>
            </a:extLst>
          </p:cNvPr>
          <p:cNvSpPr txBox="1">
            <a:spLocks noChangeArrowheads="1"/>
          </p:cNvSpPr>
          <p:nvPr/>
        </p:nvSpPr>
        <p:spPr bwMode="auto">
          <a:xfrm>
            <a:off x="0" y="2949237"/>
            <a:ext cx="91440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200" dirty="0">
                <a:solidFill>
                  <a:srgbClr val="FF3300"/>
                </a:solidFill>
              </a:rPr>
              <a:t>	</a:t>
            </a:r>
            <a:r>
              <a:rPr lang="ru-RU" altLang="ru-RU" sz="2200" dirty="0">
                <a:solidFill>
                  <a:srgbClr val="FF3300"/>
                </a:solidFill>
              </a:rPr>
              <a:t>Призмой </a:t>
            </a:r>
            <a:r>
              <a:rPr lang="ru-RU" altLang="ru-RU" sz="2200" dirty="0"/>
              <a:t>называется многогранник, поверхность которого состоит из двух равных многоугольников, называемых основаниями призмы, и параллелограммов, имеющих общие стороны с каждым из оснований и называемых боковыми гранями призмы. Стороны боковых граней, не лежащие в основаниях, называются боковыми рёбрами призмы.</a:t>
            </a:r>
          </a:p>
        </p:txBody>
      </p:sp>
      <p:sp>
        <p:nvSpPr>
          <p:cNvPr id="5" name="Text Box 3">
            <a:extLst>
              <a:ext uri="{FF2B5EF4-FFF2-40B4-BE49-F238E27FC236}">
                <a16:creationId xmlns:a16="http://schemas.microsoft.com/office/drawing/2014/main" id="{C5EE69BF-2966-EE29-A530-4296BC1D9D81}"/>
              </a:ext>
            </a:extLst>
          </p:cNvPr>
          <p:cNvSpPr txBox="1">
            <a:spLocks noChangeArrowheads="1"/>
          </p:cNvSpPr>
          <p:nvPr/>
        </p:nvSpPr>
        <p:spPr bwMode="auto">
          <a:xfrm>
            <a:off x="0" y="4734341"/>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200" dirty="0">
                <a:solidFill>
                  <a:srgbClr val="FF3300"/>
                </a:solidFill>
              </a:rPr>
              <a:t>	Пирамидой </a:t>
            </a:r>
            <a:r>
              <a:rPr lang="ru-RU" altLang="ru-RU" sz="2200" dirty="0"/>
              <a:t>называется многогранник, поверхность которого состоит из многоугольника, называемого основанием пирамиды, и треугольников с общей вершиной, называемых боковыми гранями пирамиды. Стороны боковых граней, не лежащие в основании, называются боковыми рёбрами пирамиды. Общая вершина боковых граней называется вершиной пирамиды.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up)">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2" grpId="0"/>
      <p:bldP spid="3" grpId="0"/>
      <p:bldP spid="4"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92B1852-9CF5-4966-961E-9C57E8364E23}"/>
              </a:ext>
            </a:extLst>
          </p:cNvPr>
          <p:cNvSpPr>
            <a:spLocks noGrp="1" noChangeArrowheads="1"/>
          </p:cNvSpPr>
          <p:nvPr>
            <p:ph type="title"/>
          </p:nvPr>
        </p:nvSpPr>
        <p:spPr>
          <a:xfrm>
            <a:off x="0" y="31016"/>
            <a:ext cx="9144000" cy="1669792"/>
          </a:xfrm>
        </p:spPr>
        <p:txBody>
          <a:bodyPr/>
          <a:lstStyle/>
          <a:p>
            <a:pPr algn="just"/>
            <a:r>
              <a:rPr lang="ru-RU" sz="2800" dirty="0"/>
              <a:t> 	Форму усечённого икосаэдра имеют фуллерены –класс молекул, представляющих собой одну из форм существования углерода.</a:t>
            </a:r>
            <a:endParaRPr lang="ru-RU" altLang="ru-RU" sz="2800" dirty="0">
              <a:solidFill>
                <a:schemeClr val="tx1"/>
              </a:solidFill>
            </a:endParaRPr>
          </a:p>
        </p:txBody>
      </p:sp>
      <p:pic>
        <p:nvPicPr>
          <p:cNvPr id="3" name="Рисунок 2" descr="Изображение выглядит как внутренний&#10;&#10;Автоматически созданное описание">
            <a:extLst>
              <a:ext uri="{FF2B5EF4-FFF2-40B4-BE49-F238E27FC236}">
                <a16:creationId xmlns:a16="http://schemas.microsoft.com/office/drawing/2014/main" id="{95433327-D514-47B6-B785-65EF43987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844824"/>
            <a:ext cx="4536504" cy="3528392"/>
          </a:xfrm>
          <a:prstGeom prst="rect">
            <a:avLst/>
          </a:prstGeom>
        </p:spPr>
      </p:pic>
    </p:spTree>
    <p:extLst>
      <p:ext uri="{BB962C8B-B14F-4D97-AF65-F5344CB8AC3E}">
        <p14:creationId xmlns:p14="http://schemas.microsoft.com/office/powerpoint/2010/main" val="2759258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B24AFEDE-CE09-493E-A44E-8E00D313CAD5}"/>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Икосододекаэдр</a:t>
            </a:r>
          </a:p>
        </p:txBody>
      </p:sp>
      <p:sp>
        <p:nvSpPr>
          <p:cNvPr id="223235" name="Text Box 3">
            <a:extLst>
              <a:ext uri="{FF2B5EF4-FFF2-40B4-BE49-F238E27FC236}">
                <a16:creationId xmlns:a16="http://schemas.microsoft.com/office/drawing/2014/main" id="{46B269AE-2621-4ADF-9AAA-A9322CC8B755}"/>
              </a:ext>
            </a:extLst>
          </p:cNvPr>
          <p:cNvSpPr txBox="1">
            <a:spLocks noChangeArrowheads="1"/>
          </p:cNvSpPr>
          <p:nvPr/>
        </p:nvSpPr>
        <p:spPr bwMode="auto">
          <a:xfrm>
            <a:off x="0" y="3810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Его </a:t>
            </a:r>
            <a:r>
              <a:rPr lang="ru-RU" altLang="ru-RU" dirty="0"/>
              <a:t>поверхность которого состоит из граней икосаэдра и додекаэдра.</a:t>
            </a:r>
            <a:endParaRPr lang="ru-RU" altLang="ru-RU" dirty="0">
              <a:solidFill>
                <a:srgbClr val="FF3300"/>
              </a:solidFill>
            </a:endParaRPr>
          </a:p>
        </p:txBody>
      </p:sp>
      <p:pic>
        <p:nvPicPr>
          <p:cNvPr id="4" name="Рисунок 3">
            <a:extLst>
              <a:ext uri="{FF2B5EF4-FFF2-40B4-BE49-F238E27FC236}">
                <a16:creationId xmlns:a16="http://schemas.microsoft.com/office/drawing/2014/main" id="{C0D4CE55-2A16-5BFF-A5E8-7997765E7C8F}"/>
              </a:ext>
            </a:extLst>
          </p:cNvPr>
          <p:cNvPicPr>
            <a:picLocks noChangeAspect="1"/>
          </p:cNvPicPr>
          <p:nvPr/>
        </p:nvPicPr>
        <p:blipFill>
          <a:blip r:embed="rId2"/>
          <a:stretch>
            <a:fillRect/>
          </a:stretch>
        </p:blipFill>
        <p:spPr>
          <a:xfrm>
            <a:off x="2339752" y="1484784"/>
            <a:ext cx="4910925" cy="4684999"/>
          </a:xfrm>
          <a:prstGeom prst="rect">
            <a:avLst/>
          </a:prstGeom>
        </p:spPr>
      </p:pic>
    </p:spTree>
    <p:extLst>
      <p:ext uri="{BB962C8B-B14F-4D97-AF65-F5344CB8AC3E}">
        <p14:creationId xmlns:p14="http://schemas.microsoft.com/office/powerpoint/2010/main" val="684168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BA2A0DC5-0AB4-49B4-9464-86EDBDB2A92E}"/>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0483" name="Text Box 1027">
            <a:extLst>
              <a:ext uri="{FF2B5EF4-FFF2-40B4-BE49-F238E27FC236}">
                <a16:creationId xmlns:a16="http://schemas.microsoft.com/office/drawing/2014/main" id="{1B39C15D-BEEE-4CC7-8386-53A827D14931}"/>
              </a:ext>
            </a:extLst>
          </p:cNvPr>
          <p:cNvSpPr txBox="1">
            <a:spLocks noChangeArrowheads="1"/>
          </p:cNvSpPr>
          <p:nvPr/>
        </p:nvSpPr>
        <p:spPr bwMode="auto">
          <a:xfrm>
            <a:off x="0" y="53613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Как </a:t>
            </a:r>
            <a:r>
              <a:rPr lang="ru-RU" altLang="ru-RU" dirty="0" err="1">
                <a:cs typeface="Times New Roman" panose="02020603050405020304" pitchFamily="18" charset="0"/>
              </a:rPr>
              <a:t>икосододекаэдр</a:t>
            </a:r>
            <a:r>
              <a:rPr lang="ru-RU" altLang="ru-RU" dirty="0">
                <a:cs typeface="Times New Roman" panose="02020603050405020304" pitchFamily="18" charset="0"/>
              </a:rPr>
              <a:t> получается из икосаэдра?</a:t>
            </a:r>
            <a:endParaRPr lang="ru-RU" altLang="ru-RU" dirty="0"/>
          </a:p>
        </p:txBody>
      </p:sp>
      <p:pic>
        <p:nvPicPr>
          <p:cNvPr id="2" name="Рисунок 1">
            <a:extLst>
              <a:ext uri="{FF2B5EF4-FFF2-40B4-BE49-F238E27FC236}">
                <a16:creationId xmlns:a16="http://schemas.microsoft.com/office/drawing/2014/main" id="{812D7496-89D0-ABA2-E515-D7D09FFB4D57}"/>
              </a:ext>
            </a:extLst>
          </p:cNvPr>
          <p:cNvPicPr>
            <a:picLocks noChangeAspect="1"/>
          </p:cNvPicPr>
          <p:nvPr/>
        </p:nvPicPr>
        <p:blipFill>
          <a:blip r:embed="rId3"/>
          <a:stretch>
            <a:fillRect/>
          </a:stretch>
        </p:blipFill>
        <p:spPr>
          <a:xfrm>
            <a:off x="2699792" y="1323275"/>
            <a:ext cx="3934374" cy="3753374"/>
          </a:xfrm>
          <a:prstGeom prst="rect">
            <a:avLst/>
          </a:prstGeom>
        </p:spPr>
      </p:pic>
    </p:spTree>
    <p:extLst>
      <p:ext uri="{BB962C8B-B14F-4D97-AF65-F5344CB8AC3E}">
        <p14:creationId xmlns:p14="http://schemas.microsoft.com/office/powerpoint/2010/main" val="184642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2A6B-A05C-DFA1-CEAE-D4EEDF6E22F6}"/>
            </a:ext>
          </a:extLst>
        </p:cNvPr>
        <p:cNvGrpSpPr/>
        <p:nvPr/>
      </p:nvGrpSpPr>
      <p:grpSpPr>
        <a:xfrm>
          <a:off x="0" y="0"/>
          <a:ext cx="0" cy="0"/>
          <a:chOff x="0" y="0"/>
          <a:chExt cx="0" cy="0"/>
        </a:xfrm>
      </p:grpSpPr>
      <p:sp>
        <p:nvSpPr>
          <p:cNvPr id="133125" name="Text Box 1029">
            <a:extLst>
              <a:ext uri="{FF2B5EF4-FFF2-40B4-BE49-F238E27FC236}">
                <a16:creationId xmlns:a16="http://schemas.microsoft.com/office/drawing/2014/main" id="{4B1EB522-1BDF-E9F3-9940-6C9BC55BF1C9}"/>
              </a:ext>
            </a:extLst>
          </p:cNvPr>
          <p:cNvSpPr txBox="1">
            <a:spLocks noChangeArrowheads="1"/>
          </p:cNvSpPr>
          <p:nvPr/>
        </p:nvSpPr>
        <p:spPr bwMode="auto">
          <a:xfrm>
            <a:off x="0" y="33729"/>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Отсечением от углов икосаэдра пятиугольных пирамид плоскостями, проходящими через середины рёбер, выходящих из его вершин.</a:t>
            </a:r>
          </a:p>
        </p:txBody>
      </p:sp>
      <p:pic>
        <p:nvPicPr>
          <p:cNvPr id="5" name="Рисунок 4">
            <a:extLst>
              <a:ext uri="{FF2B5EF4-FFF2-40B4-BE49-F238E27FC236}">
                <a16:creationId xmlns:a16="http://schemas.microsoft.com/office/drawing/2014/main" id="{E072A15D-D6B4-525A-FC77-8440B8DED62B}"/>
              </a:ext>
            </a:extLst>
          </p:cNvPr>
          <p:cNvPicPr>
            <a:picLocks noChangeAspect="1"/>
          </p:cNvPicPr>
          <p:nvPr/>
        </p:nvPicPr>
        <p:blipFill>
          <a:blip r:embed="rId3"/>
          <a:stretch>
            <a:fillRect/>
          </a:stretch>
        </p:blipFill>
        <p:spPr>
          <a:xfrm>
            <a:off x="2339752" y="1484784"/>
            <a:ext cx="4096322" cy="4410691"/>
          </a:xfrm>
          <a:prstGeom prst="rect">
            <a:avLst/>
          </a:prstGeom>
        </p:spPr>
      </p:pic>
    </p:spTree>
    <p:extLst>
      <p:ext uri="{BB962C8B-B14F-4D97-AF65-F5344CB8AC3E}">
        <p14:creationId xmlns:p14="http://schemas.microsoft.com/office/powerpoint/2010/main" val="1425743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C452EDA-675B-482D-9746-06E5D07B75DF}"/>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0723" name="Text Box 3">
            <a:extLst>
              <a:ext uri="{FF2B5EF4-FFF2-40B4-BE49-F238E27FC236}">
                <a16:creationId xmlns:a16="http://schemas.microsoft.com/office/drawing/2014/main" id="{DB6DB9AA-3B50-4407-8E1B-8A6DE2EF1070}"/>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err="1"/>
              <a:t>икосододекаэдр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22884" name="Text Box 4">
            <a:extLst>
              <a:ext uri="{FF2B5EF4-FFF2-40B4-BE49-F238E27FC236}">
                <a16:creationId xmlns:a16="http://schemas.microsoft.com/office/drawing/2014/main" id="{95A8876B-EE49-411B-BA61-056B43F5A6B9}"/>
              </a:ext>
            </a:extLst>
          </p:cNvPr>
          <p:cNvSpPr txBox="1">
            <a:spLocks noChangeArrowheads="1"/>
          </p:cNvSpPr>
          <p:nvPr/>
        </p:nvSpPr>
        <p:spPr bwMode="auto">
          <a:xfrm>
            <a:off x="228600" y="5373216"/>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Двенадцать пятиугольных и двадцать треугольных граней; </a:t>
            </a:r>
          </a:p>
        </p:txBody>
      </p:sp>
      <p:sp>
        <p:nvSpPr>
          <p:cNvPr id="6" name="Text Box 4">
            <a:extLst>
              <a:ext uri="{FF2B5EF4-FFF2-40B4-BE49-F238E27FC236}">
                <a16:creationId xmlns:a16="http://schemas.microsoft.com/office/drawing/2014/main" id="{665C546A-923D-4D3D-BACC-66D85ABFB031}"/>
              </a:ext>
            </a:extLst>
          </p:cNvPr>
          <p:cNvSpPr txBox="1">
            <a:spLocks noChangeArrowheads="1"/>
          </p:cNvSpPr>
          <p:nvPr/>
        </p:nvSpPr>
        <p:spPr bwMode="auto">
          <a:xfrm>
            <a:off x="228600" y="6177957"/>
            <a:ext cx="21111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30</a:t>
            </a:r>
          </a:p>
        </p:txBody>
      </p:sp>
      <p:sp>
        <p:nvSpPr>
          <p:cNvPr id="7" name="Text Box 4">
            <a:extLst>
              <a:ext uri="{FF2B5EF4-FFF2-40B4-BE49-F238E27FC236}">
                <a16:creationId xmlns:a16="http://schemas.microsoft.com/office/drawing/2014/main" id="{CA7E1FE7-3F01-444B-B1AA-1E81CAB43A75}"/>
              </a:ext>
            </a:extLst>
          </p:cNvPr>
          <p:cNvSpPr txBox="1">
            <a:spLocks noChangeArrowheads="1"/>
          </p:cNvSpPr>
          <p:nvPr/>
        </p:nvSpPr>
        <p:spPr bwMode="auto">
          <a:xfrm>
            <a:off x="1907704" y="6204213"/>
            <a:ext cx="21111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60</a:t>
            </a:r>
          </a:p>
        </p:txBody>
      </p:sp>
      <p:sp>
        <p:nvSpPr>
          <p:cNvPr id="8" name="Text Box 4">
            <a:extLst>
              <a:ext uri="{FF2B5EF4-FFF2-40B4-BE49-F238E27FC236}">
                <a16:creationId xmlns:a16="http://schemas.microsoft.com/office/drawing/2014/main" id="{EDFDD058-3345-4391-833F-CF043EF6F9DC}"/>
              </a:ext>
            </a:extLst>
          </p:cNvPr>
          <p:cNvSpPr txBox="1">
            <a:spLocks noChangeArrowheads="1"/>
          </p:cNvSpPr>
          <p:nvPr/>
        </p:nvSpPr>
        <p:spPr bwMode="auto">
          <a:xfrm>
            <a:off x="3851920" y="6177956"/>
            <a:ext cx="21111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32.</a:t>
            </a:r>
          </a:p>
        </p:txBody>
      </p:sp>
      <p:pic>
        <p:nvPicPr>
          <p:cNvPr id="4" name="Рисунок 3">
            <a:extLst>
              <a:ext uri="{FF2B5EF4-FFF2-40B4-BE49-F238E27FC236}">
                <a16:creationId xmlns:a16="http://schemas.microsoft.com/office/drawing/2014/main" id="{A3CF18A5-BB2F-B7AC-69E9-EF6BEED6D11E}"/>
              </a:ext>
            </a:extLst>
          </p:cNvPr>
          <p:cNvPicPr>
            <a:picLocks noChangeAspect="1"/>
          </p:cNvPicPr>
          <p:nvPr/>
        </p:nvPicPr>
        <p:blipFill>
          <a:blip r:embed="rId3"/>
          <a:stretch>
            <a:fillRect/>
          </a:stretch>
        </p:blipFill>
        <p:spPr>
          <a:xfrm>
            <a:off x="2604813" y="1552313"/>
            <a:ext cx="3934374" cy="3753374"/>
          </a:xfrm>
          <a:prstGeom prst="rect">
            <a:avLst/>
          </a:prstGeom>
        </p:spPr>
      </p:pic>
    </p:spTree>
    <p:extLst>
      <p:ext uri="{BB962C8B-B14F-4D97-AF65-F5344CB8AC3E}">
        <p14:creationId xmlns:p14="http://schemas.microsoft.com/office/powerpoint/2010/main" val="3858986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wipe(left)">
                                      <p:cBhvr>
                                        <p:cTn id="7" dur="5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6" grpId="0" autoUpdateAnimBg="0"/>
      <p:bldP spid="7" grpId="0" autoUpdateAnimBg="0"/>
      <p:bldP spid="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BF5EAEA-B9A7-46EC-896C-2BFC0BA7481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додекаэдр</a:t>
            </a:r>
          </a:p>
        </p:txBody>
      </p:sp>
      <p:sp>
        <p:nvSpPr>
          <p:cNvPr id="74755" name="Text Box 3">
            <a:extLst>
              <a:ext uri="{FF2B5EF4-FFF2-40B4-BE49-F238E27FC236}">
                <a16:creationId xmlns:a16="http://schemas.microsoft.com/office/drawing/2014/main" id="{7DB8E7D8-D17D-4BCB-97F6-0CABCAB2A151}"/>
              </a:ext>
            </a:extLst>
          </p:cNvPr>
          <p:cNvSpPr txBox="1">
            <a:spLocks noChangeArrowheads="1"/>
          </p:cNvSpPr>
          <p:nvPr/>
        </p:nvSpPr>
        <p:spPr bwMode="auto">
          <a:xfrm>
            <a:off x="0" y="3810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У</a:t>
            </a:r>
            <a:r>
              <a:rPr lang="ru-RU" altLang="ru-RU" dirty="0">
                <a:cs typeface="Times New Roman" panose="02020603050405020304" pitchFamily="18" charset="0"/>
              </a:rPr>
              <a:t>сеченны</a:t>
            </a:r>
            <a:r>
              <a:rPr lang="ru-RU" altLang="ru-RU" dirty="0"/>
              <a:t>й</a:t>
            </a:r>
            <a:r>
              <a:rPr lang="ru-RU" altLang="ru-RU" dirty="0">
                <a:cs typeface="Times New Roman" panose="02020603050405020304" pitchFamily="18" charset="0"/>
              </a:rPr>
              <a:t> додекаэдр. Его гранями являются правильные треугольники и правильные десятиугольники.</a:t>
            </a:r>
            <a:endParaRPr lang="ru-RU" altLang="ru-RU" dirty="0"/>
          </a:p>
        </p:txBody>
      </p:sp>
      <p:pic>
        <p:nvPicPr>
          <p:cNvPr id="4" name="Рисунок 3">
            <a:extLst>
              <a:ext uri="{FF2B5EF4-FFF2-40B4-BE49-F238E27FC236}">
                <a16:creationId xmlns:a16="http://schemas.microsoft.com/office/drawing/2014/main" id="{225DF31B-CB1D-760D-E324-B47DC890C6A3}"/>
              </a:ext>
            </a:extLst>
          </p:cNvPr>
          <p:cNvPicPr>
            <a:picLocks noChangeAspect="1"/>
          </p:cNvPicPr>
          <p:nvPr/>
        </p:nvPicPr>
        <p:blipFill>
          <a:blip r:embed="rId2"/>
          <a:stretch>
            <a:fillRect/>
          </a:stretch>
        </p:blipFill>
        <p:spPr>
          <a:xfrm>
            <a:off x="2051720" y="1442760"/>
            <a:ext cx="4229690" cy="3972479"/>
          </a:xfrm>
          <a:prstGeom prst="rect">
            <a:avLst/>
          </a:prstGeom>
        </p:spPr>
      </p:pic>
    </p:spTree>
    <p:extLst>
      <p:ext uri="{BB962C8B-B14F-4D97-AF65-F5344CB8AC3E}">
        <p14:creationId xmlns:p14="http://schemas.microsoft.com/office/powerpoint/2010/main" val="9157256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FD3FE-A706-05E1-A9B6-49C78A49FE73}"/>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415051E1-ACCD-EC13-D476-8CFDBA283013}"/>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додекаэдр</a:t>
            </a:r>
          </a:p>
        </p:txBody>
      </p:sp>
      <p:sp>
        <p:nvSpPr>
          <p:cNvPr id="74755" name="Text Box 3">
            <a:extLst>
              <a:ext uri="{FF2B5EF4-FFF2-40B4-BE49-F238E27FC236}">
                <a16:creationId xmlns:a16="http://schemas.microsoft.com/office/drawing/2014/main" id="{1F41C7F8-683C-0925-3EF2-98138B306318}"/>
              </a:ext>
            </a:extLst>
          </p:cNvPr>
          <p:cNvSpPr txBox="1">
            <a:spLocks noChangeArrowheads="1"/>
          </p:cNvSpPr>
          <p:nvPr/>
        </p:nvSpPr>
        <p:spPr bwMode="auto">
          <a:xfrm>
            <a:off x="0" y="381000"/>
            <a:ext cx="906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У</a:t>
            </a:r>
            <a:r>
              <a:rPr lang="ru-RU" altLang="ru-RU" dirty="0">
                <a:cs typeface="Times New Roman" panose="02020603050405020304" pitchFamily="18" charset="0"/>
              </a:rPr>
              <a:t>сеченны</a:t>
            </a:r>
            <a:r>
              <a:rPr lang="ru-RU" altLang="ru-RU" dirty="0"/>
              <a:t>й</a:t>
            </a:r>
            <a:r>
              <a:rPr lang="ru-RU" altLang="ru-RU" dirty="0">
                <a:cs typeface="Times New Roman" panose="02020603050405020304" pitchFamily="18" charset="0"/>
              </a:rPr>
              <a:t> додекаэдр получается усечением додекаэдра.</a:t>
            </a:r>
            <a:endParaRPr lang="ru-RU" altLang="ru-RU" dirty="0"/>
          </a:p>
        </p:txBody>
      </p:sp>
      <p:pic>
        <p:nvPicPr>
          <p:cNvPr id="3" name="Рисунок 2">
            <a:extLst>
              <a:ext uri="{FF2B5EF4-FFF2-40B4-BE49-F238E27FC236}">
                <a16:creationId xmlns:a16="http://schemas.microsoft.com/office/drawing/2014/main" id="{58007CB6-AE9F-2CE8-9E80-51678CA767AA}"/>
              </a:ext>
            </a:extLst>
          </p:cNvPr>
          <p:cNvPicPr>
            <a:picLocks noChangeAspect="1"/>
          </p:cNvPicPr>
          <p:nvPr/>
        </p:nvPicPr>
        <p:blipFill>
          <a:blip r:embed="rId2"/>
          <a:stretch>
            <a:fillRect/>
          </a:stretch>
        </p:blipFill>
        <p:spPr>
          <a:xfrm>
            <a:off x="2699792" y="1268760"/>
            <a:ext cx="4134427" cy="3896269"/>
          </a:xfrm>
          <a:prstGeom prst="rect">
            <a:avLst/>
          </a:prstGeom>
        </p:spPr>
      </p:pic>
    </p:spTree>
    <p:extLst>
      <p:ext uri="{BB962C8B-B14F-4D97-AF65-F5344CB8AC3E}">
        <p14:creationId xmlns:p14="http://schemas.microsoft.com/office/powerpoint/2010/main" val="599979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BF5EAEA-B9A7-46EC-896C-2BFC0BA7481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додекаэдр</a:t>
            </a:r>
          </a:p>
        </p:txBody>
      </p:sp>
      <p:sp>
        <p:nvSpPr>
          <p:cNvPr id="74755" name="Text Box 3">
            <a:extLst>
              <a:ext uri="{FF2B5EF4-FFF2-40B4-BE49-F238E27FC236}">
                <a16:creationId xmlns:a16="http://schemas.microsoft.com/office/drawing/2014/main" id="{7DB8E7D8-D17D-4BCB-97F6-0CABCAB2A151}"/>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Какую часть ребер нужно отсекать плоскостями от</a:t>
            </a:r>
            <a:r>
              <a:rPr lang="ru-RU" altLang="ru-RU" dirty="0">
                <a:cs typeface="Times New Roman" panose="02020603050405020304" pitchFamily="18" charset="0"/>
              </a:rPr>
              <a:t> вершин </a:t>
            </a:r>
            <a:r>
              <a:rPr lang="ru-RU" altLang="ru-RU" dirty="0"/>
              <a:t>икос</a:t>
            </a:r>
            <a:r>
              <a:rPr lang="ru-RU" altLang="ru-RU" dirty="0">
                <a:cs typeface="Times New Roman" panose="02020603050405020304" pitchFamily="18" charset="0"/>
              </a:rPr>
              <a:t>аэдра</a:t>
            </a:r>
            <a:r>
              <a:rPr lang="ru-RU" altLang="ru-RU" dirty="0"/>
              <a:t>, чтобы полученный многогранник был полуправильным, называемым</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додекаэдр</a:t>
            </a:r>
            <a:r>
              <a:rPr lang="ru-RU" altLang="ru-RU" dirty="0">
                <a:solidFill>
                  <a:srgbClr val="FF3300"/>
                </a:solidFill>
              </a:rPr>
              <a:t>?</a:t>
            </a:r>
          </a:p>
        </p:txBody>
      </p:sp>
      <p:grpSp>
        <p:nvGrpSpPr>
          <p:cNvPr id="6" name="Группа 5">
            <a:extLst>
              <a:ext uri="{FF2B5EF4-FFF2-40B4-BE49-F238E27FC236}">
                <a16:creationId xmlns:a16="http://schemas.microsoft.com/office/drawing/2014/main" id="{E56B690C-0CB7-4A69-A97C-10EDF31DEB56}"/>
              </a:ext>
            </a:extLst>
          </p:cNvPr>
          <p:cNvGrpSpPr/>
          <p:nvPr/>
        </p:nvGrpSpPr>
        <p:grpSpPr>
          <a:xfrm>
            <a:off x="0" y="1549117"/>
            <a:ext cx="9144000" cy="5134823"/>
            <a:chOff x="0" y="1549117"/>
            <a:chExt cx="9144000" cy="5134823"/>
          </a:xfrm>
        </p:grpSpPr>
        <mc:AlternateContent xmlns:mc="http://schemas.openxmlformats.org/markup-compatibility/2006" xmlns:a14="http://schemas.microsoft.com/office/drawing/2010/main">
          <mc:Choice Requires="a14">
            <p:sp>
              <p:nvSpPr>
                <p:cNvPr id="74760" name="Text Box 8">
                  <a:extLst>
                    <a:ext uri="{FF2B5EF4-FFF2-40B4-BE49-F238E27FC236}">
                      <a16:creationId xmlns:a16="http://schemas.microsoft.com/office/drawing/2014/main" id="{BD8F7366-023B-434B-A4A6-E62300AF42DF}"/>
                    </a:ext>
                  </a:extLst>
                </p:cNvPr>
                <p:cNvSpPr txBox="1">
                  <a:spLocks noChangeArrowheads="1"/>
                </p:cNvSpPr>
                <p:nvPr/>
              </p:nvSpPr>
              <p:spPr bwMode="auto">
                <a:xfrm>
                  <a:off x="0" y="5040028"/>
                  <a:ext cx="9144000" cy="16439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altLang="ru-RU" dirty="0">
                      <a:solidFill>
                        <a:srgbClr val="FF0000"/>
                      </a:solidFill>
                    </a:rPr>
                    <a:t>Решение. </a:t>
                  </a:r>
                  <a:r>
                    <a:rPr lang="ru-RU" altLang="ru-RU" dirty="0"/>
                    <a:t>Обозначим </a:t>
                  </a:r>
                  <a:r>
                    <a:rPr lang="en-US" altLang="ru-RU" i="1" dirty="0"/>
                    <a:t>x </a:t>
                  </a:r>
                  <a:r>
                    <a:rPr lang="ru-RU" altLang="ru-RU" dirty="0"/>
                    <a:t>часть отсекаемого ребра додекаэдра. Тогда </a:t>
                  </a:r>
                  <a:r>
                    <a:rPr lang="en-US" altLang="ru-RU" i="1" dirty="0"/>
                    <a:t>x </a:t>
                  </a:r>
                  <a:r>
                    <a:rPr lang="ru-RU" altLang="ru-RU" dirty="0"/>
                    <a:t>находится из уравнения </a:t>
                  </a:r>
                  <a14:m>
                    <m:oMath xmlns:m="http://schemas.openxmlformats.org/officeDocument/2006/math">
                      <m:r>
                        <a:rPr lang="ru-RU" altLang="ru-RU" i="1">
                          <a:latin typeface="Cambria Math" panose="02040503050406030204" pitchFamily="18" charset="0"/>
                        </a:rPr>
                        <m:t>1−</m:t>
                      </m:r>
                      <m:r>
                        <a:rPr lang="en-US" altLang="ru-RU" i="1">
                          <a:latin typeface="Cambria Math" panose="02040503050406030204" pitchFamily="18" charset="0"/>
                        </a:rPr>
                        <m:t>2</m:t>
                      </m:r>
                      <m:r>
                        <a:rPr lang="en-US" altLang="ru-RU" i="1">
                          <a:latin typeface="Cambria Math" panose="02040503050406030204" pitchFamily="18" charset="0"/>
                        </a:rPr>
                        <m:t>𝑥</m:t>
                      </m:r>
                      <m:r>
                        <a:rPr lang="en-US" altLang="ru-RU" i="1">
                          <a:latin typeface="Cambria Math" panose="02040503050406030204" pitchFamily="18" charset="0"/>
                        </a:rPr>
                        <m:t>=</m:t>
                      </m:r>
                      <m:f>
                        <m:fPr>
                          <m:ctrlPr>
                            <a:rPr lang="ru-RU" altLang="ru-RU" i="1">
                              <a:latin typeface="Cambria Math" panose="02040503050406030204" pitchFamily="18" charset="0"/>
                            </a:rPr>
                          </m:ctrlPr>
                        </m:fPr>
                        <m:num>
                          <m:r>
                            <a:rPr lang="ru-RU" altLang="ru-RU" i="1">
                              <a:latin typeface="Cambria Math" panose="02040503050406030204" pitchFamily="18" charset="0"/>
                            </a:rPr>
                            <m:t>1+</m:t>
                          </m:r>
                          <m:rad>
                            <m:radPr>
                              <m:degHide m:val="on"/>
                              <m:ctrlPr>
                                <a:rPr lang="ru-RU" altLang="ru-RU" i="1">
                                  <a:latin typeface="Cambria Math" panose="02040503050406030204" pitchFamily="18" charset="0"/>
                                </a:rPr>
                              </m:ctrlPr>
                            </m:radPr>
                            <m:deg/>
                            <m:e>
                              <m:r>
                                <a:rPr lang="ru-RU" altLang="ru-RU" i="1">
                                  <a:latin typeface="Cambria Math" panose="02040503050406030204" pitchFamily="18" charset="0"/>
                                </a:rPr>
                                <m:t>5</m:t>
                              </m:r>
                            </m:e>
                          </m:rad>
                        </m:num>
                        <m:den>
                          <m:r>
                            <a:rPr lang="ru-RU" altLang="ru-RU" b="0" i="1" smtClean="0">
                              <a:latin typeface="Cambria Math" panose="02040503050406030204" pitchFamily="18" charset="0"/>
                            </a:rPr>
                            <m:t>2</m:t>
                          </m:r>
                        </m:den>
                      </m:f>
                      <m:r>
                        <a:rPr lang="en-US" altLang="ru-RU" i="1">
                          <a:latin typeface="Cambria Math" panose="02040503050406030204" pitchFamily="18" charset="0"/>
                        </a:rPr>
                        <m:t>𝑥</m:t>
                      </m:r>
                    </m:oMath>
                  </a14:m>
                  <a:r>
                    <a:rPr lang="en-US" altLang="ru-RU" dirty="0"/>
                    <a:t>. </a:t>
                  </a:r>
                  <a:r>
                    <a:rPr lang="ru-RU" altLang="ru-RU" dirty="0"/>
                    <a:t>Решая это уравнение, находим </a:t>
                  </a:r>
                  <a14:m>
                    <m:oMath xmlns:m="http://schemas.openxmlformats.org/officeDocument/2006/math">
                      <m:r>
                        <a:rPr lang="en-US" altLang="ru-RU" i="1">
                          <a:latin typeface="Cambria Math" panose="02040503050406030204" pitchFamily="18" charset="0"/>
                        </a:rPr>
                        <m:t>𝑥</m:t>
                      </m:r>
                      <m:r>
                        <a:rPr lang="en-US" altLang="ru-RU" i="1">
                          <a:latin typeface="Cambria Math" panose="02040503050406030204" pitchFamily="18" charset="0"/>
                        </a:rPr>
                        <m:t>=</m:t>
                      </m:r>
                    </m:oMath>
                  </a14:m>
                  <a:r>
                    <a:rPr lang="ru-RU" altLang="ru-RU" dirty="0"/>
                    <a:t> </a:t>
                  </a:r>
                  <a14:m>
                    <m:oMath xmlns:m="http://schemas.openxmlformats.org/officeDocument/2006/math">
                      <m:f>
                        <m:fPr>
                          <m:ctrlPr>
                            <a:rPr lang="ru-RU" altLang="ru-RU" i="1" smtClean="0">
                              <a:latin typeface="Cambria Math" panose="02040503050406030204" pitchFamily="18" charset="0"/>
                            </a:rPr>
                          </m:ctrlPr>
                        </m:fPr>
                        <m:num>
                          <m:r>
                            <a:rPr lang="ru-RU" altLang="ru-RU" b="0" i="1" smtClean="0">
                              <a:latin typeface="Cambria Math" panose="02040503050406030204" pitchFamily="18" charset="0"/>
                            </a:rPr>
                            <m:t>5−</m:t>
                          </m:r>
                          <m:rad>
                            <m:radPr>
                              <m:degHide m:val="on"/>
                              <m:ctrlPr>
                                <a:rPr lang="ru-RU" altLang="ru-RU" b="0" i="1" smtClean="0">
                                  <a:latin typeface="Cambria Math" panose="02040503050406030204" pitchFamily="18" charset="0"/>
                                </a:rPr>
                              </m:ctrlPr>
                            </m:radPr>
                            <m:deg/>
                            <m:e>
                              <m:r>
                                <a:rPr lang="ru-RU" altLang="ru-RU" b="0" i="1" smtClean="0">
                                  <a:latin typeface="Cambria Math" panose="02040503050406030204" pitchFamily="18" charset="0"/>
                                </a:rPr>
                                <m:t>5</m:t>
                              </m:r>
                            </m:e>
                          </m:rad>
                        </m:num>
                        <m:den>
                          <m:r>
                            <a:rPr lang="ru-RU" altLang="ru-RU" b="0" i="1" smtClean="0">
                              <a:latin typeface="Cambria Math" panose="02040503050406030204" pitchFamily="18" charset="0"/>
                            </a:rPr>
                            <m:t>10</m:t>
                          </m:r>
                        </m:den>
                      </m:f>
                      <m:r>
                        <a:rPr lang="ru-RU" altLang="ru-RU" b="0" i="1" smtClean="0">
                          <a:latin typeface="Cambria Math" panose="02040503050406030204" pitchFamily="18" charset="0"/>
                        </a:rPr>
                        <m:t>.</m:t>
                      </m:r>
                    </m:oMath>
                  </a14:m>
                  <a:r>
                    <a:rPr lang="ru-RU" altLang="ru-RU" dirty="0"/>
                    <a:t> </a:t>
                  </a:r>
                </a:p>
              </p:txBody>
            </p:sp>
          </mc:Choice>
          <mc:Fallback xmlns="">
            <p:sp>
              <p:nvSpPr>
                <p:cNvPr id="74760" name="Text Box 8">
                  <a:extLst>
                    <a:ext uri="{FF2B5EF4-FFF2-40B4-BE49-F238E27FC236}">
                      <a16:creationId xmlns:a16="http://schemas.microsoft.com/office/drawing/2014/main" id="{BD8F7366-023B-434B-A4A6-E62300AF42DF}"/>
                    </a:ext>
                  </a:extLst>
                </p:cNvPr>
                <p:cNvSpPr txBox="1">
                  <a:spLocks noRot="1" noChangeAspect="1" noMove="1" noResize="1" noEditPoints="1" noAdjustHandles="1" noChangeArrowheads="1" noChangeShapeType="1" noTextEdit="1"/>
                </p:cNvSpPr>
                <p:nvPr/>
              </p:nvSpPr>
              <p:spPr bwMode="auto">
                <a:xfrm>
                  <a:off x="0" y="5040028"/>
                  <a:ext cx="9144000" cy="1643912"/>
                </a:xfrm>
                <a:prstGeom prst="rect">
                  <a:avLst/>
                </a:prstGeom>
                <a:blipFill>
                  <a:blip r:embed="rId3"/>
                  <a:stretch>
                    <a:fillRect l="-1000" t="-2974" r="-1000" b="-29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01D2B8DC-2E52-4556-921F-171E9B540563}"/>
                </a:ext>
              </a:extLst>
            </p:cNvPr>
            <p:cNvPicPr>
              <a:picLocks noChangeAspect="1"/>
            </p:cNvPicPr>
            <p:nvPr/>
          </p:nvPicPr>
          <p:blipFill>
            <a:blip r:embed="rId4"/>
            <a:stretch>
              <a:fillRect/>
            </a:stretch>
          </p:blipFill>
          <p:spPr>
            <a:xfrm>
              <a:off x="4439143" y="1549117"/>
              <a:ext cx="3517233" cy="332757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FDE0B8-46B5-4C4D-825C-1D7FA165D5C0}"/>
                    </a:ext>
                  </a:extLst>
                </p:cNvPr>
                <p:cNvSpPr txBox="1"/>
                <p:nvPr/>
              </p:nvSpPr>
              <p:spPr>
                <a:xfrm>
                  <a:off x="5796136" y="2924944"/>
                  <a:ext cx="836008" cy="6778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ru-RU" altLang="ru-RU" sz="1800" i="1" smtClean="0">
                                <a:latin typeface="Cambria Math" panose="02040503050406030204" pitchFamily="18" charset="0"/>
                              </a:rPr>
                            </m:ctrlPr>
                          </m:fPr>
                          <m:num>
                            <m:r>
                              <a:rPr lang="ru-RU" altLang="ru-RU" sz="1800" b="0" i="1" smtClean="0">
                                <a:latin typeface="Cambria Math" panose="02040503050406030204" pitchFamily="18" charset="0"/>
                              </a:rPr>
                              <m:t>1+</m:t>
                            </m:r>
                            <m:rad>
                              <m:radPr>
                                <m:degHide m:val="on"/>
                                <m:ctrlPr>
                                  <a:rPr lang="ru-RU" altLang="ru-RU" sz="1800" b="0" i="1" smtClean="0">
                                    <a:latin typeface="Cambria Math" panose="02040503050406030204" pitchFamily="18" charset="0"/>
                                  </a:rPr>
                                </m:ctrlPr>
                              </m:radPr>
                              <m:deg/>
                              <m:e>
                                <m:r>
                                  <a:rPr lang="ru-RU" altLang="ru-RU" sz="1800" b="0" i="1" smtClean="0">
                                    <a:latin typeface="Cambria Math" panose="02040503050406030204" pitchFamily="18" charset="0"/>
                                  </a:rPr>
                                  <m:t>5</m:t>
                                </m:r>
                              </m:e>
                            </m:rad>
                          </m:num>
                          <m:den>
                            <m:r>
                              <a:rPr lang="ru-RU" altLang="ru-RU" sz="1800" b="0" i="1" smtClean="0">
                                <a:latin typeface="Cambria Math" panose="02040503050406030204" pitchFamily="18" charset="0"/>
                              </a:rPr>
                              <m:t>2</m:t>
                            </m:r>
                          </m:den>
                        </m:f>
                      </m:oMath>
                    </m:oMathPara>
                  </a14:m>
                  <a:endParaRPr lang="ru-RU" sz="1800" dirty="0"/>
                </a:p>
              </p:txBody>
            </p:sp>
          </mc:Choice>
          <mc:Fallback xmlns="">
            <p:sp>
              <p:nvSpPr>
                <p:cNvPr id="11" name="TextBox 10">
                  <a:extLst>
                    <a:ext uri="{FF2B5EF4-FFF2-40B4-BE49-F238E27FC236}">
                      <a16:creationId xmlns:a16="http://schemas.microsoft.com/office/drawing/2014/main" id="{F9FDE0B8-46B5-4C4D-825C-1D7FA165D5C0}"/>
                    </a:ext>
                  </a:extLst>
                </p:cNvPr>
                <p:cNvSpPr txBox="1">
                  <a:spLocks noRot="1" noChangeAspect="1" noMove="1" noResize="1" noEditPoints="1" noAdjustHandles="1" noChangeArrowheads="1" noChangeShapeType="1" noTextEdit="1"/>
                </p:cNvSpPr>
                <p:nvPr/>
              </p:nvSpPr>
              <p:spPr>
                <a:xfrm>
                  <a:off x="5796136" y="2924944"/>
                  <a:ext cx="836008" cy="677814"/>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549050-09BC-43F9-9B60-65556D3F988F}"/>
                    </a:ext>
                  </a:extLst>
                </p:cNvPr>
                <p:cNvSpPr txBox="1"/>
                <p:nvPr/>
              </p:nvSpPr>
              <p:spPr>
                <a:xfrm>
                  <a:off x="5652120" y="2062424"/>
                  <a:ext cx="836008" cy="6760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ru-RU" altLang="ru-RU" sz="1800" i="1">
                                <a:latin typeface="Cambria Math" panose="02040503050406030204" pitchFamily="18" charset="0"/>
                              </a:rPr>
                            </m:ctrlPr>
                          </m:fPr>
                          <m:num>
                            <m:r>
                              <a:rPr lang="ru-RU" altLang="ru-RU" sz="1800" i="1">
                                <a:latin typeface="Cambria Math" panose="02040503050406030204" pitchFamily="18" charset="0"/>
                              </a:rPr>
                              <m:t>1+</m:t>
                            </m:r>
                            <m:rad>
                              <m:radPr>
                                <m:degHide m:val="on"/>
                                <m:ctrlPr>
                                  <a:rPr lang="ru-RU" altLang="ru-RU" sz="1800" i="1">
                                    <a:latin typeface="Cambria Math" panose="02040503050406030204" pitchFamily="18" charset="0"/>
                                  </a:rPr>
                                </m:ctrlPr>
                              </m:radPr>
                              <m:deg/>
                              <m:e>
                                <m:r>
                                  <a:rPr lang="ru-RU" altLang="ru-RU" sz="1800" i="1">
                                    <a:latin typeface="Cambria Math" panose="02040503050406030204" pitchFamily="18" charset="0"/>
                                  </a:rPr>
                                  <m:t>5</m:t>
                                </m:r>
                              </m:e>
                            </m:rad>
                          </m:num>
                          <m:den>
                            <m:r>
                              <a:rPr lang="ru-RU" altLang="ru-RU" sz="1800" i="1">
                                <a:latin typeface="Cambria Math" panose="02040503050406030204" pitchFamily="18" charset="0"/>
                              </a:rPr>
                              <m:t>2</m:t>
                            </m:r>
                          </m:den>
                        </m:f>
                        <m:r>
                          <a:rPr lang="en-US" altLang="ru-RU" sz="1800" i="1">
                            <a:latin typeface="Cambria Math" panose="02040503050406030204" pitchFamily="18" charset="0"/>
                          </a:rPr>
                          <m:t>𝑥</m:t>
                        </m:r>
                      </m:oMath>
                    </m:oMathPara>
                  </a14:m>
                  <a:endParaRPr lang="ru-RU" sz="1800" dirty="0"/>
                </a:p>
              </p:txBody>
            </p:sp>
          </mc:Choice>
          <mc:Fallback xmlns="">
            <p:sp>
              <p:nvSpPr>
                <p:cNvPr id="13" name="TextBox 12">
                  <a:extLst>
                    <a:ext uri="{FF2B5EF4-FFF2-40B4-BE49-F238E27FC236}">
                      <a16:creationId xmlns:a16="http://schemas.microsoft.com/office/drawing/2014/main" id="{7B549050-09BC-43F9-9B60-65556D3F988F}"/>
                    </a:ext>
                  </a:extLst>
                </p:cNvPr>
                <p:cNvSpPr txBox="1">
                  <a:spLocks noRot="1" noChangeAspect="1" noMove="1" noResize="1" noEditPoints="1" noAdjustHandles="1" noChangeArrowheads="1" noChangeShapeType="1" noTextEdit="1"/>
                </p:cNvSpPr>
                <p:nvPr/>
              </p:nvSpPr>
              <p:spPr>
                <a:xfrm>
                  <a:off x="5652120" y="2062424"/>
                  <a:ext cx="836008" cy="676019"/>
                </a:xfrm>
                <a:prstGeom prst="rect">
                  <a:avLst/>
                </a:prstGeom>
                <a:blipFill>
                  <a:blip r:embed="rId6"/>
                  <a:stretch>
                    <a:fillRect r="-10949"/>
                  </a:stretch>
                </a:blipFill>
              </p:spPr>
              <p:txBody>
                <a:bodyPr/>
                <a:lstStyle/>
                <a:p>
                  <a:r>
                    <a:rPr lang="ru-RU">
                      <a:noFill/>
                    </a:rPr>
                    <a:t> </a:t>
                  </a:r>
                </a:p>
              </p:txBody>
            </p:sp>
          </mc:Fallback>
        </mc:AlternateContent>
      </p:grpSp>
      <p:pic>
        <p:nvPicPr>
          <p:cNvPr id="5" name="Рисунок 4">
            <a:extLst>
              <a:ext uri="{FF2B5EF4-FFF2-40B4-BE49-F238E27FC236}">
                <a16:creationId xmlns:a16="http://schemas.microsoft.com/office/drawing/2014/main" id="{B9A8009D-9A18-B158-95B3-4F002BA017E1}"/>
              </a:ext>
            </a:extLst>
          </p:cNvPr>
          <p:cNvPicPr>
            <a:picLocks noChangeAspect="1"/>
          </p:cNvPicPr>
          <p:nvPr/>
        </p:nvPicPr>
        <p:blipFill>
          <a:blip r:embed="rId7"/>
          <a:stretch>
            <a:fillRect/>
          </a:stretch>
        </p:blipFill>
        <p:spPr>
          <a:xfrm>
            <a:off x="899592" y="1780197"/>
            <a:ext cx="3050949" cy="2865418"/>
          </a:xfrm>
          <a:prstGeom prst="rect">
            <a:avLst/>
          </a:prstGeom>
        </p:spPr>
      </p:pic>
    </p:spTree>
    <p:extLst>
      <p:ext uri="{BB962C8B-B14F-4D97-AF65-F5344CB8AC3E}">
        <p14:creationId xmlns:p14="http://schemas.microsoft.com/office/powerpoint/2010/main" val="30264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BB3B62D7-B5DD-44CC-AB09-1B3FB0A50F56}"/>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 </a:t>
            </a:r>
          </a:p>
        </p:txBody>
      </p:sp>
      <p:sp>
        <p:nvSpPr>
          <p:cNvPr id="26627" name="Text Box 1027">
            <a:extLst>
              <a:ext uri="{FF2B5EF4-FFF2-40B4-BE49-F238E27FC236}">
                <a16:creationId xmlns:a16="http://schemas.microsoft.com/office/drawing/2014/main" id="{757D01F0-BB4B-4127-B29D-6788C74D7F37}"/>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усеченный </a:t>
            </a:r>
            <a:r>
              <a:rPr lang="ru-RU" altLang="ru-RU" dirty="0"/>
              <a:t>додекаэдр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26980" name="Text Box 1028">
            <a:extLst>
              <a:ext uri="{FF2B5EF4-FFF2-40B4-BE49-F238E27FC236}">
                <a16:creationId xmlns:a16="http://schemas.microsoft.com/office/drawing/2014/main" id="{2489BE56-5D6F-4051-867E-C582B8B4BB97}"/>
              </a:ext>
            </a:extLst>
          </p:cNvPr>
          <p:cNvSpPr txBox="1">
            <a:spLocks noChangeArrowheads="1"/>
          </p:cNvSpPr>
          <p:nvPr/>
        </p:nvSpPr>
        <p:spPr bwMode="auto">
          <a:xfrm>
            <a:off x="228600" y="52292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Двенадцать десятиугольных и двадцать треугольных граней; </a:t>
            </a:r>
          </a:p>
        </p:txBody>
      </p:sp>
      <p:sp>
        <p:nvSpPr>
          <p:cNvPr id="6" name="Text Box 1028">
            <a:extLst>
              <a:ext uri="{FF2B5EF4-FFF2-40B4-BE49-F238E27FC236}">
                <a16:creationId xmlns:a16="http://schemas.microsoft.com/office/drawing/2014/main" id="{3BD877DB-4609-4EFC-BB1A-7A78D365C0E3}"/>
              </a:ext>
            </a:extLst>
          </p:cNvPr>
          <p:cNvSpPr txBox="1">
            <a:spLocks noChangeArrowheads="1"/>
          </p:cNvSpPr>
          <p:nvPr/>
        </p:nvSpPr>
        <p:spPr bwMode="auto">
          <a:xfrm>
            <a:off x="228600" y="6120801"/>
            <a:ext cx="2183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60, </a:t>
            </a:r>
          </a:p>
        </p:txBody>
      </p:sp>
      <p:sp>
        <p:nvSpPr>
          <p:cNvPr id="7" name="Text Box 1028">
            <a:extLst>
              <a:ext uri="{FF2B5EF4-FFF2-40B4-BE49-F238E27FC236}">
                <a16:creationId xmlns:a16="http://schemas.microsoft.com/office/drawing/2014/main" id="{29879676-CD84-45E5-939B-EE1DFA97511D}"/>
              </a:ext>
            </a:extLst>
          </p:cNvPr>
          <p:cNvSpPr txBox="1">
            <a:spLocks noChangeArrowheads="1"/>
          </p:cNvSpPr>
          <p:nvPr/>
        </p:nvSpPr>
        <p:spPr bwMode="auto">
          <a:xfrm>
            <a:off x="1619672" y="6120800"/>
            <a:ext cx="2183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90, </a:t>
            </a:r>
          </a:p>
        </p:txBody>
      </p:sp>
      <p:sp>
        <p:nvSpPr>
          <p:cNvPr id="8" name="Text Box 1028">
            <a:extLst>
              <a:ext uri="{FF2B5EF4-FFF2-40B4-BE49-F238E27FC236}">
                <a16:creationId xmlns:a16="http://schemas.microsoft.com/office/drawing/2014/main" id="{9FB363CA-5659-43E0-B764-4BAA7CE7FE93}"/>
              </a:ext>
            </a:extLst>
          </p:cNvPr>
          <p:cNvSpPr txBox="1">
            <a:spLocks noChangeArrowheads="1"/>
          </p:cNvSpPr>
          <p:nvPr/>
        </p:nvSpPr>
        <p:spPr bwMode="auto">
          <a:xfrm>
            <a:off x="3113809" y="6072626"/>
            <a:ext cx="2327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32.</a:t>
            </a:r>
          </a:p>
        </p:txBody>
      </p:sp>
      <p:pic>
        <p:nvPicPr>
          <p:cNvPr id="4" name="Рисунок 3">
            <a:extLst>
              <a:ext uri="{FF2B5EF4-FFF2-40B4-BE49-F238E27FC236}">
                <a16:creationId xmlns:a16="http://schemas.microsoft.com/office/drawing/2014/main" id="{3CD220C6-9E5D-0F4D-D56C-483E12B00E10}"/>
              </a:ext>
            </a:extLst>
          </p:cNvPr>
          <p:cNvPicPr>
            <a:picLocks noChangeAspect="1"/>
          </p:cNvPicPr>
          <p:nvPr/>
        </p:nvPicPr>
        <p:blipFill>
          <a:blip r:embed="rId3"/>
          <a:stretch>
            <a:fillRect/>
          </a:stretch>
        </p:blipFill>
        <p:spPr>
          <a:xfrm>
            <a:off x="2411760" y="1235184"/>
            <a:ext cx="4229690" cy="3972479"/>
          </a:xfrm>
          <a:prstGeom prst="rect">
            <a:avLst/>
          </a:prstGeom>
        </p:spPr>
      </p:pic>
    </p:spTree>
    <p:extLst>
      <p:ext uri="{BB962C8B-B14F-4D97-AF65-F5344CB8AC3E}">
        <p14:creationId xmlns:p14="http://schemas.microsoft.com/office/powerpoint/2010/main" val="2816303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wipe(left)">
                                      <p:cBhvr>
                                        <p:cTn id="7" dur="500"/>
                                        <p:tgtEl>
                                          <p:spTgt spid="1269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P spid="6" grpId="0" autoUpdateAnimBg="0"/>
      <p:bldP spid="7" grpId="0" autoUpdateAnimBg="0"/>
      <p:bldP spid="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B943301-BE4D-4CDC-BE7F-EB774455DC4A}"/>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Ромбоикосододекаэдр</a:t>
            </a:r>
          </a:p>
        </p:txBody>
      </p:sp>
      <p:sp>
        <p:nvSpPr>
          <p:cNvPr id="228355" name="Text Box 3">
            <a:extLst>
              <a:ext uri="{FF2B5EF4-FFF2-40B4-BE49-F238E27FC236}">
                <a16:creationId xmlns:a16="http://schemas.microsoft.com/office/drawing/2014/main" id="{E315FEA1-2DEA-4CDA-8ECB-F64E55168C7F}"/>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На рисунке изображен многогранник, называемый </a:t>
            </a:r>
            <a:r>
              <a:rPr lang="ru-RU" altLang="ru-RU" dirty="0" err="1">
                <a:solidFill>
                  <a:srgbClr val="FF3300"/>
                </a:solidFill>
              </a:rPr>
              <a:t>р</a:t>
            </a:r>
            <a:r>
              <a:rPr lang="ru-RU" altLang="ru-RU" dirty="0" err="1">
                <a:solidFill>
                  <a:srgbClr val="FF3300"/>
                </a:solidFill>
                <a:cs typeface="Times New Roman" panose="02020603050405020304" pitchFamily="18" charset="0"/>
              </a:rPr>
              <a:t>омбо</a:t>
            </a:r>
            <a:r>
              <a:rPr lang="ru-RU" altLang="ru-RU" dirty="0" err="1">
                <a:solidFill>
                  <a:srgbClr val="FF3300"/>
                </a:solidFill>
              </a:rPr>
              <a:t>икосододекаэдр</a:t>
            </a:r>
            <a:r>
              <a:rPr lang="ru-RU" altLang="ru-RU" dirty="0">
                <a:solidFill>
                  <a:srgbClr val="FF3300"/>
                </a:solidFill>
              </a:rPr>
              <a:t>. </a:t>
            </a:r>
            <a:r>
              <a:rPr lang="ru-RU" altLang="ru-RU" dirty="0"/>
              <a:t>Его поверхность</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состо</a:t>
            </a:r>
            <a:r>
              <a:rPr lang="ru-RU" altLang="ru-RU" dirty="0"/>
              <a:t>ит</a:t>
            </a:r>
            <a:r>
              <a:rPr lang="ru-RU" altLang="ru-RU" dirty="0">
                <a:cs typeface="Times New Roman" panose="02020603050405020304" pitchFamily="18" charset="0"/>
              </a:rPr>
              <a:t> из граней икосаэдра, додекаэдра и квадратов</a:t>
            </a:r>
            <a:r>
              <a:rPr lang="ru-RU" altLang="ru-RU" dirty="0"/>
              <a:t>.</a:t>
            </a:r>
            <a:r>
              <a:rPr lang="ru-RU" altLang="ru-RU" dirty="0">
                <a:cs typeface="Times New Roman" panose="02020603050405020304" pitchFamily="18" charset="0"/>
              </a:rPr>
              <a:t> </a:t>
            </a:r>
          </a:p>
        </p:txBody>
      </p:sp>
      <p:pic>
        <p:nvPicPr>
          <p:cNvPr id="6" name="Рисунок 5">
            <a:extLst>
              <a:ext uri="{FF2B5EF4-FFF2-40B4-BE49-F238E27FC236}">
                <a16:creationId xmlns:a16="http://schemas.microsoft.com/office/drawing/2014/main" id="{A1793926-8A0E-0164-7345-81E7E46A9149}"/>
              </a:ext>
            </a:extLst>
          </p:cNvPr>
          <p:cNvPicPr>
            <a:picLocks noChangeAspect="1"/>
          </p:cNvPicPr>
          <p:nvPr/>
        </p:nvPicPr>
        <p:blipFill>
          <a:blip r:embed="rId2"/>
          <a:stretch>
            <a:fillRect/>
          </a:stretch>
        </p:blipFill>
        <p:spPr>
          <a:xfrm>
            <a:off x="2411760" y="1910710"/>
            <a:ext cx="3943900" cy="3867690"/>
          </a:xfrm>
          <a:prstGeom prst="rect">
            <a:avLst/>
          </a:prstGeom>
        </p:spPr>
      </p:pic>
    </p:spTree>
    <p:extLst>
      <p:ext uri="{BB962C8B-B14F-4D97-AF65-F5344CB8AC3E}">
        <p14:creationId xmlns:p14="http://schemas.microsoft.com/office/powerpoint/2010/main" val="362231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050">
            <a:extLst>
              <a:ext uri="{FF2B5EF4-FFF2-40B4-BE49-F238E27FC236}">
                <a16:creationId xmlns:a16="http://schemas.microsoft.com/office/drawing/2014/main" id="{BFB2D1E2-81BB-A7A7-FB83-9894E5C05978}"/>
              </a:ext>
            </a:extLst>
          </p:cNvPr>
          <p:cNvSpPr>
            <a:spLocks noGrp="1" noChangeArrowheads="1"/>
          </p:cNvSpPr>
          <p:nvPr>
            <p:ph type="title"/>
          </p:nvPr>
        </p:nvSpPr>
        <p:spPr>
          <a:xfrm>
            <a:off x="533400" y="152400"/>
            <a:ext cx="7772400" cy="457200"/>
          </a:xfrm>
        </p:spPr>
        <p:txBody>
          <a:bodyPr/>
          <a:lstStyle/>
          <a:p>
            <a:r>
              <a:rPr lang="ru-RU" altLang="ru-RU" sz="2800">
                <a:solidFill>
                  <a:srgbClr val="FF3300"/>
                </a:solidFill>
              </a:rPr>
              <a:t>Упражнение 1</a:t>
            </a:r>
          </a:p>
        </p:txBody>
      </p:sp>
      <p:sp>
        <p:nvSpPr>
          <p:cNvPr id="124931" name="Text Box 2051">
            <a:extLst>
              <a:ext uri="{FF2B5EF4-FFF2-40B4-BE49-F238E27FC236}">
                <a16:creationId xmlns:a16="http://schemas.microsoft.com/office/drawing/2014/main" id="{094C0D44-D27E-627E-AFE5-D49E0E3B73F2}"/>
              </a:ext>
            </a:extLst>
          </p:cNvPr>
          <p:cNvSpPr txBox="1">
            <a:spLocks noChangeArrowheads="1"/>
          </p:cNvSpPr>
          <p:nvPr/>
        </p:nvSpPr>
        <p:spPr bwMode="auto">
          <a:xfrm>
            <a:off x="228600" y="4572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cs typeface="Times New Roman" panose="02020603050405020304" pitchFamily="18" charset="0"/>
              </a:rPr>
              <a:t>Изобразите куб</a:t>
            </a:r>
            <a:r>
              <a:rPr lang="ru-RU" altLang="ru-RU"/>
              <a:t> на клетчатой бумаге</a:t>
            </a:r>
            <a:r>
              <a:rPr lang="ru-RU" altLang="ru-RU">
                <a:cs typeface="Times New Roman" panose="02020603050405020304" pitchFamily="18" charset="0"/>
              </a:rPr>
              <a:t>, аналогично данному на рисунке.</a:t>
            </a:r>
            <a:r>
              <a:rPr lang="ru-RU" altLang="ru-RU"/>
              <a:t> </a:t>
            </a:r>
          </a:p>
        </p:txBody>
      </p:sp>
      <p:pic>
        <p:nvPicPr>
          <p:cNvPr id="124934" name="Picture 2054">
            <a:extLst>
              <a:ext uri="{FF2B5EF4-FFF2-40B4-BE49-F238E27FC236}">
                <a16:creationId xmlns:a16="http://schemas.microsoft.com/office/drawing/2014/main" id="{37F5D711-906A-FA7D-6B8F-9A03BF8C6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47990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8E40-BC33-B23B-54CC-3D42AC27A662}"/>
            </a:ext>
          </a:extLst>
        </p:cNvPr>
        <p:cNvGrpSpPr/>
        <p:nvPr/>
      </p:nvGrpSpPr>
      <p:grpSpPr>
        <a:xfrm>
          <a:off x="0" y="0"/>
          <a:ext cx="0" cy="0"/>
          <a:chOff x="0" y="0"/>
          <a:chExt cx="0" cy="0"/>
        </a:xfrm>
      </p:grpSpPr>
      <p:sp>
        <p:nvSpPr>
          <p:cNvPr id="228354" name="Rectangle 2">
            <a:extLst>
              <a:ext uri="{FF2B5EF4-FFF2-40B4-BE49-F238E27FC236}">
                <a16:creationId xmlns:a16="http://schemas.microsoft.com/office/drawing/2014/main" id="{5CE21B12-CB79-7C32-7C6C-73FCB131AABB}"/>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228355" name="Text Box 3">
            <a:extLst>
              <a:ext uri="{FF2B5EF4-FFF2-40B4-BE49-F238E27FC236}">
                <a16:creationId xmlns:a16="http://schemas.microsoft.com/office/drawing/2014/main" id="{FF22CA03-5C04-59F2-3E39-02692FBEAE51}"/>
              </a:ext>
            </a:extLst>
          </p:cNvPr>
          <p:cNvSpPr txBox="1">
            <a:spLocks noChangeArrowheads="1"/>
          </p:cNvSpPr>
          <p:nvPr/>
        </p:nvSpPr>
        <p:spPr bwMode="auto">
          <a:xfrm>
            <a:off x="0" y="3810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 </a:t>
            </a:r>
            <a:r>
              <a:rPr lang="ru-RU" altLang="ru-RU" dirty="0" err="1"/>
              <a:t>р</a:t>
            </a:r>
            <a:r>
              <a:rPr lang="ru-RU" altLang="ru-RU" dirty="0" err="1">
                <a:cs typeface="Times New Roman" panose="02020603050405020304" pitchFamily="18" charset="0"/>
              </a:rPr>
              <a:t>омбо</a:t>
            </a:r>
            <a:r>
              <a:rPr lang="ru-RU" altLang="ru-RU" dirty="0" err="1"/>
              <a:t>икосододекаэдр</a:t>
            </a:r>
            <a:r>
              <a:rPr lang="ru-RU" altLang="ru-RU" dirty="0"/>
              <a:t> можно получить из додекаэдра</a:t>
            </a:r>
            <a:r>
              <a:rPr lang="en-US" altLang="ru-RU" dirty="0"/>
              <a:t> (22)</a:t>
            </a:r>
            <a:r>
              <a:rPr lang="ru-RU" altLang="ru-RU" dirty="0"/>
              <a:t>?</a:t>
            </a:r>
            <a:endParaRPr lang="ru-RU" altLang="ru-RU" dirty="0">
              <a:cs typeface="Times New Roman" panose="02020603050405020304" pitchFamily="18" charset="0"/>
            </a:endParaRPr>
          </a:p>
        </p:txBody>
      </p:sp>
      <p:pic>
        <p:nvPicPr>
          <p:cNvPr id="6" name="Рисунок 5">
            <a:extLst>
              <a:ext uri="{FF2B5EF4-FFF2-40B4-BE49-F238E27FC236}">
                <a16:creationId xmlns:a16="http://schemas.microsoft.com/office/drawing/2014/main" id="{B0809D0B-4443-AA4E-10A4-1F0C50017199}"/>
              </a:ext>
            </a:extLst>
          </p:cNvPr>
          <p:cNvPicPr>
            <a:picLocks noChangeAspect="1"/>
          </p:cNvPicPr>
          <p:nvPr/>
        </p:nvPicPr>
        <p:blipFill>
          <a:blip r:embed="rId2"/>
          <a:stretch>
            <a:fillRect/>
          </a:stretch>
        </p:blipFill>
        <p:spPr>
          <a:xfrm>
            <a:off x="2600050" y="1495155"/>
            <a:ext cx="3943900" cy="3867690"/>
          </a:xfrm>
          <a:prstGeom prst="rect">
            <a:avLst/>
          </a:prstGeom>
        </p:spPr>
      </p:pic>
    </p:spTree>
    <p:extLst>
      <p:ext uri="{BB962C8B-B14F-4D97-AF65-F5344CB8AC3E}">
        <p14:creationId xmlns:p14="http://schemas.microsoft.com/office/powerpoint/2010/main" val="35033076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3A05E-5B3F-A45A-DF1E-6F6829E78E0A}"/>
            </a:ext>
          </a:extLst>
        </p:cNvPr>
        <p:cNvGrpSpPr/>
        <p:nvPr/>
      </p:nvGrpSpPr>
      <p:grpSpPr>
        <a:xfrm>
          <a:off x="0" y="0"/>
          <a:ext cx="0" cy="0"/>
          <a:chOff x="0" y="0"/>
          <a:chExt cx="0" cy="0"/>
        </a:xfrm>
      </p:grpSpPr>
      <p:sp>
        <p:nvSpPr>
          <p:cNvPr id="2" name="Text Box 3">
            <a:extLst>
              <a:ext uri="{FF2B5EF4-FFF2-40B4-BE49-F238E27FC236}">
                <a16:creationId xmlns:a16="http://schemas.microsoft.com/office/drawing/2014/main" id="{AF61480A-7C22-F572-B740-03C092CD17BD}"/>
              </a:ext>
            </a:extLst>
          </p:cNvPr>
          <p:cNvSpPr txBox="1">
            <a:spLocks noChangeArrowheads="1"/>
          </p:cNvSpPr>
          <p:nvPr/>
        </p:nvSpPr>
        <p:spPr bwMode="auto">
          <a:xfrm>
            <a:off x="0" y="244172"/>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0000"/>
                </a:solidFill>
              </a:rPr>
              <a:t>	Ответ. </a:t>
            </a:r>
            <a:r>
              <a:rPr lang="ru-RU" altLang="ru-RU" dirty="0"/>
              <a:t>Раздвинуть грани додекаэдра в направлении от центра.</a:t>
            </a:r>
            <a:endParaRPr lang="ru-RU" altLang="ru-RU" dirty="0">
              <a:cs typeface="Times New Roman" panose="02020603050405020304" pitchFamily="18" charset="0"/>
            </a:endParaRPr>
          </a:p>
        </p:txBody>
      </p:sp>
      <p:pic>
        <p:nvPicPr>
          <p:cNvPr id="9" name="Рисунок 8">
            <a:extLst>
              <a:ext uri="{FF2B5EF4-FFF2-40B4-BE49-F238E27FC236}">
                <a16:creationId xmlns:a16="http://schemas.microsoft.com/office/drawing/2014/main" id="{68140E65-93E5-B731-091F-188EC0ACA7C7}"/>
              </a:ext>
            </a:extLst>
          </p:cNvPr>
          <p:cNvPicPr>
            <a:picLocks noChangeAspect="1"/>
          </p:cNvPicPr>
          <p:nvPr/>
        </p:nvPicPr>
        <p:blipFill>
          <a:blip r:embed="rId2"/>
          <a:stretch>
            <a:fillRect/>
          </a:stretch>
        </p:blipFill>
        <p:spPr>
          <a:xfrm>
            <a:off x="588873" y="1447523"/>
            <a:ext cx="3839111" cy="3896269"/>
          </a:xfrm>
          <a:prstGeom prst="rect">
            <a:avLst/>
          </a:prstGeom>
        </p:spPr>
      </p:pic>
      <p:pic>
        <p:nvPicPr>
          <p:cNvPr id="10" name="Рисунок 9">
            <a:extLst>
              <a:ext uri="{FF2B5EF4-FFF2-40B4-BE49-F238E27FC236}">
                <a16:creationId xmlns:a16="http://schemas.microsoft.com/office/drawing/2014/main" id="{6930A513-71D4-E601-298C-A56415373C12}"/>
              </a:ext>
            </a:extLst>
          </p:cNvPr>
          <p:cNvPicPr>
            <a:picLocks noChangeAspect="1"/>
          </p:cNvPicPr>
          <p:nvPr/>
        </p:nvPicPr>
        <p:blipFill>
          <a:blip r:embed="rId3"/>
          <a:stretch>
            <a:fillRect/>
          </a:stretch>
        </p:blipFill>
        <p:spPr>
          <a:xfrm>
            <a:off x="4711979" y="1451429"/>
            <a:ext cx="3943900" cy="3867690"/>
          </a:xfrm>
          <a:prstGeom prst="rect">
            <a:avLst/>
          </a:prstGeom>
        </p:spPr>
      </p:pic>
    </p:spTree>
    <p:extLst>
      <p:ext uri="{BB962C8B-B14F-4D97-AF65-F5344CB8AC3E}">
        <p14:creationId xmlns:p14="http://schemas.microsoft.com/office/powerpoint/2010/main" val="1335935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C5375DF-81ED-45D2-8A93-F89C43175ABA}"/>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4819" name="Text Box 3">
            <a:extLst>
              <a:ext uri="{FF2B5EF4-FFF2-40B4-BE49-F238E27FC236}">
                <a16:creationId xmlns:a16="http://schemas.microsoft.com/office/drawing/2014/main" id="{2085A536-F78D-435E-BABB-054B788AD7C8}"/>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err="1"/>
              <a:t>ромбоикосододекаэдр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16740" name="Text Box 4">
            <a:extLst>
              <a:ext uri="{FF2B5EF4-FFF2-40B4-BE49-F238E27FC236}">
                <a16:creationId xmlns:a16="http://schemas.microsoft.com/office/drawing/2014/main" id="{E01CD55A-79FC-4B2D-8B26-452704C62474}"/>
              </a:ext>
            </a:extLst>
          </p:cNvPr>
          <p:cNvSpPr txBox="1">
            <a:spLocks noChangeArrowheads="1"/>
          </p:cNvSpPr>
          <p:nvPr/>
        </p:nvSpPr>
        <p:spPr bwMode="auto">
          <a:xfrm>
            <a:off x="228600" y="530764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Двенадцать пятиугольных, тридцать квадратных и двадцать треугольных  граней; </a:t>
            </a:r>
          </a:p>
        </p:txBody>
      </p:sp>
      <p:sp>
        <p:nvSpPr>
          <p:cNvPr id="6" name="Text Box 4">
            <a:extLst>
              <a:ext uri="{FF2B5EF4-FFF2-40B4-BE49-F238E27FC236}">
                <a16:creationId xmlns:a16="http://schemas.microsoft.com/office/drawing/2014/main" id="{C20579F7-051B-4725-B45A-4FDDF78F3F5C}"/>
              </a:ext>
            </a:extLst>
          </p:cNvPr>
          <p:cNvSpPr txBox="1">
            <a:spLocks noChangeArrowheads="1"/>
          </p:cNvSpPr>
          <p:nvPr/>
        </p:nvSpPr>
        <p:spPr bwMode="auto">
          <a:xfrm>
            <a:off x="228600" y="6092471"/>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60, </a:t>
            </a:r>
          </a:p>
        </p:txBody>
      </p:sp>
      <p:sp>
        <p:nvSpPr>
          <p:cNvPr id="7" name="Text Box 4">
            <a:extLst>
              <a:ext uri="{FF2B5EF4-FFF2-40B4-BE49-F238E27FC236}">
                <a16:creationId xmlns:a16="http://schemas.microsoft.com/office/drawing/2014/main" id="{E460729A-D3D2-42EB-8B53-28895097441C}"/>
              </a:ext>
            </a:extLst>
          </p:cNvPr>
          <p:cNvSpPr txBox="1">
            <a:spLocks noChangeArrowheads="1"/>
          </p:cNvSpPr>
          <p:nvPr/>
        </p:nvSpPr>
        <p:spPr bwMode="auto">
          <a:xfrm>
            <a:off x="1907704" y="6092471"/>
            <a:ext cx="2327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120, </a:t>
            </a:r>
          </a:p>
        </p:txBody>
      </p:sp>
      <p:sp>
        <p:nvSpPr>
          <p:cNvPr id="8" name="Text Box 4">
            <a:extLst>
              <a:ext uri="{FF2B5EF4-FFF2-40B4-BE49-F238E27FC236}">
                <a16:creationId xmlns:a16="http://schemas.microsoft.com/office/drawing/2014/main" id="{1A655003-B4D7-4073-B797-A9F81F5D7FBB}"/>
              </a:ext>
            </a:extLst>
          </p:cNvPr>
          <p:cNvSpPr txBox="1">
            <a:spLocks noChangeArrowheads="1"/>
          </p:cNvSpPr>
          <p:nvPr/>
        </p:nvSpPr>
        <p:spPr bwMode="auto">
          <a:xfrm>
            <a:off x="4067944" y="6092470"/>
            <a:ext cx="2183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62.</a:t>
            </a:r>
          </a:p>
        </p:txBody>
      </p:sp>
      <p:pic>
        <p:nvPicPr>
          <p:cNvPr id="5" name="Рисунок 4">
            <a:extLst>
              <a:ext uri="{FF2B5EF4-FFF2-40B4-BE49-F238E27FC236}">
                <a16:creationId xmlns:a16="http://schemas.microsoft.com/office/drawing/2014/main" id="{726059F6-B527-AA41-B1CE-3092A37E423B}"/>
              </a:ext>
            </a:extLst>
          </p:cNvPr>
          <p:cNvPicPr>
            <a:picLocks noChangeAspect="1"/>
          </p:cNvPicPr>
          <p:nvPr/>
        </p:nvPicPr>
        <p:blipFill>
          <a:blip r:embed="rId3"/>
          <a:stretch>
            <a:fillRect/>
          </a:stretch>
        </p:blipFill>
        <p:spPr>
          <a:xfrm>
            <a:off x="2600050" y="1322372"/>
            <a:ext cx="3943900" cy="3867690"/>
          </a:xfrm>
          <a:prstGeom prst="rect">
            <a:avLst/>
          </a:prstGeom>
        </p:spPr>
      </p:pic>
    </p:spTree>
    <p:extLst>
      <p:ext uri="{BB962C8B-B14F-4D97-AF65-F5344CB8AC3E}">
        <p14:creationId xmlns:p14="http://schemas.microsoft.com/office/powerpoint/2010/main" val="160881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wipe(left)">
                                      <p:cBhvr>
                                        <p:cTn id="7" dur="500"/>
                                        <p:tgtEl>
                                          <p:spTgt spid="1167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P spid="6" grpId="0" autoUpdateAnimBg="0"/>
      <p:bldP spid="7" grpId="0" autoUpdateAnimBg="0"/>
      <p:bldP spid="8"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9E639F3-F962-4F2D-8C0A-5620485A38A0}"/>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Курносый додекаэдр</a:t>
            </a:r>
          </a:p>
        </p:txBody>
      </p:sp>
      <p:sp>
        <p:nvSpPr>
          <p:cNvPr id="229379" name="Text Box 3">
            <a:extLst>
              <a:ext uri="{FF2B5EF4-FFF2-40B4-BE49-F238E27FC236}">
                <a16:creationId xmlns:a16="http://schemas.microsoft.com/office/drawing/2014/main" id="{7EC3F5B5-0B8E-41AB-B410-5E5FB7A59E67}"/>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На рисунке изображен многогранник, называемый </a:t>
            </a:r>
            <a:r>
              <a:rPr lang="ru-RU" altLang="ru-RU" dirty="0">
                <a:solidFill>
                  <a:srgbClr val="FF3300"/>
                </a:solidFill>
                <a:cs typeface="Times New Roman" panose="02020603050405020304" pitchFamily="18" charset="0"/>
              </a:rPr>
              <a:t>курносый</a:t>
            </a:r>
            <a:r>
              <a:rPr lang="ru-RU" altLang="ru-RU" dirty="0"/>
              <a:t> </a:t>
            </a:r>
            <a:r>
              <a:rPr lang="ru-RU" altLang="ru-RU" dirty="0">
                <a:cs typeface="Times New Roman" panose="02020603050405020304" pitchFamily="18" charset="0"/>
              </a:rPr>
              <a:t>(</a:t>
            </a:r>
            <a:r>
              <a:rPr lang="ru-RU" altLang="ru-RU" dirty="0">
                <a:solidFill>
                  <a:srgbClr val="FF3300"/>
                </a:solidFill>
                <a:cs typeface="Times New Roman" panose="02020603050405020304" pitchFamily="18" charset="0"/>
              </a:rPr>
              <a:t>плосконосый</a:t>
            </a:r>
            <a:r>
              <a:rPr lang="ru-RU" altLang="ru-RU" dirty="0">
                <a:cs typeface="Times New Roman" panose="02020603050405020304" pitchFamily="18" charset="0"/>
              </a:rPr>
              <a:t>)</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додекаэдр</a:t>
            </a:r>
            <a:r>
              <a:rPr lang="ru-RU" altLang="ru-RU" dirty="0"/>
              <a:t>. Его</a:t>
            </a:r>
            <a:r>
              <a:rPr lang="ru-RU" altLang="ru-RU" dirty="0">
                <a:cs typeface="Times New Roman" panose="02020603050405020304" pitchFamily="18" charset="0"/>
              </a:rPr>
              <a:t> </a:t>
            </a:r>
            <a:r>
              <a:rPr lang="ru-RU" altLang="ru-RU" dirty="0"/>
              <a:t>поверхность </a:t>
            </a:r>
            <a:r>
              <a:rPr lang="ru-RU" altLang="ru-RU" dirty="0">
                <a:cs typeface="Times New Roman" panose="02020603050405020304" pitchFamily="18" charset="0"/>
              </a:rPr>
              <a:t>состо</a:t>
            </a:r>
            <a:r>
              <a:rPr lang="ru-RU" altLang="ru-RU" dirty="0"/>
              <a:t>и</a:t>
            </a:r>
            <a:r>
              <a:rPr lang="ru-RU" altLang="ru-RU" dirty="0">
                <a:cs typeface="Times New Roman" panose="02020603050405020304" pitchFamily="18" charset="0"/>
              </a:rPr>
              <a:t>т из граней додекаэдра, окруженных правильными треугольниками.</a:t>
            </a:r>
          </a:p>
        </p:txBody>
      </p:sp>
      <p:pic>
        <p:nvPicPr>
          <p:cNvPr id="4" name="Рисунок 3">
            <a:extLst>
              <a:ext uri="{FF2B5EF4-FFF2-40B4-BE49-F238E27FC236}">
                <a16:creationId xmlns:a16="http://schemas.microsoft.com/office/drawing/2014/main" id="{16567AB9-7568-6F7F-3450-72E07877C024}"/>
              </a:ext>
            </a:extLst>
          </p:cNvPr>
          <p:cNvPicPr>
            <a:picLocks noChangeAspect="1"/>
          </p:cNvPicPr>
          <p:nvPr/>
        </p:nvPicPr>
        <p:blipFill>
          <a:blip r:embed="rId2"/>
          <a:stretch>
            <a:fillRect/>
          </a:stretch>
        </p:blipFill>
        <p:spPr>
          <a:xfrm>
            <a:off x="2242812" y="1772816"/>
            <a:ext cx="4658375" cy="4515480"/>
          </a:xfrm>
          <a:prstGeom prst="rect">
            <a:avLst/>
          </a:prstGeom>
        </p:spPr>
      </p:pic>
    </p:spTree>
    <p:extLst>
      <p:ext uri="{BB962C8B-B14F-4D97-AF65-F5344CB8AC3E}">
        <p14:creationId xmlns:p14="http://schemas.microsoft.com/office/powerpoint/2010/main" val="24395141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2ECF-18F6-9559-5E8C-424A985867F6}"/>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E7D0C99-A5C5-0D0C-DC19-B2C80FAF9975}"/>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229379" name="Text Box 3">
            <a:extLst>
              <a:ext uri="{FF2B5EF4-FFF2-40B4-BE49-F238E27FC236}">
                <a16:creationId xmlns:a16="http://schemas.microsoft.com/office/drawing/2014/main" id="{B42A1248-C281-F9C3-FEFC-49BFE57D698C}"/>
              </a:ext>
            </a:extLst>
          </p:cNvPr>
          <p:cNvSpPr txBox="1">
            <a:spLocks noChangeArrowheads="1"/>
          </p:cNvSpPr>
          <p:nvPr/>
        </p:nvSpPr>
        <p:spPr bwMode="auto">
          <a:xfrm>
            <a:off x="0" y="3810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 </a:t>
            </a:r>
            <a:r>
              <a:rPr lang="ru-RU" altLang="ru-RU" dirty="0">
                <a:cs typeface="Times New Roman" panose="02020603050405020304" pitchFamily="18" charset="0"/>
              </a:rPr>
              <a:t>курносый додекаэдр</a:t>
            </a:r>
            <a:r>
              <a:rPr lang="ru-RU" altLang="ru-RU" dirty="0"/>
              <a:t> можно получить из додекаэдра</a:t>
            </a:r>
            <a:r>
              <a:rPr lang="en-US" altLang="ru-RU" dirty="0"/>
              <a:t> (23)</a:t>
            </a:r>
            <a:r>
              <a:rPr lang="ru-RU" altLang="ru-RU" dirty="0"/>
              <a:t>?</a:t>
            </a:r>
            <a:endParaRPr lang="ru-RU" altLang="ru-RU" dirty="0">
              <a:cs typeface="Times New Roman" panose="02020603050405020304" pitchFamily="18" charset="0"/>
            </a:endParaRPr>
          </a:p>
        </p:txBody>
      </p:sp>
      <p:pic>
        <p:nvPicPr>
          <p:cNvPr id="4" name="Рисунок 3">
            <a:extLst>
              <a:ext uri="{FF2B5EF4-FFF2-40B4-BE49-F238E27FC236}">
                <a16:creationId xmlns:a16="http://schemas.microsoft.com/office/drawing/2014/main" id="{DFB4040D-DAB7-DF23-AB87-9E7AAD494F46}"/>
              </a:ext>
            </a:extLst>
          </p:cNvPr>
          <p:cNvPicPr>
            <a:picLocks noChangeAspect="1"/>
          </p:cNvPicPr>
          <p:nvPr/>
        </p:nvPicPr>
        <p:blipFill>
          <a:blip r:embed="rId2"/>
          <a:stretch>
            <a:fillRect/>
          </a:stretch>
        </p:blipFill>
        <p:spPr>
          <a:xfrm>
            <a:off x="2242812" y="1171260"/>
            <a:ext cx="4658375" cy="4515480"/>
          </a:xfrm>
          <a:prstGeom prst="rect">
            <a:avLst/>
          </a:prstGeom>
        </p:spPr>
      </p:pic>
    </p:spTree>
    <p:extLst>
      <p:ext uri="{BB962C8B-B14F-4D97-AF65-F5344CB8AC3E}">
        <p14:creationId xmlns:p14="http://schemas.microsoft.com/office/powerpoint/2010/main" val="31886541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034-79B8-EF5E-3153-7E6F456CEBB4}"/>
            </a:ext>
          </a:extLst>
        </p:cNvPr>
        <p:cNvGrpSpPr/>
        <p:nvPr/>
      </p:nvGrpSpPr>
      <p:grpSpPr>
        <a:xfrm>
          <a:off x="0" y="0"/>
          <a:ext cx="0" cy="0"/>
          <a:chOff x="0" y="0"/>
          <a:chExt cx="0" cy="0"/>
        </a:xfrm>
      </p:grpSpPr>
      <p:sp>
        <p:nvSpPr>
          <p:cNvPr id="3" name="Text Box 3">
            <a:extLst>
              <a:ext uri="{FF2B5EF4-FFF2-40B4-BE49-F238E27FC236}">
                <a16:creationId xmlns:a16="http://schemas.microsoft.com/office/drawing/2014/main" id="{EBCF578E-691A-7A3B-9DC8-F89EC135E055}"/>
              </a:ext>
            </a:extLst>
          </p:cNvPr>
          <p:cNvSpPr txBox="1">
            <a:spLocks noChangeArrowheads="1"/>
          </p:cNvSpPr>
          <p:nvPr/>
        </p:nvSpPr>
        <p:spPr bwMode="auto">
          <a:xfrm>
            <a:off x="0" y="4232"/>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0000"/>
                </a:solidFill>
              </a:rPr>
              <a:t>	Ответ. </a:t>
            </a:r>
            <a:r>
              <a:rPr lang="ru-RU" altLang="ru-RU" dirty="0"/>
              <a:t>Раздвинуть грани додекаэдра в направлении от центра, а затем повернуть их вокруг осей, проходящих через центр додекаэдра и центры граней.</a:t>
            </a:r>
            <a:endParaRPr lang="ru-RU" altLang="ru-RU" dirty="0">
              <a:cs typeface="Times New Roman" panose="02020603050405020304" pitchFamily="18" charset="0"/>
            </a:endParaRPr>
          </a:p>
        </p:txBody>
      </p:sp>
      <p:pic>
        <p:nvPicPr>
          <p:cNvPr id="5" name="Рисунок 4">
            <a:extLst>
              <a:ext uri="{FF2B5EF4-FFF2-40B4-BE49-F238E27FC236}">
                <a16:creationId xmlns:a16="http://schemas.microsoft.com/office/drawing/2014/main" id="{DC94BEE4-1952-A6AC-0EB5-E0F3C7D97162}"/>
              </a:ext>
            </a:extLst>
          </p:cNvPr>
          <p:cNvPicPr>
            <a:picLocks noChangeAspect="1"/>
          </p:cNvPicPr>
          <p:nvPr/>
        </p:nvPicPr>
        <p:blipFill>
          <a:blip r:embed="rId2"/>
          <a:stretch>
            <a:fillRect/>
          </a:stretch>
        </p:blipFill>
        <p:spPr>
          <a:xfrm>
            <a:off x="251521" y="1340768"/>
            <a:ext cx="4128796" cy="4248472"/>
          </a:xfrm>
          <a:prstGeom prst="rect">
            <a:avLst/>
          </a:prstGeom>
        </p:spPr>
      </p:pic>
      <p:pic>
        <p:nvPicPr>
          <p:cNvPr id="7" name="Рисунок 6">
            <a:extLst>
              <a:ext uri="{FF2B5EF4-FFF2-40B4-BE49-F238E27FC236}">
                <a16:creationId xmlns:a16="http://schemas.microsoft.com/office/drawing/2014/main" id="{67CC4B78-3448-D546-71C7-A85ECBD0BE71}"/>
              </a:ext>
            </a:extLst>
          </p:cNvPr>
          <p:cNvPicPr>
            <a:picLocks noChangeAspect="1"/>
          </p:cNvPicPr>
          <p:nvPr/>
        </p:nvPicPr>
        <p:blipFill>
          <a:blip r:embed="rId3"/>
          <a:stretch>
            <a:fillRect/>
          </a:stretch>
        </p:blipFill>
        <p:spPr>
          <a:xfrm>
            <a:off x="4533900" y="1304764"/>
            <a:ext cx="4382917" cy="4248472"/>
          </a:xfrm>
          <a:prstGeom prst="rect">
            <a:avLst/>
          </a:prstGeom>
        </p:spPr>
      </p:pic>
    </p:spTree>
    <p:extLst>
      <p:ext uri="{BB962C8B-B14F-4D97-AF65-F5344CB8AC3E}">
        <p14:creationId xmlns:p14="http://schemas.microsoft.com/office/powerpoint/2010/main" val="7995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45BAC39-C191-4868-8AAF-DC0E162F788F}"/>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6867" name="Text Box 3">
            <a:extLst>
              <a:ext uri="{FF2B5EF4-FFF2-40B4-BE49-F238E27FC236}">
                <a16:creationId xmlns:a16="http://schemas.microsoft.com/office/drawing/2014/main" id="{A5AF68E6-1D03-4B5F-AAB0-DF8B3E55BFAE}"/>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a:t>курносый додекаэдр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03428" name="Text Box 4">
            <a:extLst>
              <a:ext uri="{FF2B5EF4-FFF2-40B4-BE49-F238E27FC236}">
                <a16:creationId xmlns:a16="http://schemas.microsoft.com/office/drawing/2014/main" id="{C4D39E12-9AC3-480D-8745-02207D6492DA}"/>
              </a:ext>
            </a:extLst>
          </p:cNvPr>
          <p:cNvSpPr txBox="1">
            <a:spLocks noChangeArrowheads="1"/>
          </p:cNvSpPr>
          <p:nvPr/>
        </p:nvSpPr>
        <p:spPr bwMode="auto">
          <a:xfrm>
            <a:off x="228600" y="5517232"/>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Двенадцать пятиугольных и восемьдесят треугольных  граней</a:t>
            </a:r>
            <a:r>
              <a:rPr lang="en-US" altLang="ru-RU" dirty="0"/>
              <a:t>;</a:t>
            </a:r>
            <a:endParaRPr lang="ru-RU" altLang="ru-RU" dirty="0"/>
          </a:p>
        </p:txBody>
      </p:sp>
      <p:sp>
        <p:nvSpPr>
          <p:cNvPr id="6" name="Text Box 4">
            <a:extLst>
              <a:ext uri="{FF2B5EF4-FFF2-40B4-BE49-F238E27FC236}">
                <a16:creationId xmlns:a16="http://schemas.microsoft.com/office/drawing/2014/main" id="{E2865D78-7076-486C-B4D5-25E52BBCEE6F}"/>
              </a:ext>
            </a:extLst>
          </p:cNvPr>
          <p:cNvSpPr txBox="1">
            <a:spLocks noChangeArrowheads="1"/>
          </p:cNvSpPr>
          <p:nvPr/>
        </p:nvSpPr>
        <p:spPr bwMode="auto">
          <a:xfrm>
            <a:off x="467544" y="6327835"/>
            <a:ext cx="2232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60, </a:t>
            </a:r>
          </a:p>
        </p:txBody>
      </p:sp>
      <p:sp>
        <p:nvSpPr>
          <p:cNvPr id="7" name="Text Box 4">
            <a:extLst>
              <a:ext uri="{FF2B5EF4-FFF2-40B4-BE49-F238E27FC236}">
                <a16:creationId xmlns:a16="http://schemas.microsoft.com/office/drawing/2014/main" id="{C314B878-911B-4F7C-AF7D-1B669A0B6F5B}"/>
              </a:ext>
            </a:extLst>
          </p:cNvPr>
          <p:cNvSpPr txBox="1">
            <a:spLocks noChangeArrowheads="1"/>
          </p:cNvSpPr>
          <p:nvPr/>
        </p:nvSpPr>
        <p:spPr bwMode="auto">
          <a:xfrm>
            <a:off x="2244824" y="6327835"/>
            <a:ext cx="2327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150, </a:t>
            </a:r>
          </a:p>
        </p:txBody>
      </p:sp>
      <p:sp>
        <p:nvSpPr>
          <p:cNvPr id="8" name="Text Box 4">
            <a:extLst>
              <a:ext uri="{FF2B5EF4-FFF2-40B4-BE49-F238E27FC236}">
                <a16:creationId xmlns:a16="http://schemas.microsoft.com/office/drawing/2014/main" id="{7B32BE57-95E1-46E7-9EEA-BD5B6FE624B6}"/>
              </a:ext>
            </a:extLst>
          </p:cNvPr>
          <p:cNvSpPr txBox="1">
            <a:spLocks noChangeArrowheads="1"/>
          </p:cNvSpPr>
          <p:nvPr/>
        </p:nvSpPr>
        <p:spPr bwMode="auto">
          <a:xfrm>
            <a:off x="4391891" y="6327834"/>
            <a:ext cx="2327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92.</a:t>
            </a:r>
          </a:p>
        </p:txBody>
      </p:sp>
      <p:pic>
        <p:nvPicPr>
          <p:cNvPr id="4" name="Рисунок 3">
            <a:extLst>
              <a:ext uri="{FF2B5EF4-FFF2-40B4-BE49-F238E27FC236}">
                <a16:creationId xmlns:a16="http://schemas.microsoft.com/office/drawing/2014/main" id="{84083F28-9E7A-819F-665C-01A7EC5B5B79}"/>
              </a:ext>
            </a:extLst>
          </p:cNvPr>
          <p:cNvPicPr>
            <a:picLocks noChangeAspect="1"/>
          </p:cNvPicPr>
          <p:nvPr/>
        </p:nvPicPr>
        <p:blipFill>
          <a:blip r:embed="rId3"/>
          <a:stretch>
            <a:fillRect/>
          </a:stretch>
        </p:blipFill>
        <p:spPr>
          <a:xfrm>
            <a:off x="2276360" y="1254083"/>
            <a:ext cx="4345412" cy="4212117"/>
          </a:xfrm>
          <a:prstGeom prst="rect">
            <a:avLst/>
          </a:prstGeom>
        </p:spPr>
      </p:pic>
    </p:spTree>
    <p:extLst>
      <p:ext uri="{BB962C8B-B14F-4D97-AF65-F5344CB8AC3E}">
        <p14:creationId xmlns:p14="http://schemas.microsoft.com/office/powerpoint/2010/main" val="4159549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wipe(left)">
                                      <p:cBhvr>
                                        <p:cTn id="7" dur="500"/>
                                        <p:tgtEl>
                                          <p:spTgt spid="1034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utoUpdateAnimBg="0"/>
      <p:bldP spid="6" grpId="0" autoUpdateAnimBg="0"/>
      <p:bldP spid="7" grpId="0" autoUpdateAnimBg="0"/>
      <p:bldP spid="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E72CD141-7F12-45E6-9A9B-4AFDAF676D3C}"/>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икосододекаэдр</a:t>
            </a:r>
          </a:p>
        </p:txBody>
      </p:sp>
      <p:sp>
        <p:nvSpPr>
          <p:cNvPr id="227331" name="Text Box 3">
            <a:extLst>
              <a:ext uri="{FF2B5EF4-FFF2-40B4-BE49-F238E27FC236}">
                <a16:creationId xmlns:a16="http://schemas.microsoft.com/office/drawing/2014/main" id="{1DE0833F-7875-4A2D-A8D8-542B6163B620}"/>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Полуправильный</a:t>
            </a:r>
            <a:r>
              <a:rPr lang="ru-RU" altLang="ru-RU" dirty="0">
                <a:cs typeface="Times New Roman" panose="02020603050405020304" pitchFamily="18" charset="0"/>
              </a:rPr>
              <a:t> многогранник</a:t>
            </a:r>
            <a:r>
              <a:rPr lang="ru-RU" altLang="ru-RU" dirty="0"/>
              <a:t>, изображенный на рисунке</a:t>
            </a:r>
            <a:r>
              <a:rPr lang="ru-RU" altLang="ru-RU" dirty="0">
                <a:cs typeface="Times New Roman" panose="02020603050405020304" pitchFamily="18" charset="0"/>
              </a:rPr>
              <a:t> называют</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a:t>
            </a:r>
            <a:r>
              <a:rPr lang="ru-RU" altLang="ru-RU" dirty="0" err="1">
                <a:solidFill>
                  <a:srgbClr val="FF3300"/>
                </a:solidFill>
                <a:cs typeface="Times New Roman" panose="02020603050405020304" pitchFamily="18" charset="0"/>
              </a:rPr>
              <a:t>икосододекаэдр</a:t>
            </a:r>
            <a:r>
              <a:rPr lang="ru-RU" altLang="ru-RU" dirty="0">
                <a:solidFill>
                  <a:srgbClr val="FF3300"/>
                </a:solidFill>
              </a:rPr>
              <a:t>, </a:t>
            </a:r>
            <a:r>
              <a:rPr lang="ru-RU" altLang="ru-RU" dirty="0"/>
              <a:t>хотя он и не получаются усечением </a:t>
            </a:r>
            <a:r>
              <a:rPr lang="ru-RU" altLang="ru-RU" dirty="0" err="1"/>
              <a:t>икосододекаэдра</a:t>
            </a:r>
            <a:r>
              <a:rPr lang="ru-RU" altLang="ru-RU" dirty="0"/>
              <a:t>. </a:t>
            </a:r>
            <a:endParaRPr lang="ru-RU" altLang="ru-RU" dirty="0">
              <a:solidFill>
                <a:srgbClr val="FF3300"/>
              </a:solidFill>
            </a:endParaRPr>
          </a:p>
        </p:txBody>
      </p:sp>
      <p:pic>
        <p:nvPicPr>
          <p:cNvPr id="4" name="Рисунок 3">
            <a:extLst>
              <a:ext uri="{FF2B5EF4-FFF2-40B4-BE49-F238E27FC236}">
                <a16:creationId xmlns:a16="http://schemas.microsoft.com/office/drawing/2014/main" id="{6569B4B6-4B32-F13B-A1CA-727FFC36FAE6}"/>
              </a:ext>
            </a:extLst>
          </p:cNvPr>
          <p:cNvPicPr>
            <a:picLocks noChangeAspect="1"/>
          </p:cNvPicPr>
          <p:nvPr/>
        </p:nvPicPr>
        <p:blipFill>
          <a:blip r:embed="rId2"/>
          <a:stretch>
            <a:fillRect/>
          </a:stretch>
        </p:blipFill>
        <p:spPr>
          <a:xfrm>
            <a:off x="2304733" y="1844824"/>
            <a:ext cx="4534533" cy="4486901"/>
          </a:xfrm>
          <a:prstGeom prst="rect">
            <a:avLst/>
          </a:prstGeom>
        </p:spPr>
      </p:pic>
    </p:spTree>
    <p:extLst>
      <p:ext uri="{BB962C8B-B14F-4D97-AF65-F5344CB8AC3E}">
        <p14:creationId xmlns:p14="http://schemas.microsoft.com/office/powerpoint/2010/main" val="6699231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9A0DAA4-04F8-4FDD-AD31-F67B2AA256E2}"/>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 </a:t>
            </a:r>
          </a:p>
        </p:txBody>
      </p:sp>
      <p:sp>
        <p:nvSpPr>
          <p:cNvPr id="32771" name="Text Box 3">
            <a:extLst>
              <a:ext uri="{FF2B5EF4-FFF2-40B4-BE49-F238E27FC236}">
                <a16:creationId xmlns:a16="http://schemas.microsoft.com/office/drawing/2014/main" id="{EFB557C1-CDA9-4E16-8BC8-3BE0592DFAD0}"/>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какого многогранника можно получить </a:t>
            </a:r>
            <a:r>
              <a:rPr lang="ru-RU" altLang="ru-RU" dirty="0"/>
              <a:t>усеченный </a:t>
            </a:r>
            <a:r>
              <a:rPr lang="ru-RU" altLang="ru-RU" dirty="0" err="1"/>
              <a:t>икосододекаэдр</a:t>
            </a:r>
            <a:r>
              <a:rPr lang="en-US" altLang="ru-RU" dirty="0"/>
              <a:t> (24)</a:t>
            </a:r>
            <a:r>
              <a:rPr lang="ru-RU" altLang="ru-RU" dirty="0">
                <a:cs typeface="Times New Roman" panose="02020603050405020304" pitchFamily="18" charset="0"/>
              </a:rPr>
              <a:t>?</a:t>
            </a:r>
            <a:r>
              <a:rPr lang="ru-RU" altLang="ru-RU" dirty="0"/>
              <a:t> </a:t>
            </a:r>
          </a:p>
        </p:txBody>
      </p:sp>
      <p:pic>
        <p:nvPicPr>
          <p:cNvPr id="4" name="Рисунок 3">
            <a:extLst>
              <a:ext uri="{FF2B5EF4-FFF2-40B4-BE49-F238E27FC236}">
                <a16:creationId xmlns:a16="http://schemas.microsoft.com/office/drawing/2014/main" id="{DD7EDC53-5075-F2D0-3C0B-ACB9A5F62338}"/>
              </a:ext>
            </a:extLst>
          </p:cNvPr>
          <p:cNvPicPr>
            <a:picLocks noChangeAspect="1"/>
          </p:cNvPicPr>
          <p:nvPr/>
        </p:nvPicPr>
        <p:blipFill>
          <a:blip r:embed="rId3"/>
          <a:stretch>
            <a:fillRect/>
          </a:stretch>
        </p:blipFill>
        <p:spPr>
          <a:xfrm>
            <a:off x="2267744" y="1452255"/>
            <a:ext cx="3995459" cy="3953490"/>
          </a:xfrm>
          <a:prstGeom prst="rect">
            <a:avLst/>
          </a:prstGeom>
        </p:spPr>
      </p:pic>
    </p:spTree>
    <p:extLst>
      <p:ext uri="{BB962C8B-B14F-4D97-AF65-F5344CB8AC3E}">
        <p14:creationId xmlns:p14="http://schemas.microsoft.com/office/powerpoint/2010/main" val="13412074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267-3F49-5DDF-96C2-72C19F46068E}"/>
            </a:ext>
          </a:extLst>
        </p:cNvPr>
        <p:cNvGrpSpPr/>
        <p:nvPr/>
      </p:nvGrpSpPr>
      <p:grpSpPr>
        <a:xfrm>
          <a:off x="0" y="0"/>
          <a:ext cx="0" cy="0"/>
          <a:chOff x="0" y="0"/>
          <a:chExt cx="0" cy="0"/>
        </a:xfrm>
      </p:grpSpPr>
      <p:sp>
        <p:nvSpPr>
          <p:cNvPr id="118788" name="Text Box 4">
            <a:extLst>
              <a:ext uri="{FF2B5EF4-FFF2-40B4-BE49-F238E27FC236}">
                <a16:creationId xmlns:a16="http://schemas.microsoft.com/office/drawing/2014/main" id="{98B5CE49-143F-3478-43B8-FC49280B133D}"/>
              </a:ext>
            </a:extLst>
          </p:cNvPr>
          <p:cNvSpPr txBox="1">
            <a:spLocks noChangeArrowheads="1"/>
          </p:cNvSpPr>
          <p:nvPr/>
        </p:nvSpPr>
        <p:spPr bwMode="auto">
          <a:xfrm>
            <a:off x="228600" y="116632"/>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Из усечённого додекаэдра раздвигая его грани в направлении от центра.</a:t>
            </a:r>
          </a:p>
        </p:txBody>
      </p:sp>
      <p:pic>
        <p:nvPicPr>
          <p:cNvPr id="6" name="Рисунок 5">
            <a:extLst>
              <a:ext uri="{FF2B5EF4-FFF2-40B4-BE49-F238E27FC236}">
                <a16:creationId xmlns:a16="http://schemas.microsoft.com/office/drawing/2014/main" id="{EC32DF47-0FC8-6801-D0A3-41ED242A52A2}"/>
              </a:ext>
            </a:extLst>
          </p:cNvPr>
          <p:cNvPicPr>
            <a:picLocks noChangeAspect="1"/>
          </p:cNvPicPr>
          <p:nvPr/>
        </p:nvPicPr>
        <p:blipFill>
          <a:blip r:embed="rId3"/>
          <a:stretch>
            <a:fillRect/>
          </a:stretch>
        </p:blipFill>
        <p:spPr>
          <a:xfrm>
            <a:off x="578081" y="1305245"/>
            <a:ext cx="4010295" cy="3837262"/>
          </a:xfrm>
          <a:prstGeom prst="rect">
            <a:avLst/>
          </a:prstGeom>
        </p:spPr>
      </p:pic>
      <p:pic>
        <p:nvPicPr>
          <p:cNvPr id="4" name="Рисунок 3">
            <a:extLst>
              <a:ext uri="{FF2B5EF4-FFF2-40B4-BE49-F238E27FC236}">
                <a16:creationId xmlns:a16="http://schemas.microsoft.com/office/drawing/2014/main" id="{E47F6061-7BDA-8637-CE57-FB8834A909F5}"/>
              </a:ext>
            </a:extLst>
          </p:cNvPr>
          <p:cNvPicPr>
            <a:picLocks noChangeAspect="1"/>
          </p:cNvPicPr>
          <p:nvPr/>
        </p:nvPicPr>
        <p:blipFill>
          <a:blip r:embed="rId4"/>
          <a:stretch>
            <a:fillRect/>
          </a:stretch>
        </p:blipFill>
        <p:spPr>
          <a:xfrm>
            <a:off x="4919941" y="1295851"/>
            <a:ext cx="3995459" cy="3953490"/>
          </a:xfrm>
          <a:prstGeom prst="rect">
            <a:avLst/>
          </a:prstGeom>
        </p:spPr>
      </p:pic>
    </p:spTree>
    <p:extLst>
      <p:ext uri="{BB962C8B-B14F-4D97-AF65-F5344CB8AC3E}">
        <p14:creationId xmlns:p14="http://schemas.microsoft.com/office/powerpoint/2010/main" val="57851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270AA19-FE47-0BF7-67CE-1233EB06DB4D}"/>
              </a:ext>
            </a:extLst>
          </p:cNvPr>
          <p:cNvSpPr>
            <a:spLocks noGrp="1" noChangeArrowheads="1"/>
          </p:cNvSpPr>
          <p:nvPr>
            <p:ph type="title"/>
          </p:nvPr>
        </p:nvSpPr>
        <p:spPr>
          <a:xfrm>
            <a:off x="533400" y="152400"/>
            <a:ext cx="7772400" cy="457200"/>
          </a:xfrm>
        </p:spPr>
        <p:txBody>
          <a:bodyPr/>
          <a:lstStyle/>
          <a:p>
            <a:r>
              <a:rPr lang="ru-RU" altLang="ru-RU" sz="2800">
                <a:solidFill>
                  <a:srgbClr val="FF3300"/>
                </a:solidFill>
              </a:rPr>
              <a:t>Упражнение 2</a:t>
            </a:r>
          </a:p>
        </p:txBody>
      </p:sp>
      <p:sp>
        <p:nvSpPr>
          <p:cNvPr id="77827" name="Text Box 3">
            <a:extLst>
              <a:ext uri="{FF2B5EF4-FFF2-40B4-BE49-F238E27FC236}">
                <a16:creationId xmlns:a16="http://schemas.microsoft.com/office/drawing/2014/main" id="{F29D59B7-AE41-47FC-098B-C429B5435B59}"/>
              </a:ext>
            </a:extLst>
          </p:cNvPr>
          <p:cNvSpPr txBox="1">
            <a:spLocks noChangeArrowheads="1"/>
          </p:cNvSpPr>
          <p:nvPr/>
        </p:nvSpPr>
        <p:spPr bwMode="auto">
          <a:xfrm>
            <a:off x="228600" y="5334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cs typeface="Times New Roman" panose="02020603050405020304" pitchFamily="18" charset="0"/>
              </a:rPr>
              <a:t>На рисунке изображены три ребра куба. Изобразите  весь куб.</a:t>
            </a:r>
            <a:r>
              <a:rPr lang="ru-RU" altLang="ru-RU"/>
              <a:t> </a:t>
            </a:r>
          </a:p>
        </p:txBody>
      </p:sp>
      <p:pic>
        <p:nvPicPr>
          <p:cNvPr id="77839" name="Picture 15">
            <a:extLst>
              <a:ext uri="{FF2B5EF4-FFF2-40B4-BE49-F238E27FC236}">
                <a16:creationId xmlns:a16="http://schemas.microsoft.com/office/drawing/2014/main" id="{5CF4AEC3-B6A8-2DD4-F682-998E7825E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1471613"/>
            <a:ext cx="4797425"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842" name="Group 18">
            <a:extLst>
              <a:ext uri="{FF2B5EF4-FFF2-40B4-BE49-F238E27FC236}">
                <a16:creationId xmlns:a16="http://schemas.microsoft.com/office/drawing/2014/main" id="{CF842C16-CF2E-07BD-B466-66C90D6C860F}"/>
              </a:ext>
            </a:extLst>
          </p:cNvPr>
          <p:cNvGrpSpPr>
            <a:grpSpLocks/>
          </p:cNvGrpSpPr>
          <p:nvPr/>
        </p:nvGrpSpPr>
        <p:grpSpPr bwMode="auto">
          <a:xfrm>
            <a:off x="304800" y="1447800"/>
            <a:ext cx="6702425" cy="4343400"/>
            <a:chOff x="192" y="912"/>
            <a:chExt cx="4222" cy="2736"/>
          </a:xfrm>
        </p:grpSpPr>
        <p:pic>
          <p:nvPicPr>
            <p:cNvPr id="77840" name="Picture 16">
              <a:extLst>
                <a:ext uri="{FF2B5EF4-FFF2-40B4-BE49-F238E27FC236}">
                  <a16:creationId xmlns:a16="http://schemas.microsoft.com/office/drawing/2014/main" id="{CFE2A4DF-B593-5E81-70A6-C2F3C1725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912"/>
              <a:ext cx="3022" cy="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41" name="Text Box 17">
              <a:extLst>
                <a:ext uri="{FF2B5EF4-FFF2-40B4-BE49-F238E27FC236}">
                  <a16:creationId xmlns:a16="http://schemas.microsoft.com/office/drawing/2014/main" id="{14418C75-C39C-1D22-67F2-A26E3F2460B8}"/>
                </a:ext>
              </a:extLst>
            </p:cNvPr>
            <p:cNvSpPr txBox="1">
              <a:spLocks noChangeArrowheads="1"/>
            </p:cNvSpPr>
            <p:nvPr/>
          </p:nvSpPr>
          <p:spPr bwMode="auto">
            <a:xfrm>
              <a:off x="192" y="3360"/>
              <a:ext cx="16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842"/>
                                        </p:tgtEl>
                                        <p:attrNameLst>
                                          <p:attrName>style.visibility</p:attrName>
                                        </p:attrNameLst>
                                      </p:cBhvr>
                                      <p:to>
                                        <p:strVal val="visible"/>
                                      </p:to>
                                    </p:set>
                                    <p:animEffect transition="in" filter="wipe(up)">
                                      <p:cBhvr>
                                        <p:cTn id="7" dur="500"/>
                                        <p:tgtEl>
                                          <p:spTgt spid="77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EFF97-C558-3CBB-32EC-436C99B354DC}"/>
            </a:ext>
          </a:extLst>
        </p:cNvPr>
        <p:cNvGrpSpPr/>
        <p:nvPr/>
      </p:nvGrpSpPr>
      <p:grpSpPr>
        <a:xfrm>
          <a:off x="0" y="0"/>
          <a:ext cx="0" cy="0"/>
          <a:chOff x="0" y="0"/>
          <a:chExt cx="0" cy="0"/>
        </a:xfrm>
      </p:grpSpPr>
      <p:sp>
        <p:nvSpPr>
          <p:cNvPr id="32770" name="Rectangle 2">
            <a:extLst>
              <a:ext uri="{FF2B5EF4-FFF2-40B4-BE49-F238E27FC236}">
                <a16:creationId xmlns:a16="http://schemas.microsoft.com/office/drawing/2014/main" id="{84F5FE00-55FF-7599-89E4-DA4FB609C57B}"/>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 </a:t>
            </a:r>
          </a:p>
        </p:txBody>
      </p:sp>
      <p:sp>
        <p:nvSpPr>
          <p:cNvPr id="32771" name="Text Box 3">
            <a:extLst>
              <a:ext uri="{FF2B5EF4-FFF2-40B4-BE49-F238E27FC236}">
                <a16:creationId xmlns:a16="http://schemas.microsoft.com/office/drawing/2014/main" id="{E8A223C9-28DC-FDE3-6956-092A4611F4FC}"/>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a:t>усеченный </a:t>
            </a:r>
            <a:r>
              <a:rPr lang="ru-RU" altLang="ru-RU" dirty="0" err="1"/>
              <a:t>икосододекаэдр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18788" name="Text Box 4">
            <a:extLst>
              <a:ext uri="{FF2B5EF4-FFF2-40B4-BE49-F238E27FC236}">
                <a16:creationId xmlns:a16="http://schemas.microsoft.com/office/drawing/2014/main" id="{511E3DDC-1666-9E0D-B226-71EAE9410A23}"/>
              </a:ext>
            </a:extLst>
          </p:cNvPr>
          <p:cNvSpPr txBox="1">
            <a:spLocks noChangeArrowheads="1"/>
          </p:cNvSpPr>
          <p:nvPr/>
        </p:nvSpPr>
        <p:spPr bwMode="auto">
          <a:xfrm>
            <a:off x="228600" y="5235755"/>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Двенадцать десятиугольных, двадцать шестиугольных и тридцать квадратных  граней; </a:t>
            </a:r>
          </a:p>
        </p:txBody>
      </p:sp>
      <p:sp>
        <p:nvSpPr>
          <p:cNvPr id="6" name="Text Box 4">
            <a:extLst>
              <a:ext uri="{FF2B5EF4-FFF2-40B4-BE49-F238E27FC236}">
                <a16:creationId xmlns:a16="http://schemas.microsoft.com/office/drawing/2014/main" id="{C6E403DF-7312-76C1-DFBE-6E3BB1CF06CD}"/>
              </a:ext>
            </a:extLst>
          </p:cNvPr>
          <p:cNvSpPr txBox="1">
            <a:spLocks noChangeArrowheads="1"/>
          </p:cNvSpPr>
          <p:nvPr/>
        </p:nvSpPr>
        <p:spPr bwMode="auto">
          <a:xfrm>
            <a:off x="228600" y="6051944"/>
            <a:ext cx="2255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120, </a:t>
            </a:r>
          </a:p>
        </p:txBody>
      </p:sp>
      <p:sp>
        <p:nvSpPr>
          <p:cNvPr id="7" name="Text Box 4">
            <a:extLst>
              <a:ext uri="{FF2B5EF4-FFF2-40B4-BE49-F238E27FC236}">
                <a16:creationId xmlns:a16="http://schemas.microsoft.com/office/drawing/2014/main" id="{EB301937-9E54-EA1E-D135-43A8CF63FDE6}"/>
              </a:ext>
            </a:extLst>
          </p:cNvPr>
          <p:cNvSpPr txBox="1">
            <a:spLocks noChangeArrowheads="1"/>
          </p:cNvSpPr>
          <p:nvPr/>
        </p:nvSpPr>
        <p:spPr bwMode="auto">
          <a:xfrm>
            <a:off x="1907704" y="6066752"/>
            <a:ext cx="2255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Р = 180</a:t>
            </a:r>
          </a:p>
        </p:txBody>
      </p:sp>
      <p:sp>
        <p:nvSpPr>
          <p:cNvPr id="8" name="Text Box 4">
            <a:extLst>
              <a:ext uri="{FF2B5EF4-FFF2-40B4-BE49-F238E27FC236}">
                <a16:creationId xmlns:a16="http://schemas.microsoft.com/office/drawing/2014/main" id="{2F1D9516-9355-AE17-AEFD-E31382E2D6DE}"/>
              </a:ext>
            </a:extLst>
          </p:cNvPr>
          <p:cNvSpPr txBox="1">
            <a:spLocks noChangeArrowheads="1"/>
          </p:cNvSpPr>
          <p:nvPr/>
        </p:nvSpPr>
        <p:spPr bwMode="auto">
          <a:xfrm>
            <a:off x="3516424" y="6051944"/>
            <a:ext cx="2183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62.</a:t>
            </a:r>
          </a:p>
        </p:txBody>
      </p:sp>
      <p:pic>
        <p:nvPicPr>
          <p:cNvPr id="3" name="Рисунок 2">
            <a:extLst>
              <a:ext uri="{FF2B5EF4-FFF2-40B4-BE49-F238E27FC236}">
                <a16:creationId xmlns:a16="http://schemas.microsoft.com/office/drawing/2014/main" id="{5D39987D-77B8-E4F3-7FF8-97728887DB54}"/>
              </a:ext>
            </a:extLst>
          </p:cNvPr>
          <p:cNvPicPr>
            <a:picLocks noChangeAspect="1"/>
          </p:cNvPicPr>
          <p:nvPr/>
        </p:nvPicPr>
        <p:blipFill>
          <a:blip r:embed="rId3"/>
          <a:stretch>
            <a:fillRect/>
          </a:stretch>
        </p:blipFill>
        <p:spPr>
          <a:xfrm>
            <a:off x="2267744" y="1304832"/>
            <a:ext cx="3995459" cy="3953490"/>
          </a:xfrm>
          <a:prstGeom prst="rect">
            <a:avLst/>
          </a:prstGeom>
        </p:spPr>
      </p:pic>
    </p:spTree>
    <p:extLst>
      <p:ext uri="{BB962C8B-B14F-4D97-AF65-F5344CB8AC3E}">
        <p14:creationId xmlns:p14="http://schemas.microsoft.com/office/powerpoint/2010/main" val="3991213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wipe(left)">
                                      <p:cBhvr>
                                        <p:cTn id="7" dur="500"/>
                                        <p:tgtEl>
                                          <p:spTgt spid="1187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P spid="6" grpId="0" autoUpdateAnimBg="0"/>
      <p:bldP spid="7" grpId="0" autoUpdateAnimBg="0"/>
      <p:bldP spid="8"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p:cNvSpPr txBox="1">
            <a:spLocks noChangeArrowheads="1"/>
          </p:cNvSpPr>
          <p:nvPr/>
        </p:nvSpPr>
        <p:spPr bwMode="auto">
          <a:xfrm>
            <a:off x="0" y="457200"/>
            <a:ext cx="9067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t>	На рисунке показан многогранник, гранями которого являются пятиугольники и шестиугольники, а в каждой вершине сходится три грани. Сколько у него пятиугольных граней?</a:t>
            </a:r>
            <a:r>
              <a:rPr lang="ru-RU">
                <a:cs typeface="Times New Roman" charset="0"/>
              </a:rPr>
              <a:t> </a:t>
            </a:r>
          </a:p>
        </p:txBody>
      </p:sp>
      <p:graphicFrame>
        <p:nvGraphicFramePr>
          <p:cNvPr id="70661" name="Object 5"/>
          <p:cNvGraphicFramePr>
            <a:graphicFrameLocks noChangeAspect="1"/>
          </p:cNvGraphicFramePr>
          <p:nvPr/>
        </p:nvGraphicFramePr>
        <p:xfrm>
          <a:off x="0" y="1752600"/>
          <a:ext cx="3924300" cy="3886200"/>
        </p:xfrm>
        <a:graphic>
          <a:graphicData uri="http://schemas.openxmlformats.org/presentationml/2006/ole">
            <mc:AlternateContent xmlns:mc="http://schemas.openxmlformats.org/markup-compatibility/2006">
              <mc:Choice xmlns:v="urn:schemas-microsoft-com:vml" Requires="v">
                <p:oleObj name="Точечный рисунок" r:id="rId2" imgW="3924848" imgH="3885714" progId="Paint.Picture">
                  <p:embed/>
                </p:oleObj>
              </mc:Choice>
              <mc:Fallback>
                <p:oleObj name="Точечный рисунок" r:id="rId2" imgW="3924848" imgH="3885714" progId="Paint.Picture">
                  <p:embed/>
                  <p:pic>
                    <p:nvPicPr>
                      <p:cNvPr id="7066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39243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0664" name="Group 8"/>
          <p:cNvGrpSpPr>
            <a:grpSpLocks/>
          </p:cNvGrpSpPr>
          <p:nvPr/>
        </p:nvGrpSpPr>
        <p:grpSpPr bwMode="auto">
          <a:xfrm>
            <a:off x="152400" y="1981200"/>
            <a:ext cx="8991600" cy="4267200"/>
            <a:chOff x="96" y="1248"/>
            <a:chExt cx="5664" cy="2688"/>
          </a:xfrm>
        </p:grpSpPr>
        <p:sp>
          <p:nvSpPr>
            <p:cNvPr id="70660" name="Text Box 4"/>
            <p:cNvSpPr txBox="1">
              <a:spLocks noChangeArrowheads="1"/>
            </p:cNvSpPr>
            <p:nvPr/>
          </p:nvSpPr>
          <p:spPr bwMode="auto">
            <a:xfrm>
              <a:off x="2448" y="1248"/>
              <a:ext cx="3312" cy="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solidFill>
                    <a:srgbClr val="FF3300"/>
                  </a:solidFill>
                </a:rPr>
                <a:t>Решение.</a:t>
              </a:r>
              <a:r>
                <a:rPr lang="ru-RU"/>
                <a:t> Пусть Г</a:t>
              </a:r>
              <a:r>
                <a:rPr lang="ru-RU" baseline="-25000"/>
                <a:t>5</a:t>
              </a:r>
              <a:r>
                <a:rPr lang="ru-RU"/>
                <a:t> и Г</a:t>
              </a:r>
              <a:r>
                <a:rPr lang="ru-RU" baseline="-25000"/>
                <a:t>6</a:t>
              </a:r>
              <a:r>
                <a:rPr lang="ru-RU"/>
                <a:t> – число пятиугольных и шестиугольных граней соответственно. Тогда Г = Г</a:t>
              </a:r>
              <a:r>
                <a:rPr lang="ru-RU" baseline="-25000"/>
                <a:t>5</a:t>
              </a:r>
              <a:r>
                <a:rPr lang="ru-RU"/>
                <a:t> + Г</a:t>
              </a:r>
              <a:r>
                <a:rPr lang="ru-RU" baseline="-25000"/>
                <a:t>6</a:t>
              </a:r>
              <a:r>
                <a:rPr lang="ru-RU"/>
                <a:t>. </a:t>
              </a:r>
            </a:p>
            <a:p>
              <a:pPr>
                <a:spcBef>
                  <a:spcPct val="50000"/>
                </a:spcBef>
              </a:pPr>
              <a:r>
                <a:rPr lang="ru-RU"/>
                <a:t>Так как в каждой вершине сходится три ребра, то 3В = 2Р. Кроме того, 2Р = 5Г</a:t>
              </a:r>
              <a:r>
                <a:rPr lang="ru-RU" baseline="-25000"/>
                <a:t>5</a:t>
              </a:r>
              <a:r>
                <a:rPr lang="ru-RU"/>
                <a:t> + 6Г</a:t>
              </a:r>
              <a:r>
                <a:rPr lang="ru-RU" baseline="-25000"/>
                <a:t>6</a:t>
              </a:r>
              <a:r>
                <a:rPr lang="ru-RU"/>
                <a:t>.</a:t>
              </a:r>
            </a:p>
            <a:p>
              <a:pPr>
                <a:spcBef>
                  <a:spcPct val="50000"/>
                </a:spcBef>
              </a:pPr>
              <a:r>
                <a:rPr lang="ru-RU"/>
                <a:t>По теореме Эйлера 6В – 6Р + 6Г = 12, значит, 6Г – 2Р = 12. </a:t>
              </a:r>
            </a:p>
          </p:txBody>
        </p:sp>
        <p:sp>
          <p:nvSpPr>
            <p:cNvPr id="70662" name="Text Box 6"/>
            <p:cNvSpPr txBox="1">
              <a:spLocks noChangeArrowheads="1"/>
            </p:cNvSpPr>
            <p:nvPr/>
          </p:nvSpPr>
          <p:spPr bwMode="auto">
            <a:xfrm>
              <a:off x="96" y="3648"/>
              <a:ext cx="56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t>Следовательно, 6Г</a:t>
              </a:r>
              <a:r>
                <a:rPr lang="ru-RU" baseline="-25000"/>
                <a:t>5</a:t>
              </a:r>
              <a:r>
                <a:rPr lang="ru-RU"/>
                <a:t> + 6Г</a:t>
              </a:r>
              <a:r>
                <a:rPr lang="ru-RU" baseline="-25000"/>
                <a:t>6</a:t>
              </a:r>
              <a:r>
                <a:rPr lang="ru-RU"/>
                <a:t> – (5Г</a:t>
              </a:r>
              <a:r>
                <a:rPr lang="ru-RU" baseline="-25000"/>
                <a:t>5</a:t>
              </a:r>
              <a:r>
                <a:rPr lang="ru-RU"/>
                <a:t> + 6Г</a:t>
              </a:r>
              <a:r>
                <a:rPr lang="ru-RU" baseline="-25000"/>
                <a:t>6</a:t>
              </a:r>
              <a:r>
                <a:rPr lang="ru-RU"/>
                <a:t>) = 12, т.е. Г</a:t>
              </a:r>
              <a:r>
                <a:rPr lang="ru-RU" baseline="-25000"/>
                <a:t>5</a:t>
              </a:r>
              <a:r>
                <a:rPr lang="ru-RU"/>
                <a:t> = 12. </a:t>
              </a:r>
            </a:p>
          </p:txBody>
        </p:sp>
      </p:grpSp>
    </p:spTree>
    <p:extLst>
      <p:ext uri="{BB962C8B-B14F-4D97-AF65-F5344CB8AC3E}">
        <p14:creationId xmlns:p14="http://schemas.microsoft.com/office/powerpoint/2010/main" val="1596269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wipe(up)">
                                      <p:cBhvr>
                                        <p:cTn id="7" dur="5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1DE4-F33D-A609-A5F9-206FE1312155}"/>
            </a:ext>
          </a:extLst>
        </p:cNvPr>
        <p:cNvGrpSpPr/>
        <p:nvPr/>
      </p:nvGrpSpPr>
      <p:grpSpPr>
        <a:xfrm>
          <a:off x="0" y="0"/>
          <a:ext cx="0" cy="0"/>
          <a:chOff x="0" y="0"/>
          <a:chExt cx="0" cy="0"/>
        </a:xfrm>
      </p:grpSpPr>
      <p:sp>
        <p:nvSpPr>
          <p:cNvPr id="70659" name="Text Box 3">
            <a:extLst>
              <a:ext uri="{FF2B5EF4-FFF2-40B4-BE49-F238E27FC236}">
                <a16:creationId xmlns:a16="http://schemas.microsoft.com/office/drawing/2014/main" id="{DDE904B7-55BE-1380-347B-1946BE8E1A2E}"/>
              </a:ext>
            </a:extLst>
          </p:cNvPr>
          <p:cNvSpPr txBox="1">
            <a:spLocks noChangeArrowheads="1"/>
          </p:cNvSpPr>
          <p:nvPr/>
        </p:nvSpPr>
        <p:spPr bwMode="auto">
          <a:xfrm>
            <a:off x="0" y="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a:t>	На рисунке показан многогранник, гранями которого являются треугольники, а в каждой вершине сходится пять или шесть рёбер. Сколько у него вершин в которых сходится пять рёбер?</a:t>
            </a:r>
            <a:r>
              <a:rPr lang="ru-RU" dirty="0">
                <a:cs typeface="Times New Roman" charset="0"/>
              </a:rPr>
              <a:t> </a:t>
            </a:r>
          </a:p>
        </p:txBody>
      </p:sp>
      <p:sp>
        <p:nvSpPr>
          <p:cNvPr id="70662" name="Text Box 6">
            <a:extLst>
              <a:ext uri="{FF2B5EF4-FFF2-40B4-BE49-F238E27FC236}">
                <a16:creationId xmlns:a16="http://schemas.microsoft.com/office/drawing/2014/main" id="{02DF8B35-0832-5A81-A6D3-396AFD9A3977}"/>
              </a:ext>
            </a:extLst>
          </p:cNvPr>
          <p:cNvSpPr txBox="1">
            <a:spLocks noChangeArrowheads="1"/>
          </p:cNvSpPr>
          <p:nvPr/>
        </p:nvSpPr>
        <p:spPr bwMode="auto">
          <a:xfrm>
            <a:off x="1259632" y="5791200"/>
            <a:ext cx="7884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dirty="0"/>
              <a:t>Ответ:12. </a:t>
            </a:r>
          </a:p>
        </p:txBody>
      </p:sp>
      <p:pic>
        <p:nvPicPr>
          <p:cNvPr id="3" name="Рисунок 2">
            <a:extLst>
              <a:ext uri="{FF2B5EF4-FFF2-40B4-BE49-F238E27FC236}">
                <a16:creationId xmlns:a16="http://schemas.microsoft.com/office/drawing/2014/main" id="{5992E2EA-5C63-768B-C71E-7A72DD0EDCB4}"/>
              </a:ext>
            </a:extLst>
          </p:cNvPr>
          <p:cNvPicPr>
            <a:picLocks noChangeAspect="1"/>
          </p:cNvPicPr>
          <p:nvPr/>
        </p:nvPicPr>
        <p:blipFill>
          <a:blip r:embed="rId2"/>
          <a:stretch>
            <a:fillRect/>
          </a:stretch>
        </p:blipFill>
        <p:spPr>
          <a:xfrm>
            <a:off x="2538838" y="1573852"/>
            <a:ext cx="3990123" cy="3874314"/>
          </a:xfrm>
          <a:prstGeom prst="rect">
            <a:avLst/>
          </a:prstGeom>
        </p:spPr>
      </p:pic>
    </p:spTree>
    <p:extLst>
      <p:ext uri="{BB962C8B-B14F-4D97-AF65-F5344CB8AC3E}">
        <p14:creationId xmlns:p14="http://schemas.microsoft.com/office/powerpoint/2010/main" val="26483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wipe(up)">
                                      <p:cBhvr>
                                        <p:cTn id="7"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79C73-A1BC-4192-1DAB-19EF45EBE312}"/>
            </a:ext>
          </a:extLst>
        </p:cNvPr>
        <p:cNvGrpSpPr/>
        <p:nvPr/>
      </p:nvGrpSpPr>
      <p:grpSpPr>
        <a:xfrm>
          <a:off x="0" y="0"/>
          <a:ext cx="0" cy="0"/>
          <a:chOff x="0" y="0"/>
          <a:chExt cx="0" cy="0"/>
        </a:xfrm>
      </p:grpSpPr>
      <p:sp>
        <p:nvSpPr>
          <p:cNvPr id="70659" name="Text Box 3">
            <a:extLst>
              <a:ext uri="{FF2B5EF4-FFF2-40B4-BE49-F238E27FC236}">
                <a16:creationId xmlns:a16="http://schemas.microsoft.com/office/drawing/2014/main" id="{AA6AE011-AC35-C65A-EDA5-2A8FD3899DEA}"/>
              </a:ext>
            </a:extLst>
          </p:cNvPr>
          <p:cNvSpPr txBox="1">
            <a:spLocks noChangeArrowheads="1"/>
          </p:cNvSpPr>
          <p:nvPr/>
        </p:nvSpPr>
        <p:spPr bwMode="auto">
          <a:xfrm>
            <a:off x="0" y="1412776"/>
            <a:ext cx="37079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dirty="0"/>
              <a:t>Кафе шар в Новосибирске</a:t>
            </a:r>
            <a:endParaRPr lang="ru-RU" dirty="0">
              <a:cs typeface="Times New Roman" charset="0"/>
            </a:endParaRPr>
          </a:p>
        </p:txBody>
      </p:sp>
      <p:sp>
        <p:nvSpPr>
          <p:cNvPr id="5" name="Text Box 3">
            <a:extLst>
              <a:ext uri="{FF2B5EF4-FFF2-40B4-BE49-F238E27FC236}">
                <a16:creationId xmlns:a16="http://schemas.microsoft.com/office/drawing/2014/main" id="{B1A9E428-AD59-4BD0-6E80-C7B19C73E0A2}"/>
              </a:ext>
            </a:extLst>
          </p:cNvPr>
          <p:cNvSpPr txBox="1">
            <a:spLocks noChangeArrowheads="1"/>
          </p:cNvSpPr>
          <p:nvPr/>
        </p:nvSpPr>
        <p:spPr bwMode="auto">
          <a:xfrm>
            <a:off x="0" y="4437112"/>
            <a:ext cx="37079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dirty="0"/>
              <a:t>Геодезические купола в Ботаническом саду</a:t>
            </a:r>
            <a:endParaRPr lang="ru-RU" dirty="0">
              <a:cs typeface="Times New Roman" charset="0"/>
            </a:endParaRPr>
          </a:p>
        </p:txBody>
      </p:sp>
      <p:pic>
        <p:nvPicPr>
          <p:cNvPr id="3" name="Рисунок 2" descr="Круглое здание в Новосибирске">
            <a:extLst>
              <a:ext uri="{FF2B5EF4-FFF2-40B4-BE49-F238E27FC236}">
                <a16:creationId xmlns:a16="http://schemas.microsoft.com/office/drawing/2014/main" id="{090CF1CF-1904-49AF-0013-1AD167A6D575}"/>
              </a:ext>
            </a:extLst>
          </p:cNvPr>
          <p:cNvPicPr>
            <a:picLocks noChangeAspect="1"/>
          </p:cNvPicPr>
          <p:nvPr/>
        </p:nvPicPr>
        <p:blipFill>
          <a:blip r:embed="rId2"/>
          <a:stretch>
            <a:fillRect/>
          </a:stretch>
        </p:blipFill>
        <p:spPr>
          <a:xfrm>
            <a:off x="3835723" y="42668"/>
            <a:ext cx="5020955" cy="3349143"/>
          </a:xfrm>
          <a:prstGeom prst="rect">
            <a:avLst/>
          </a:prstGeom>
        </p:spPr>
      </p:pic>
      <p:pic>
        <p:nvPicPr>
          <p:cNvPr id="6" name="Рисунок 5">
            <a:extLst>
              <a:ext uri="{FF2B5EF4-FFF2-40B4-BE49-F238E27FC236}">
                <a16:creationId xmlns:a16="http://schemas.microsoft.com/office/drawing/2014/main" id="{373E2243-916D-EB5C-900E-28443BDE0DE5}"/>
              </a:ext>
            </a:extLst>
          </p:cNvPr>
          <p:cNvPicPr>
            <a:picLocks noChangeAspect="1"/>
          </p:cNvPicPr>
          <p:nvPr/>
        </p:nvPicPr>
        <p:blipFill>
          <a:blip r:embed="rId3"/>
          <a:stretch>
            <a:fillRect/>
          </a:stretch>
        </p:blipFill>
        <p:spPr>
          <a:xfrm>
            <a:off x="3841420" y="3483613"/>
            <a:ext cx="5020955" cy="3138097"/>
          </a:xfrm>
          <a:prstGeom prst="rect">
            <a:avLst/>
          </a:prstGeom>
        </p:spPr>
      </p:pic>
    </p:spTree>
    <p:extLst>
      <p:ext uri="{BB962C8B-B14F-4D97-AF65-F5344CB8AC3E}">
        <p14:creationId xmlns:p14="http://schemas.microsoft.com/office/powerpoint/2010/main" val="22663101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D0C2BD6-94CF-C626-7862-78FDDF3CFEA4}"/>
              </a:ext>
            </a:extLst>
          </p:cNvPr>
          <p:cNvSpPr>
            <a:spLocks noGrp="1" noChangeArrowheads="1"/>
          </p:cNvSpPr>
          <p:nvPr>
            <p:ph type="title"/>
          </p:nvPr>
        </p:nvSpPr>
        <p:spPr>
          <a:xfrm>
            <a:off x="685800" y="1412776"/>
            <a:ext cx="7772400" cy="2276872"/>
          </a:xfrm>
        </p:spPr>
        <p:txBody>
          <a:bodyPr/>
          <a:lstStyle/>
          <a:p>
            <a:r>
              <a:rPr lang="ru-RU" altLang="ru-RU" dirty="0">
                <a:solidFill>
                  <a:srgbClr val="FF3300"/>
                </a:solidFill>
              </a:rPr>
              <a:t>Звёздчатые многогранники.</a:t>
            </a:r>
            <a:br>
              <a:rPr lang="ru-RU" altLang="ru-RU" dirty="0">
                <a:solidFill>
                  <a:srgbClr val="FF3300"/>
                </a:solidFill>
              </a:rPr>
            </a:br>
            <a:r>
              <a:rPr lang="ru-RU" altLang="ru-RU" dirty="0">
                <a:solidFill>
                  <a:srgbClr val="FF3300"/>
                </a:solidFill>
              </a:rPr>
              <a:t>Тела Кеплера-</a:t>
            </a:r>
            <a:r>
              <a:rPr lang="ru-RU" altLang="ru-RU" dirty="0" err="1">
                <a:solidFill>
                  <a:srgbClr val="FF3300"/>
                </a:solidFill>
              </a:rPr>
              <a:t>Пуансо</a:t>
            </a:r>
            <a:endParaRPr lang="ru-RU" altLang="ru-RU" dirty="0">
              <a:solidFill>
                <a:srgbClr val="FF3300"/>
              </a:solidFill>
            </a:endParaRPr>
          </a:p>
        </p:txBody>
      </p:sp>
    </p:spTree>
    <p:extLst>
      <p:ext uri="{BB962C8B-B14F-4D97-AF65-F5344CB8AC3E}">
        <p14:creationId xmlns:p14="http://schemas.microsoft.com/office/powerpoint/2010/main" val="303313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8">
            <a:extLst>
              <a:ext uri="{FF2B5EF4-FFF2-40B4-BE49-F238E27FC236}">
                <a16:creationId xmlns:a16="http://schemas.microsoft.com/office/drawing/2014/main" id="{73046B19-AFB3-4A56-8351-08C27BD9A5E0}"/>
              </a:ext>
            </a:extLst>
          </p:cNvPr>
          <p:cNvSpPr txBox="1">
            <a:spLocks noChangeArrowheads="1"/>
          </p:cNvSpPr>
          <p:nvPr/>
        </p:nvSpPr>
        <p:spPr bwMode="auto">
          <a:xfrm>
            <a:off x="0" y="457200"/>
            <a:ext cx="9144000" cy="44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cs typeface="Times New Roman" panose="02020603050405020304" pitchFamily="18" charset="0"/>
              </a:rPr>
              <a:t>	Кроме правильных и полуправильных многогранников, красивые формы имеют, так называемые, звездчатые многогранники. Здесь мы рассмотрим правильные звездчатые многогранники. Их всего четыре. Первые два были открыты И. Кеплером</a:t>
            </a:r>
            <a:r>
              <a:rPr lang="en-US" altLang="ru-RU" sz="2800" dirty="0">
                <a:cs typeface="Times New Roman" panose="02020603050405020304" pitchFamily="18" charset="0"/>
              </a:rPr>
              <a:t> </a:t>
            </a:r>
            <a:r>
              <a:rPr lang="ru-RU" altLang="ru-RU" sz="2800" dirty="0">
                <a:cs typeface="Times New Roman" panose="02020603050405020304" pitchFamily="18" charset="0"/>
              </a:rPr>
              <a:t>(1571 – 1630)</a:t>
            </a:r>
            <a:r>
              <a:rPr lang="ru-RU" altLang="ru-RU" sz="3600" dirty="0">
                <a:cs typeface="Times New Roman" panose="02020603050405020304" pitchFamily="18" charset="0"/>
              </a:rPr>
              <a:t> </a:t>
            </a:r>
            <a:r>
              <a:rPr lang="ru-RU" altLang="ru-RU" sz="2800" dirty="0">
                <a:cs typeface="Times New Roman" panose="02020603050405020304" pitchFamily="18" charset="0"/>
              </a:rPr>
              <a:t>, а два других почти 200 лет спустя построил Л. </a:t>
            </a:r>
            <a:r>
              <a:rPr lang="ru-RU" altLang="ru-RU" sz="2800" dirty="0" err="1">
                <a:cs typeface="Times New Roman" panose="02020603050405020304" pitchFamily="18" charset="0"/>
              </a:rPr>
              <a:t>Пуансо</a:t>
            </a:r>
            <a:r>
              <a:rPr lang="ru-RU" altLang="ru-RU" sz="2800" dirty="0">
                <a:cs typeface="Times New Roman" panose="02020603050405020304" pitchFamily="18" charset="0"/>
              </a:rPr>
              <a:t> (1777-1859). Именно поэтому правильные звездчатые многогранники называются </a:t>
            </a:r>
            <a:r>
              <a:rPr lang="ru-RU" altLang="ru-RU" sz="2800" dirty="0">
                <a:solidFill>
                  <a:srgbClr val="FF3300"/>
                </a:solidFill>
                <a:cs typeface="Times New Roman" panose="02020603050405020304" pitchFamily="18" charset="0"/>
              </a:rPr>
              <a:t>телами Кеплера-</a:t>
            </a:r>
            <a:r>
              <a:rPr lang="ru-RU" altLang="ru-RU" sz="2800" dirty="0" err="1">
                <a:solidFill>
                  <a:srgbClr val="FF3300"/>
                </a:solidFill>
                <a:cs typeface="Times New Roman" panose="02020603050405020304" pitchFamily="18" charset="0"/>
              </a:rPr>
              <a:t>Пуансо</a:t>
            </a:r>
            <a:r>
              <a:rPr lang="ru-RU" altLang="ru-RU" sz="2800" dirty="0">
                <a:cs typeface="Times New Roman" panose="02020603050405020304" pitchFamily="18" charset="0"/>
              </a:rPr>
              <a:t>. Они получаются из правильных многогранников продолжением их граней или </a:t>
            </a:r>
            <a:r>
              <a:rPr lang="ru-RU" altLang="ru-RU" sz="2800" dirty="0" err="1">
                <a:cs typeface="Times New Roman" panose="02020603050405020304" pitchFamily="18" charset="0"/>
              </a:rPr>
              <a:t>ребер</a:t>
            </a:r>
            <a:r>
              <a:rPr lang="ru-RU" altLang="ru-RU" sz="2800" dirty="0">
                <a:cs typeface="Times New Roman" panose="02020603050405020304" pitchFamily="18" charset="0"/>
              </a:rPr>
              <a:t>.</a:t>
            </a:r>
          </a:p>
        </p:txBody>
      </p:sp>
    </p:spTree>
    <p:extLst>
      <p:ext uri="{BB962C8B-B14F-4D97-AF65-F5344CB8AC3E}">
        <p14:creationId xmlns:p14="http://schemas.microsoft.com/office/powerpoint/2010/main" val="35098754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62363-48D2-9430-F205-9C5C7DC9389E}"/>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84913BAA-278F-304F-0FA7-DC862CE34796}"/>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Малый звездчатый додекаэдр</a:t>
            </a:r>
          </a:p>
        </p:txBody>
      </p:sp>
      <p:sp>
        <p:nvSpPr>
          <p:cNvPr id="57350" name="Text Box 6">
            <a:extLst>
              <a:ext uri="{FF2B5EF4-FFF2-40B4-BE49-F238E27FC236}">
                <a16:creationId xmlns:a16="http://schemas.microsoft.com/office/drawing/2014/main" id="{F01C8E45-295C-71AF-20FC-A87665B9A226}"/>
              </a:ext>
            </a:extLst>
          </p:cNvPr>
          <p:cNvSpPr txBox="1">
            <a:spLocks noChangeArrowheads="1"/>
          </p:cNvSpPr>
          <p:nvPr/>
        </p:nvSpPr>
        <p:spPr bwMode="auto">
          <a:xfrm>
            <a:off x="0" y="381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Его гранями являются правильные звёздчатые пятиугольники, а многогранными углами – правильные пятигранные углы.</a:t>
            </a:r>
            <a:endParaRPr lang="ru-RU" altLang="ru-RU" dirty="0">
              <a:solidFill>
                <a:srgbClr val="FF3300"/>
              </a:solidFill>
              <a:cs typeface="Times New Roman" panose="02020603050405020304" pitchFamily="18" charset="0"/>
            </a:endParaRPr>
          </a:p>
        </p:txBody>
      </p:sp>
      <p:pic>
        <p:nvPicPr>
          <p:cNvPr id="4" name="Рисунок 3">
            <a:extLst>
              <a:ext uri="{FF2B5EF4-FFF2-40B4-BE49-F238E27FC236}">
                <a16:creationId xmlns:a16="http://schemas.microsoft.com/office/drawing/2014/main" id="{D786FFE9-F32D-F4F0-7E20-A294425C2107}"/>
              </a:ext>
            </a:extLst>
          </p:cNvPr>
          <p:cNvPicPr>
            <a:picLocks noChangeAspect="1"/>
          </p:cNvPicPr>
          <p:nvPr/>
        </p:nvPicPr>
        <p:blipFill>
          <a:blip r:embed="rId2"/>
          <a:stretch>
            <a:fillRect/>
          </a:stretch>
        </p:blipFill>
        <p:spPr>
          <a:xfrm>
            <a:off x="2051720" y="1608082"/>
            <a:ext cx="4680520" cy="4867187"/>
          </a:xfrm>
          <a:prstGeom prst="rect">
            <a:avLst/>
          </a:prstGeom>
        </p:spPr>
      </p:pic>
    </p:spTree>
    <p:extLst>
      <p:ext uri="{BB962C8B-B14F-4D97-AF65-F5344CB8AC3E}">
        <p14:creationId xmlns:p14="http://schemas.microsoft.com/office/powerpoint/2010/main" val="14115520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6" name="Text Box 12">
            <a:extLst>
              <a:ext uri="{FF2B5EF4-FFF2-40B4-BE49-F238E27FC236}">
                <a16:creationId xmlns:a16="http://schemas.microsoft.com/office/drawing/2014/main" id="{B2346F32-9DC1-9EE0-FC97-DF79887B37C0}"/>
              </a:ext>
            </a:extLst>
          </p:cNvPr>
          <p:cNvSpPr txBox="1">
            <a:spLocks noChangeArrowheads="1"/>
          </p:cNvSpPr>
          <p:nvPr/>
        </p:nvSpPr>
        <p:spPr bwMode="auto">
          <a:xfrm>
            <a:off x="0" y="188640"/>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Этот многогранник можно также получить из додекаэдра, установкой на его гранях правильных пятиугольных пирамид.</a:t>
            </a:r>
          </a:p>
        </p:txBody>
      </p:sp>
      <p:pic>
        <p:nvPicPr>
          <p:cNvPr id="6" name="Рисунок 5">
            <a:extLst>
              <a:ext uri="{FF2B5EF4-FFF2-40B4-BE49-F238E27FC236}">
                <a16:creationId xmlns:a16="http://schemas.microsoft.com/office/drawing/2014/main" id="{0CBBF476-6B82-4163-2C0F-D8980F8F881A}"/>
              </a:ext>
            </a:extLst>
          </p:cNvPr>
          <p:cNvPicPr>
            <a:picLocks noChangeAspect="1"/>
          </p:cNvPicPr>
          <p:nvPr/>
        </p:nvPicPr>
        <p:blipFill>
          <a:blip r:embed="rId2"/>
          <a:stretch>
            <a:fillRect/>
          </a:stretch>
        </p:blipFill>
        <p:spPr>
          <a:xfrm>
            <a:off x="2051720" y="1124744"/>
            <a:ext cx="4680520" cy="4867187"/>
          </a:xfrm>
          <a:prstGeom prst="rect">
            <a:avLst/>
          </a:prstGeom>
        </p:spPr>
      </p:pic>
    </p:spTree>
    <p:extLst>
      <p:ext uri="{BB962C8B-B14F-4D97-AF65-F5344CB8AC3E}">
        <p14:creationId xmlns:p14="http://schemas.microsoft.com/office/powerpoint/2010/main" val="2754736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68F6-757D-5A1B-6C6D-BF9686FDB0D1}"/>
            </a:ext>
          </a:extLst>
        </p:cNvPr>
        <p:cNvGrpSpPr/>
        <p:nvPr/>
      </p:nvGrpSpPr>
      <p:grpSpPr>
        <a:xfrm>
          <a:off x="0" y="0"/>
          <a:ext cx="0" cy="0"/>
          <a:chOff x="0" y="0"/>
          <a:chExt cx="0" cy="0"/>
        </a:xfrm>
      </p:grpSpPr>
      <p:sp>
        <p:nvSpPr>
          <p:cNvPr id="57350" name="Text Box 6">
            <a:extLst>
              <a:ext uri="{FF2B5EF4-FFF2-40B4-BE49-F238E27FC236}">
                <a16:creationId xmlns:a16="http://schemas.microsoft.com/office/drawing/2014/main" id="{BC32300F-CED4-DFFC-B17C-5B37A3354B98}"/>
              </a:ext>
            </a:extLst>
          </p:cNvPr>
          <p:cNvSpPr txBox="1">
            <a:spLocks noChangeArrowheads="1"/>
          </p:cNvSpPr>
          <p:nvPr/>
        </p:nvSpPr>
        <p:spPr bwMode="auto">
          <a:xfrm>
            <a:off x="0" y="3725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a:t>
            </a:r>
            <a:r>
              <a:rPr lang="ru-RU" dirty="0"/>
              <a:t>Этот многогранник можно получить и другим способом. Построим рёберный икосаэдр. Используя инструмент «Многоугольник», построим звёздчатые пятиугольники, вершинами которых являются вершины икосаэдра. Получим малый звёздчатый додекаэдр</a:t>
            </a:r>
            <a:r>
              <a:rPr lang="en-US" dirty="0"/>
              <a:t> (25)</a:t>
            </a:r>
            <a:r>
              <a:rPr lang="ru-RU" dirty="0"/>
              <a:t>.</a:t>
            </a:r>
            <a:endParaRPr lang="ru-RU" altLang="ru-RU" dirty="0">
              <a:solidFill>
                <a:srgbClr val="FF3300"/>
              </a:solidFill>
              <a:cs typeface="Times New Roman" panose="02020603050405020304" pitchFamily="18" charset="0"/>
            </a:endParaRPr>
          </a:p>
        </p:txBody>
      </p:sp>
      <p:pic>
        <p:nvPicPr>
          <p:cNvPr id="5" name="Рисунок 4">
            <a:extLst>
              <a:ext uri="{FF2B5EF4-FFF2-40B4-BE49-F238E27FC236}">
                <a16:creationId xmlns:a16="http://schemas.microsoft.com/office/drawing/2014/main" id="{6AAB4687-3F4B-8A9B-40DE-209AC4D3361B}"/>
              </a:ext>
            </a:extLst>
          </p:cNvPr>
          <p:cNvPicPr>
            <a:picLocks noChangeAspect="1"/>
          </p:cNvPicPr>
          <p:nvPr/>
        </p:nvPicPr>
        <p:blipFill>
          <a:blip r:embed="rId2"/>
          <a:stretch>
            <a:fillRect/>
          </a:stretch>
        </p:blipFill>
        <p:spPr>
          <a:xfrm>
            <a:off x="2051720" y="1772816"/>
            <a:ext cx="4752528" cy="4794217"/>
          </a:xfrm>
          <a:prstGeom prst="rect">
            <a:avLst/>
          </a:prstGeom>
        </p:spPr>
      </p:pic>
    </p:spTree>
    <p:extLst>
      <p:ext uri="{BB962C8B-B14F-4D97-AF65-F5344CB8AC3E}">
        <p14:creationId xmlns:p14="http://schemas.microsoft.com/office/powerpoint/2010/main" val="28430624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94062CD-CEBA-9AC0-9150-F770C61523CC}"/>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Большой звездчатый додекаэдр</a:t>
            </a:r>
          </a:p>
        </p:txBody>
      </p:sp>
      <p:sp>
        <p:nvSpPr>
          <p:cNvPr id="168963" name="Text Box 3">
            <a:extLst>
              <a:ext uri="{FF2B5EF4-FFF2-40B4-BE49-F238E27FC236}">
                <a16:creationId xmlns:a16="http://schemas.microsoft.com/office/drawing/2014/main" id="{EAB4887E-1990-768E-AAA4-72396EAFE6E2}"/>
              </a:ext>
            </a:extLst>
          </p:cNvPr>
          <p:cNvSpPr txBox="1">
            <a:spLocks noChangeArrowheads="1"/>
          </p:cNvSpPr>
          <p:nvPr/>
        </p:nvSpPr>
        <p:spPr bwMode="auto">
          <a:xfrm>
            <a:off x="0" y="381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 Его гранями являются правильные звёздчатые пятиугольники, а многогранными углами – правильные трёхгранные углы.</a:t>
            </a:r>
            <a:endParaRPr lang="ru-RU" altLang="ru-RU" dirty="0"/>
          </a:p>
        </p:txBody>
      </p:sp>
      <p:pic>
        <p:nvPicPr>
          <p:cNvPr id="4" name="Рисунок 3">
            <a:extLst>
              <a:ext uri="{FF2B5EF4-FFF2-40B4-BE49-F238E27FC236}">
                <a16:creationId xmlns:a16="http://schemas.microsoft.com/office/drawing/2014/main" id="{814B5BC9-79DE-FDE7-A7E1-A8F276A093AA}"/>
              </a:ext>
            </a:extLst>
          </p:cNvPr>
          <p:cNvPicPr>
            <a:picLocks noChangeAspect="1"/>
          </p:cNvPicPr>
          <p:nvPr/>
        </p:nvPicPr>
        <p:blipFill>
          <a:blip r:embed="rId2"/>
          <a:stretch>
            <a:fillRect/>
          </a:stretch>
        </p:blipFill>
        <p:spPr>
          <a:xfrm>
            <a:off x="1547664" y="1777084"/>
            <a:ext cx="4950052" cy="4699916"/>
          </a:xfrm>
          <a:prstGeom prst="rect">
            <a:avLst/>
          </a:prstGeom>
        </p:spPr>
      </p:pic>
    </p:spTree>
    <p:extLst>
      <p:ext uri="{BB962C8B-B14F-4D97-AF65-F5344CB8AC3E}">
        <p14:creationId xmlns:p14="http://schemas.microsoft.com/office/powerpoint/2010/main" val="359920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162EA276-305D-472F-9FF8-9F4C257145E7}"/>
              </a:ext>
            </a:extLst>
          </p:cNvPr>
          <p:cNvSpPr txBox="1">
            <a:spLocks noChangeArrowheads="1"/>
          </p:cNvSpPr>
          <p:nvPr/>
        </p:nvSpPr>
        <p:spPr bwMode="auto">
          <a:xfrm>
            <a:off x="28846" y="200014"/>
            <a:ext cx="91151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20955" indent="450215" algn="just"/>
            <a:r>
              <a:rPr lang="ru-RU" altLang="ru-RU" dirty="0">
                <a:solidFill>
                  <a:srgbClr val="FF3300"/>
                </a:solidFill>
                <a:cs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rPr>
              <a:t>Для получения куба в компьютерной программе </a:t>
            </a:r>
            <a:r>
              <a:rPr lang="en-US" dirty="0">
                <a:effectLst/>
                <a:latin typeface="Times New Roman" panose="02020603050405020304" pitchFamily="18" charset="0"/>
                <a:ea typeface="Times New Roman" panose="02020603050405020304" pitchFamily="18" charset="0"/>
              </a:rPr>
              <a:t>GeoGebra </a:t>
            </a:r>
            <a:r>
              <a:rPr lang="ru-RU" dirty="0">
                <a:effectLst/>
                <a:latin typeface="Times New Roman" panose="02020603050405020304" pitchFamily="18" charset="0"/>
                <a:ea typeface="Times New Roman" panose="02020603050405020304" pitchFamily="18" charset="0"/>
              </a:rPr>
              <a:t>в панели инструментов, расположенной в верхней части экрана программы, нужно выбрать инструмент «Куб» и отметить две точки (вершины куба)</a:t>
            </a:r>
            <a:r>
              <a:rPr lang="en-US" dirty="0">
                <a:effectLst/>
                <a:latin typeface="Times New Roman" panose="02020603050405020304" pitchFamily="18" charset="0"/>
                <a:ea typeface="Times New Roman" panose="02020603050405020304" pitchFamily="18" charset="0"/>
              </a:rPr>
              <a:t> (1)</a:t>
            </a:r>
            <a:r>
              <a:rPr lang="ru-RU" dirty="0">
                <a:effectLst/>
                <a:latin typeface="Times New Roman" panose="02020603050405020304" pitchFamily="18" charset="0"/>
                <a:ea typeface="Times New Roman" panose="02020603050405020304" pitchFamily="18" charset="0"/>
              </a:rPr>
              <a:t>. </a:t>
            </a:r>
          </a:p>
        </p:txBody>
      </p:sp>
      <p:pic>
        <p:nvPicPr>
          <p:cNvPr id="3" name="Рисунок 2">
            <a:extLst>
              <a:ext uri="{FF2B5EF4-FFF2-40B4-BE49-F238E27FC236}">
                <a16:creationId xmlns:a16="http://schemas.microsoft.com/office/drawing/2014/main" id="{6622977D-CB76-4F40-837E-7ACB76A01FF8}"/>
              </a:ext>
            </a:extLst>
          </p:cNvPr>
          <p:cNvPicPr>
            <a:picLocks noChangeAspect="1"/>
          </p:cNvPicPr>
          <p:nvPr/>
        </p:nvPicPr>
        <p:blipFill>
          <a:blip r:embed="rId3"/>
          <a:stretch>
            <a:fillRect/>
          </a:stretch>
        </p:blipFill>
        <p:spPr>
          <a:xfrm>
            <a:off x="1187624" y="1700808"/>
            <a:ext cx="7038342" cy="5040560"/>
          </a:xfrm>
          <a:prstGeom prst="rect">
            <a:avLst/>
          </a:prstGeom>
        </p:spPr>
      </p:pic>
    </p:spTree>
    <p:extLst>
      <p:ext uri="{BB962C8B-B14F-4D97-AF65-F5344CB8AC3E}">
        <p14:creationId xmlns:p14="http://schemas.microsoft.com/office/powerpoint/2010/main" val="44611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E5479-7D27-5DD3-7E27-73A4EC8A6D11}"/>
            </a:ext>
          </a:extLst>
        </p:cNvPr>
        <p:cNvGrpSpPr/>
        <p:nvPr/>
      </p:nvGrpSpPr>
      <p:grpSpPr>
        <a:xfrm>
          <a:off x="0" y="0"/>
          <a:ext cx="0" cy="0"/>
          <a:chOff x="0" y="0"/>
          <a:chExt cx="0" cy="0"/>
        </a:xfrm>
      </p:grpSpPr>
      <p:sp>
        <p:nvSpPr>
          <p:cNvPr id="168963" name="Text Box 3">
            <a:extLst>
              <a:ext uri="{FF2B5EF4-FFF2-40B4-BE49-F238E27FC236}">
                <a16:creationId xmlns:a16="http://schemas.microsoft.com/office/drawing/2014/main" id="{C727693B-0080-426F-5EC6-2C004AC5DD46}"/>
              </a:ext>
            </a:extLst>
          </p:cNvPr>
          <p:cNvSpPr txBox="1">
            <a:spLocks noChangeArrowheads="1"/>
          </p:cNvSpPr>
          <p:nvPr/>
        </p:nvSpPr>
        <p:spPr bwMode="auto">
          <a:xfrm>
            <a:off x="0" y="-3449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 </a:t>
            </a:r>
            <a:r>
              <a:rPr lang="ru-RU" altLang="ru-RU" dirty="0"/>
              <a:t>Этот многогранник можно также получить из икосаэдра, установкой на его гранях правильных треугольных пирамид.</a:t>
            </a:r>
          </a:p>
        </p:txBody>
      </p:sp>
      <p:pic>
        <p:nvPicPr>
          <p:cNvPr id="4" name="Рисунок 3">
            <a:extLst>
              <a:ext uri="{FF2B5EF4-FFF2-40B4-BE49-F238E27FC236}">
                <a16:creationId xmlns:a16="http://schemas.microsoft.com/office/drawing/2014/main" id="{5A5F9521-D0FE-FDF0-448F-F3D67DB2AE67}"/>
              </a:ext>
            </a:extLst>
          </p:cNvPr>
          <p:cNvPicPr>
            <a:picLocks noChangeAspect="1"/>
          </p:cNvPicPr>
          <p:nvPr/>
        </p:nvPicPr>
        <p:blipFill>
          <a:blip r:embed="rId2"/>
          <a:stretch>
            <a:fillRect/>
          </a:stretch>
        </p:blipFill>
        <p:spPr>
          <a:xfrm>
            <a:off x="1547664" y="1777084"/>
            <a:ext cx="4950052" cy="4699916"/>
          </a:xfrm>
          <a:prstGeom prst="rect">
            <a:avLst/>
          </a:prstGeom>
        </p:spPr>
      </p:pic>
    </p:spTree>
    <p:extLst>
      <p:ext uri="{BB962C8B-B14F-4D97-AF65-F5344CB8AC3E}">
        <p14:creationId xmlns:p14="http://schemas.microsoft.com/office/powerpoint/2010/main" val="19535884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3ADF-5EB5-F7F4-0150-D86E759CFB5C}"/>
            </a:ext>
          </a:extLst>
        </p:cNvPr>
        <p:cNvGrpSpPr/>
        <p:nvPr/>
      </p:nvGrpSpPr>
      <p:grpSpPr>
        <a:xfrm>
          <a:off x="0" y="0"/>
          <a:ext cx="0" cy="0"/>
          <a:chOff x="0" y="0"/>
          <a:chExt cx="0" cy="0"/>
        </a:xfrm>
      </p:grpSpPr>
      <p:sp>
        <p:nvSpPr>
          <p:cNvPr id="168963" name="Text Box 3">
            <a:extLst>
              <a:ext uri="{FF2B5EF4-FFF2-40B4-BE49-F238E27FC236}">
                <a16:creationId xmlns:a16="http://schemas.microsoft.com/office/drawing/2014/main" id="{BA37056F-88EE-1616-E0B1-FB5834F8649B}"/>
              </a:ext>
            </a:extLst>
          </p:cNvPr>
          <p:cNvSpPr txBox="1">
            <a:spLocks noChangeArrowheads="1"/>
          </p:cNvSpPr>
          <p:nvPr/>
        </p:nvSpPr>
        <p:spPr bwMode="auto">
          <a:xfrm>
            <a:off x="0" y="-8862"/>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dirty="0"/>
              <a:t> Этот многогранник можно получить и другим способом. Построим рёберный додекаэдр. Используя инструмент «Многоугольник», построим звёздчатые пятиугольники, вершинами которых являются вершины додекаэдра. Получим большой звёздчатый додекаэдр</a:t>
            </a:r>
            <a:r>
              <a:rPr lang="en-US" dirty="0"/>
              <a:t> (26)</a:t>
            </a:r>
            <a:r>
              <a:rPr lang="ru-RU" dirty="0"/>
              <a:t>.</a:t>
            </a:r>
            <a:endParaRPr lang="ru-RU" altLang="ru-RU" dirty="0"/>
          </a:p>
        </p:txBody>
      </p:sp>
      <p:pic>
        <p:nvPicPr>
          <p:cNvPr id="2" name="Рисунок 1">
            <a:extLst>
              <a:ext uri="{FF2B5EF4-FFF2-40B4-BE49-F238E27FC236}">
                <a16:creationId xmlns:a16="http://schemas.microsoft.com/office/drawing/2014/main" id="{815F5313-4F1B-12C3-70AA-8F70831DF013}"/>
              </a:ext>
            </a:extLst>
          </p:cNvPr>
          <p:cNvPicPr>
            <a:picLocks noChangeAspect="1"/>
          </p:cNvPicPr>
          <p:nvPr/>
        </p:nvPicPr>
        <p:blipFill>
          <a:blip r:embed="rId2"/>
          <a:stretch>
            <a:fillRect/>
          </a:stretch>
        </p:blipFill>
        <p:spPr>
          <a:xfrm>
            <a:off x="2123728" y="2060848"/>
            <a:ext cx="4700071" cy="4608512"/>
          </a:xfrm>
          <a:prstGeom prst="rect">
            <a:avLst/>
          </a:prstGeom>
        </p:spPr>
      </p:pic>
    </p:spTree>
    <p:extLst>
      <p:ext uri="{BB962C8B-B14F-4D97-AF65-F5344CB8AC3E}">
        <p14:creationId xmlns:p14="http://schemas.microsoft.com/office/powerpoint/2010/main" val="26849493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2BEFC3F-EE41-56E1-80DA-BB845F3F8A72}"/>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Большой додекаэдр</a:t>
            </a:r>
          </a:p>
        </p:txBody>
      </p:sp>
      <p:sp>
        <p:nvSpPr>
          <p:cNvPr id="169987" name="Text Box 3">
            <a:extLst>
              <a:ext uri="{FF2B5EF4-FFF2-40B4-BE49-F238E27FC236}">
                <a16:creationId xmlns:a16="http://schemas.microsoft.com/office/drawing/2014/main" id="{69605FC1-2790-DDE2-D8AC-D339A36A2F36}"/>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dirty="0">
                <a:cs typeface="Times New Roman" panose="02020603050405020304" pitchFamily="18" charset="0"/>
              </a:rPr>
              <a:t> Его гранями являются правильные пятиугольники, а многогранными углами – правильные звёздчатые пятигранные углы.</a:t>
            </a:r>
            <a:endParaRPr lang="ru-RU" altLang="ru-RU" dirty="0"/>
          </a:p>
        </p:txBody>
      </p:sp>
      <p:pic>
        <p:nvPicPr>
          <p:cNvPr id="3" name="Рисунок 2">
            <a:extLst>
              <a:ext uri="{FF2B5EF4-FFF2-40B4-BE49-F238E27FC236}">
                <a16:creationId xmlns:a16="http://schemas.microsoft.com/office/drawing/2014/main" id="{C1F647B7-CC01-AF07-45E8-C355B2AE9D36}"/>
              </a:ext>
            </a:extLst>
          </p:cNvPr>
          <p:cNvPicPr>
            <a:picLocks noChangeAspect="1"/>
          </p:cNvPicPr>
          <p:nvPr/>
        </p:nvPicPr>
        <p:blipFill>
          <a:blip r:embed="rId2"/>
          <a:stretch>
            <a:fillRect/>
          </a:stretch>
        </p:blipFill>
        <p:spPr>
          <a:xfrm>
            <a:off x="2195736" y="1600370"/>
            <a:ext cx="4824536" cy="4866671"/>
          </a:xfrm>
          <a:prstGeom prst="rect">
            <a:avLst/>
          </a:prstGeom>
        </p:spPr>
      </p:pic>
    </p:spTree>
    <p:extLst>
      <p:ext uri="{BB962C8B-B14F-4D97-AF65-F5344CB8AC3E}">
        <p14:creationId xmlns:p14="http://schemas.microsoft.com/office/powerpoint/2010/main" val="8495659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6DCB-A209-E8C2-1C0A-E8B1FC727142}"/>
            </a:ext>
          </a:extLst>
        </p:cNvPr>
        <p:cNvGrpSpPr/>
        <p:nvPr/>
      </p:nvGrpSpPr>
      <p:grpSpPr>
        <a:xfrm>
          <a:off x="0" y="0"/>
          <a:ext cx="0" cy="0"/>
          <a:chOff x="0" y="0"/>
          <a:chExt cx="0" cy="0"/>
        </a:xfrm>
      </p:grpSpPr>
      <p:sp>
        <p:nvSpPr>
          <p:cNvPr id="169987" name="Text Box 3">
            <a:extLst>
              <a:ext uri="{FF2B5EF4-FFF2-40B4-BE49-F238E27FC236}">
                <a16:creationId xmlns:a16="http://schemas.microsoft.com/office/drawing/2014/main" id="{C60993A1-AD11-C047-5B6B-BE386351BD01}"/>
              </a:ext>
            </a:extLst>
          </p:cNvPr>
          <p:cNvSpPr txBox="1">
            <a:spLocks noChangeArrowheads="1"/>
          </p:cNvSpPr>
          <p:nvPr/>
        </p:nvSpPr>
        <p:spPr bwMode="auto">
          <a:xfrm>
            <a:off x="0" y="30467"/>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dirty="0"/>
              <a:t> Для получения этого многогранника построим рёберный икосаэдр. Используя инструмент «Многоугольник», построим правильные пятиугольники, вершинами которых являются вершины икосаэдра. Получим большой додекаэдр</a:t>
            </a:r>
            <a:r>
              <a:rPr lang="en-US" dirty="0"/>
              <a:t> (27)</a:t>
            </a:r>
            <a:r>
              <a:rPr lang="ru-RU" dirty="0"/>
              <a:t>.</a:t>
            </a:r>
            <a:endParaRPr lang="ru-RU" altLang="ru-RU" dirty="0"/>
          </a:p>
        </p:txBody>
      </p:sp>
      <p:pic>
        <p:nvPicPr>
          <p:cNvPr id="3" name="Рисунок 2">
            <a:extLst>
              <a:ext uri="{FF2B5EF4-FFF2-40B4-BE49-F238E27FC236}">
                <a16:creationId xmlns:a16="http://schemas.microsoft.com/office/drawing/2014/main" id="{2CDA3A30-71C3-C676-D081-E708BF3E7F43}"/>
              </a:ext>
            </a:extLst>
          </p:cNvPr>
          <p:cNvPicPr>
            <a:picLocks noChangeAspect="1"/>
          </p:cNvPicPr>
          <p:nvPr/>
        </p:nvPicPr>
        <p:blipFill>
          <a:blip r:embed="rId2"/>
          <a:stretch>
            <a:fillRect/>
          </a:stretch>
        </p:blipFill>
        <p:spPr>
          <a:xfrm>
            <a:off x="2123728" y="1969459"/>
            <a:ext cx="4363059" cy="4401164"/>
          </a:xfrm>
          <a:prstGeom prst="rect">
            <a:avLst/>
          </a:prstGeom>
        </p:spPr>
      </p:pic>
    </p:spTree>
    <p:extLst>
      <p:ext uri="{BB962C8B-B14F-4D97-AF65-F5344CB8AC3E}">
        <p14:creationId xmlns:p14="http://schemas.microsoft.com/office/powerpoint/2010/main" val="28674289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050">
            <a:extLst>
              <a:ext uri="{FF2B5EF4-FFF2-40B4-BE49-F238E27FC236}">
                <a16:creationId xmlns:a16="http://schemas.microsoft.com/office/drawing/2014/main" id="{54BA1C51-30F5-14FD-DA7B-92C7804171F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Большой икосаэдр</a:t>
            </a:r>
          </a:p>
        </p:txBody>
      </p:sp>
      <p:sp>
        <p:nvSpPr>
          <p:cNvPr id="171011" name="Text Box 2051">
            <a:extLst>
              <a:ext uri="{FF2B5EF4-FFF2-40B4-BE49-F238E27FC236}">
                <a16:creationId xmlns:a16="http://schemas.microsoft.com/office/drawing/2014/main" id="{2A281CCD-8B1D-0488-B892-ECCF1209E574}"/>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altLang="ru-RU" dirty="0">
                <a:cs typeface="Times New Roman" panose="02020603050405020304" pitchFamily="18" charset="0"/>
              </a:rPr>
              <a:t> Его гранями являются правильные треугольники, а многогранными углами – правильные звёздчатые пятигранные углы.</a:t>
            </a:r>
            <a:endParaRPr lang="ru-RU" altLang="ru-RU" dirty="0"/>
          </a:p>
        </p:txBody>
      </p:sp>
      <p:pic>
        <p:nvPicPr>
          <p:cNvPr id="3" name="Рисунок 2">
            <a:extLst>
              <a:ext uri="{FF2B5EF4-FFF2-40B4-BE49-F238E27FC236}">
                <a16:creationId xmlns:a16="http://schemas.microsoft.com/office/drawing/2014/main" id="{A2ED25E2-A061-429B-82FA-DAF8AD224F84}"/>
              </a:ext>
            </a:extLst>
          </p:cNvPr>
          <p:cNvPicPr>
            <a:picLocks noChangeAspect="1"/>
          </p:cNvPicPr>
          <p:nvPr/>
        </p:nvPicPr>
        <p:blipFill>
          <a:blip r:embed="rId2"/>
          <a:stretch>
            <a:fillRect/>
          </a:stretch>
        </p:blipFill>
        <p:spPr>
          <a:xfrm>
            <a:off x="2169401" y="1484784"/>
            <a:ext cx="4805197" cy="4842388"/>
          </a:xfrm>
          <a:prstGeom prst="rect">
            <a:avLst/>
          </a:prstGeom>
        </p:spPr>
      </p:pic>
    </p:spTree>
    <p:extLst>
      <p:ext uri="{BB962C8B-B14F-4D97-AF65-F5344CB8AC3E}">
        <p14:creationId xmlns:p14="http://schemas.microsoft.com/office/powerpoint/2010/main" val="23098976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1C2-799F-BBAD-B56D-9CBDD7DF89D2}"/>
            </a:ext>
          </a:extLst>
        </p:cNvPr>
        <p:cNvGrpSpPr/>
        <p:nvPr/>
      </p:nvGrpSpPr>
      <p:grpSpPr>
        <a:xfrm>
          <a:off x="0" y="0"/>
          <a:ext cx="0" cy="0"/>
          <a:chOff x="0" y="0"/>
          <a:chExt cx="0" cy="0"/>
        </a:xfrm>
      </p:grpSpPr>
      <p:sp>
        <p:nvSpPr>
          <p:cNvPr id="171011" name="Text Box 2051">
            <a:extLst>
              <a:ext uri="{FF2B5EF4-FFF2-40B4-BE49-F238E27FC236}">
                <a16:creationId xmlns:a16="http://schemas.microsoft.com/office/drawing/2014/main" id="{194941EF-CCEC-52C6-EFEE-E02C49AE2F5D}"/>
              </a:ext>
            </a:extLst>
          </p:cNvPr>
          <p:cNvSpPr txBox="1">
            <a:spLocks noChangeArrowheads="1"/>
          </p:cNvSpPr>
          <p:nvPr/>
        </p:nvSpPr>
        <p:spPr bwMode="auto">
          <a:xfrm>
            <a:off x="-49161"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dirty="0"/>
              <a:t> Для получения этого многогранника построим рёберный икосаэдр. Используя инструмент «Многоугольник», построим правильные треугольники, вершинами которых являются вершины икосаэдра. Получим большой икосаэдр</a:t>
            </a:r>
            <a:r>
              <a:rPr lang="en-US" dirty="0"/>
              <a:t> (28)</a:t>
            </a:r>
            <a:r>
              <a:rPr lang="ru-RU" dirty="0"/>
              <a:t>.</a:t>
            </a:r>
            <a:endParaRPr lang="ru-RU" altLang="ru-RU" dirty="0"/>
          </a:p>
        </p:txBody>
      </p:sp>
      <p:pic>
        <p:nvPicPr>
          <p:cNvPr id="3" name="Рисунок 2">
            <a:extLst>
              <a:ext uri="{FF2B5EF4-FFF2-40B4-BE49-F238E27FC236}">
                <a16:creationId xmlns:a16="http://schemas.microsoft.com/office/drawing/2014/main" id="{33799A2A-41BF-E3E5-B513-91A2111BB026}"/>
              </a:ext>
            </a:extLst>
          </p:cNvPr>
          <p:cNvPicPr>
            <a:picLocks noChangeAspect="1"/>
          </p:cNvPicPr>
          <p:nvPr/>
        </p:nvPicPr>
        <p:blipFill>
          <a:blip r:embed="rId2"/>
          <a:stretch>
            <a:fillRect/>
          </a:stretch>
        </p:blipFill>
        <p:spPr>
          <a:xfrm>
            <a:off x="2120240" y="1844824"/>
            <a:ext cx="4805197" cy="4842388"/>
          </a:xfrm>
          <a:prstGeom prst="rect">
            <a:avLst/>
          </a:prstGeom>
        </p:spPr>
      </p:pic>
    </p:spTree>
    <p:extLst>
      <p:ext uri="{BB962C8B-B14F-4D97-AF65-F5344CB8AC3E}">
        <p14:creationId xmlns:p14="http://schemas.microsoft.com/office/powerpoint/2010/main" val="17126914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E08F-71D6-7DF4-10E5-F6081592E883}"/>
            </a:ext>
          </a:extLst>
        </p:cNvPr>
        <p:cNvGrpSpPr/>
        <p:nvPr/>
      </p:nvGrpSpPr>
      <p:grpSpPr>
        <a:xfrm>
          <a:off x="0" y="0"/>
          <a:ext cx="0" cy="0"/>
          <a:chOff x="0" y="0"/>
          <a:chExt cx="0" cy="0"/>
        </a:xfrm>
      </p:grpSpPr>
      <p:sp>
        <p:nvSpPr>
          <p:cNvPr id="171011" name="Text Box 2051">
            <a:extLst>
              <a:ext uri="{FF2B5EF4-FFF2-40B4-BE49-F238E27FC236}">
                <a16:creationId xmlns:a16="http://schemas.microsoft.com/office/drawing/2014/main" id="{163CC775-16D4-C1A8-4F4D-09B5EDD8CDB9}"/>
              </a:ext>
            </a:extLst>
          </p:cNvPr>
          <p:cNvSpPr txBox="1">
            <a:spLocks noChangeArrowheads="1"/>
          </p:cNvSpPr>
          <p:nvPr/>
        </p:nvSpPr>
        <p:spPr bwMode="auto">
          <a:xfrm>
            <a:off x="-49161" y="0"/>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dirty="0"/>
              <a:t> Кроме правильных звёздчатых многогранников имеются и полуправильные звёздчатые многогранники. На рисунке показан один из таких многогранников – малый </a:t>
            </a:r>
            <a:r>
              <a:rPr lang="ru-RU" dirty="0" err="1"/>
              <a:t>битригональный</a:t>
            </a:r>
            <a:r>
              <a:rPr lang="ru-RU" dirty="0"/>
              <a:t> </a:t>
            </a:r>
            <a:r>
              <a:rPr lang="ru-RU" dirty="0" err="1"/>
              <a:t>икосододекаэдр</a:t>
            </a:r>
            <a:r>
              <a:rPr lang="ru-RU" dirty="0"/>
              <a:t>, полученный в программе </a:t>
            </a:r>
            <a:r>
              <a:rPr lang="en-US" dirty="0"/>
              <a:t>GeoGebra</a:t>
            </a:r>
            <a:r>
              <a:rPr lang="ru-RU" dirty="0"/>
              <a:t>. Его гранями являются правильные треугольники и правильные звёздчатые пятиугольники</a:t>
            </a:r>
            <a:r>
              <a:rPr lang="en-US" dirty="0"/>
              <a:t> (29)</a:t>
            </a:r>
            <a:r>
              <a:rPr lang="ru-RU" dirty="0"/>
              <a:t>. </a:t>
            </a:r>
            <a:endParaRPr lang="ru-RU" altLang="ru-RU" dirty="0"/>
          </a:p>
        </p:txBody>
      </p:sp>
      <p:pic>
        <p:nvPicPr>
          <p:cNvPr id="3" name="Рисунок 2">
            <a:extLst>
              <a:ext uri="{FF2B5EF4-FFF2-40B4-BE49-F238E27FC236}">
                <a16:creationId xmlns:a16="http://schemas.microsoft.com/office/drawing/2014/main" id="{A381DFC2-9739-69D0-F48B-5505752249FF}"/>
              </a:ext>
            </a:extLst>
          </p:cNvPr>
          <p:cNvPicPr>
            <a:picLocks noChangeAspect="1"/>
          </p:cNvPicPr>
          <p:nvPr/>
        </p:nvPicPr>
        <p:blipFill>
          <a:blip r:embed="rId2"/>
          <a:stretch>
            <a:fillRect/>
          </a:stretch>
        </p:blipFill>
        <p:spPr>
          <a:xfrm>
            <a:off x="2460811" y="2204864"/>
            <a:ext cx="4124055" cy="4154304"/>
          </a:xfrm>
          <a:prstGeom prst="rect">
            <a:avLst/>
          </a:prstGeom>
        </p:spPr>
      </p:pic>
    </p:spTree>
    <p:extLst>
      <p:ext uri="{BB962C8B-B14F-4D97-AF65-F5344CB8AC3E}">
        <p14:creationId xmlns:p14="http://schemas.microsoft.com/office/powerpoint/2010/main" val="25304782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24B5-3FDB-8AE6-D490-9DECE77F2ECF}"/>
            </a:ext>
          </a:extLst>
        </p:cNvPr>
        <p:cNvGrpSpPr/>
        <p:nvPr/>
      </p:nvGrpSpPr>
      <p:grpSpPr>
        <a:xfrm>
          <a:off x="0" y="0"/>
          <a:ext cx="0" cy="0"/>
          <a:chOff x="0" y="0"/>
          <a:chExt cx="0" cy="0"/>
        </a:xfrm>
      </p:grpSpPr>
      <p:sp>
        <p:nvSpPr>
          <p:cNvPr id="171011" name="Text Box 2051">
            <a:extLst>
              <a:ext uri="{FF2B5EF4-FFF2-40B4-BE49-F238E27FC236}">
                <a16:creationId xmlns:a16="http://schemas.microsoft.com/office/drawing/2014/main" id="{52319FE7-03E4-3DF5-CFC4-548374CED1D5}"/>
              </a:ext>
            </a:extLst>
          </p:cNvPr>
          <p:cNvSpPr txBox="1">
            <a:spLocks noChangeArrowheads="1"/>
          </p:cNvSpPr>
          <p:nvPr/>
        </p:nvSpPr>
        <p:spPr bwMode="auto">
          <a:xfrm>
            <a:off x="-49161"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dirty="0">
                <a:hlinkClick r:id="rId2">
                  <a:extLst>
                    <a:ext uri="{A12FA001-AC4F-418D-AE19-62706E023703}">
                      <ahyp:hlinkClr xmlns:ahyp="http://schemas.microsoft.com/office/drawing/2018/hyperlinkcolor" val="tx"/>
                    </a:ext>
                  </a:extLst>
                </a:hlinkClick>
              </a:rPr>
              <a:t>3D-модели правильных полуправильных и звёздчатых многогранников можно посмотреть на сайте zvzd3d.ru</a:t>
            </a:r>
            <a:endParaRPr lang="ru-RU" altLang="ru-RU" dirty="0"/>
          </a:p>
        </p:txBody>
      </p:sp>
      <p:pic>
        <p:nvPicPr>
          <p:cNvPr id="4" name="Рисунок 3">
            <a:extLst>
              <a:ext uri="{FF2B5EF4-FFF2-40B4-BE49-F238E27FC236}">
                <a16:creationId xmlns:a16="http://schemas.microsoft.com/office/drawing/2014/main" id="{17632E25-23E7-8076-7699-EBA511017C2F}"/>
              </a:ext>
            </a:extLst>
          </p:cNvPr>
          <p:cNvPicPr>
            <a:picLocks noChangeAspect="1"/>
          </p:cNvPicPr>
          <p:nvPr/>
        </p:nvPicPr>
        <p:blipFill>
          <a:blip r:embed="rId3"/>
          <a:stretch>
            <a:fillRect/>
          </a:stretch>
        </p:blipFill>
        <p:spPr>
          <a:xfrm>
            <a:off x="0" y="1052736"/>
            <a:ext cx="9144000" cy="5481483"/>
          </a:xfrm>
          <a:prstGeom prst="rect">
            <a:avLst/>
          </a:prstGeom>
        </p:spPr>
      </p:pic>
    </p:spTree>
    <p:extLst>
      <p:ext uri="{BB962C8B-B14F-4D97-AF65-F5344CB8AC3E}">
        <p14:creationId xmlns:p14="http://schemas.microsoft.com/office/powerpoint/2010/main" val="35738781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F3EC-0202-8C4F-8069-1776B34F0D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0681FE-9771-F2CA-6615-58CC006E3DEA}"/>
              </a:ext>
            </a:extLst>
          </p:cNvPr>
          <p:cNvSpPr txBox="1"/>
          <p:nvPr/>
        </p:nvSpPr>
        <p:spPr>
          <a:xfrm>
            <a:off x="643475" y="2564904"/>
            <a:ext cx="7998701" cy="634020"/>
          </a:xfrm>
          <a:prstGeom prst="rect">
            <a:avLst/>
          </a:prstGeom>
          <a:noFill/>
        </p:spPr>
        <p:txBody>
          <a:bodyPr wrap="square" rtlCol="0">
            <a:spAutoFit/>
          </a:bodyPr>
          <a:lstStyle/>
          <a:p>
            <a:pPr algn="ctr">
              <a:lnSpc>
                <a:spcPct val="80000"/>
              </a:lnSpc>
            </a:pPr>
            <a:r>
              <a:rPr lang="ru-RU" sz="4400" dirty="0">
                <a:solidFill>
                  <a:srgbClr val="FF0000"/>
                </a:solidFill>
              </a:rPr>
              <a:t>СПАСИБО ЗА ВНИМАНИЕ!</a:t>
            </a:r>
            <a:r>
              <a:rPr lang="ru-RU" sz="3200" dirty="0">
                <a:solidFill>
                  <a:srgbClr val="FF0000"/>
                </a:solidFill>
              </a:rPr>
              <a:t>	</a:t>
            </a:r>
          </a:p>
        </p:txBody>
      </p:sp>
      <p:sp>
        <p:nvSpPr>
          <p:cNvPr id="5" name="Номер слайда 5">
            <a:extLst>
              <a:ext uri="{FF2B5EF4-FFF2-40B4-BE49-F238E27FC236}">
                <a16:creationId xmlns:a16="http://schemas.microsoft.com/office/drawing/2014/main" id="{7AE3D0A9-68B3-E910-65FD-D320FB8BA3C0}"/>
              </a:ext>
            </a:extLst>
          </p:cNvPr>
          <p:cNvSpPr>
            <a:spLocks noGrp="1"/>
          </p:cNvSpPr>
          <p:nvPr>
            <p:ph type="sldNum" sz="quarter" idx="12"/>
          </p:nvPr>
        </p:nvSpPr>
        <p:spPr>
          <a:xfrm>
            <a:off x="8642176" y="6581056"/>
            <a:ext cx="501824" cy="276944"/>
          </a:xfrm>
        </p:spPr>
        <p:txBody>
          <a:bodyPr/>
          <a:lstStyle/>
          <a:p>
            <a:fld id="{61E1DA6B-3281-4421-9C24-6F83840074F0}" type="slidenum">
              <a:rPr lang="ru-RU" sz="1000" smtClean="0">
                <a:latin typeface="Arial" pitchFamily="34" charset="0"/>
                <a:cs typeface="Arial" pitchFamily="34" charset="0"/>
              </a:rPr>
              <a:pPr/>
              <a:t>148</a:t>
            </a:fld>
            <a:endParaRPr lang="ru-RU" sz="1000" dirty="0">
              <a:latin typeface="Arial" pitchFamily="34" charset="0"/>
              <a:cs typeface="Arial" pitchFamily="34" charset="0"/>
            </a:endParaRPr>
          </a:p>
        </p:txBody>
      </p:sp>
    </p:spTree>
    <p:extLst>
      <p:ext uri="{BB962C8B-B14F-4D97-AF65-F5344CB8AC3E}">
        <p14:creationId xmlns:p14="http://schemas.microsoft.com/office/powerpoint/2010/main" val="3865996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C84901DC-8812-AD50-1AF1-2B5D5D7BC78B}"/>
              </a:ext>
            </a:extLst>
          </p:cNvPr>
          <p:cNvSpPr>
            <a:spLocks noGrp="1" noChangeArrowheads="1"/>
          </p:cNvSpPr>
          <p:nvPr>
            <p:ph type="title"/>
          </p:nvPr>
        </p:nvSpPr>
        <p:spPr>
          <a:xfrm>
            <a:off x="609600" y="152400"/>
            <a:ext cx="7772400" cy="457200"/>
          </a:xfrm>
        </p:spPr>
        <p:txBody>
          <a:bodyPr/>
          <a:lstStyle/>
          <a:p>
            <a:r>
              <a:rPr lang="ru-RU" altLang="ru-RU" sz="2800" dirty="0">
                <a:solidFill>
                  <a:srgbClr val="FF3300"/>
                </a:solidFill>
              </a:rPr>
              <a:t>Упражнение</a:t>
            </a:r>
          </a:p>
        </p:txBody>
      </p:sp>
      <p:sp>
        <p:nvSpPr>
          <p:cNvPr id="133123" name="Text Box 3">
            <a:extLst>
              <a:ext uri="{FF2B5EF4-FFF2-40B4-BE49-F238E27FC236}">
                <a16:creationId xmlns:a16="http://schemas.microsoft.com/office/drawing/2014/main" id="{B0815069-89B6-DCCE-37C1-11E480A51EE2}"/>
              </a:ext>
            </a:extLst>
          </p:cNvPr>
          <p:cNvSpPr txBox="1">
            <a:spLocks noChangeArrowheads="1"/>
          </p:cNvSpPr>
          <p:nvPr/>
        </p:nvSpPr>
        <p:spPr bwMode="auto">
          <a:xfrm>
            <a:off x="0" y="6096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Изобразите </a:t>
            </a:r>
            <a:r>
              <a:rPr lang="ru-RU" altLang="ru-RU" dirty="0"/>
              <a:t>правильную </a:t>
            </a:r>
            <a:r>
              <a:rPr lang="ru-RU" altLang="ru-RU" dirty="0">
                <a:cs typeface="Times New Roman" panose="02020603050405020304" pitchFamily="18" charset="0"/>
              </a:rPr>
              <a:t>шестиугольную призму</a:t>
            </a:r>
            <a:r>
              <a:rPr lang="ru-RU" altLang="ru-RU" dirty="0"/>
              <a:t> на клетчатой бумаге</a:t>
            </a:r>
            <a:r>
              <a:rPr lang="ru-RU" altLang="ru-RU" dirty="0">
                <a:cs typeface="Times New Roman" panose="02020603050405020304" pitchFamily="18" charset="0"/>
              </a:rPr>
              <a:t>, аналогично данной на рисунке.</a:t>
            </a:r>
            <a:r>
              <a:rPr lang="ru-RU" altLang="ru-RU" dirty="0"/>
              <a:t> </a:t>
            </a:r>
          </a:p>
        </p:txBody>
      </p:sp>
      <p:pic>
        <p:nvPicPr>
          <p:cNvPr id="133126" name="Picture 6">
            <a:extLst>
              <a:ext uri="{FF2B5EF4-FFF2-40B4-BE49-F238E27FC236}">
                <a16:creationId xmlns:a16="http://schemas.microsoft.com/office/drawing/2014/main" id="{AFF7D3DA-AD19-13AD-4030-DDD1D57CD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4959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2920750-8DDD-CB78-0B5B-CC61FE786C58}"/>
              </a:ext>
            </a:extLst>
          </p:cNvPr>
          <p:cNvSpPr>
            <a:spLocks noGrp="1" noChangeArrowheads="1"/>
          </p:cNvSpPr>
          <p:nvPr>
            <p:ph type="title"/>
          </p:nvPr>
        </p:nvSpPr>
        <p:spPr>
          <a:xfrm>
            <a:off x="609600" y="152400"/>
            <a:ext cx="7772400" cy="457200"/>
          </a:xfrm>
        </p:spPr>
        <p:txBody>
          <a:bodyPr/>
          <a:lstStyle/>
          <a:p>
            <a:r>
              <a:rPr lang="ru-RU" altLang="ru-RU" sz="2800">
                <a:solidFill>
                  <a:srgbClr val="FF3300"/>
                </a:solidFill>
              </a:rPr>
              <a:t>Упражнение 5</a:t>
            </a:r>
          </a:p>
        </p:txBody>
      </p:sp>
      <p:sp>
        <p:nvSpPr>
          <p:cNvPr id="186371" name="Text Box 3">
            <a:extLst>
              <a:ext uri="{FF2B5EF4-FFF2-40B4-BE49-F238E27FC236}">
                <a16:creationId xmlns:a16="http://schemas.microsoft.com/office/drawing/2014/main" id="{AEBADF3B-0076-F63D-30C1-3B1BD213A096}"/>
              </a:ext>
            </a:extLst>
          </p:cNvPr>
          <p:cNvSpPr txBox="1">
            <a:spLocks noChangeArrowheads="1"/>
          </p:cNvSpPr>
          <p:nvPr/>
        </p:nvSpPr>
        <p:spPr bwMode="auto">
          <a:xfrm>
            <a:off x="0" y="609600"/>
            <a:ext cx="906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cs typeface="Times New Roman" panose="02020603050405020304" pitchFamily="18" charset="0"/>
              </a:rPr>
              <a:t>На  рисунке изображены четыре ребра шестиугольной призмы. Изобразите всю призму. </a:t>
            </a:r>
          </a:p>
        </p:txBody>
      </p:sp>
      <p:pic>
        <p:nvPicPr>
          <p:cNvPr id="186376" name="Picture 8">
            <a:extLst>
              <a:ext uri="{FF2B5EF4-FFF2-40B4-BE49-F238E27FC236}">
                <a16:creationId xmlns:a16="http://schemas.microsoft.com/office/drawing/2014/main" id="{4879AA83-E977-BAEF-A3F3-DFD240515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49593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6378" name="Group 10">
            <a:extLst>
              <a:ext uri="{FF2B5EF4-FFF2-40B4-BE49-F238E27FC236}">
                <a16:creationId xmlns:a16="http://schemas.microsoft.com/office/drawing/2014/main" id="{DA383660-91F4-A13C-5375-7149D98383E1}"/>
              </a:ext>
            </a:extLst>
          </p:cNvPr>
          <p:cNvGrpSpPr>
            <a:grpSpLocks/>
          </p:cNvGrpSpPr>
          <p:nvPr/>
        </p:nvGrpSpPr>
        <p:grpSpPr bwMode="auto">
          <a:xfrm>
            <a:off x="381000" y="1676400"/>
            <a:ext cx="6711950" cy="4724400"/>
            <a:chOff x="240" y="1056"/>
            <a:chExt cx="4228" cy="2976"/>
          </a:xfrm>
        </p:grpSpPr>
        <p:sp>
          <p:nvSpPr>
            <p:cNvPr id="186374" name="Text Box 6">
              <a:extLst>
                <a:ext uri="{FF2B5EF4-FFF2-40B4-BE49-F238E27FC236}">
                  <a16:creationId xmlns:a16="http://schemas.microsoft.com/office/drawing/2014/main" id="{9B79DC7C-98DB-705B-B263-52B71D5690E9}"/>
                </a:ext>
              </a:extLst>
            </p:cNvPr>
            <p:cNvSpPr txBox="1">
              <a:spLocks noChangeArrowheads="1"/>
            </p:cNvSpPr>
            <p:nvPr/>
          </p:nvSpPr>
          <p:spPr bwMode="auto">
            <a:xfrm>
              <a:off x="240" y="3744"/>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a:t>
              </a:r>
            </a:p>
          </p:txBody>
        </p:sp>
        <p:pic>
          <p:nvPicPr>
            <p:cNvPr id="186377" name="Picture 9">
              <a:extLst>
                <a:ext uri="{FF2B5EF4-FFF2-40B4-BE49-F238E27FC236}">
                  <a16:creationId xmlns:a16="http://schemas.microsoft.com/office/drawing/2014/main" id="{67A6ED1C-D513-3284-0AEE-D258C20B2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1056"/>
              <a:ext cx="3124" cy="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6378"/>
                                        </p:tgtEl>
                                        <p:attrNameLst>
                                          <p:attrName>style.visibility</p:attrName>
                                        </p:attrNameLst>
                                      </p:cBhvr>
                                      <p:to>
                                        <p:strVal val="visible"/>
                                      </p:to>
                                    </p:set>
                                    <p:animEffect transition="in" filter="wipe(up)">
                                      <p:cBhvr>
                                        <p:cTn id="7" dur="500"/>
                                        <p:tgtEl>
                                          <p:spTgt spid="186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8261E737-220E-4DEC-A16D-F5EC925D75A4}"/>
              </a:ext>
            </a:extLst>
          </p:cNvPr>
          <p:cNvSpPr txBox="1">
            <a:spLocks noChangeArrowheads="1"/>
          </p:cNvSpPr>
          <p:nvPr/>
        </p:nvSpPr>
        <p:spPr bwMode="auto">
          <a:xfrm>
            <a:off x="-19665" y="7334"/>
            <a:ext cx="916366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179705" algn="just">
              <a:tabLst>
                <a:tab pos="-3330575" algn="l"/>
              </a:tabLst>
            </a:pPr>
            <a:r>
              <a:rPr lang="en-US" altLang="ru-RU" dirty="0">
                <a:cs typeface="Times New Roman" panose="02020603050405020304" pitchFamily="18" charset="0"/>
              </a:rPr>
              <a:t>	</a:t>
            </a:r>
            <a:r>
              <a:rPr lang="ru-RU" altLang="ru-RU" dirty="0">
                <a:cs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rPr>
              <a:t>Для получения правильной шестиугольной призмы сначала нужно построить правильный шестиугольник (основание призмы). Для этого нужно выбрать инструмент «Правильный многоугольник» и указать левой кнопкой мыши две точки. Откроется окно, в котором нужно поставить число 6 (количество сторон многоугольника). В результате на экране появится правильный шестиугольник</a:t>
            </a:r>
            <a:r>
              <a:rPr lang="en-US" sz="2000" dirty="0">
                <a:effectLst/>
                <a:latin typeface="Times New Roman" panose="02020603050405020304" pitchFamily="18" charset="0"/>
                <a:ea typeface="Times New Roman" panose="02020603050405020304" pitchFamily="18" charset="0"/>
              </a:rPr>
              <a:t> (2)</a:t>
            </a:r>
            <a:r>
              <a:rPr lang="ru-RU" sz="2000" dirty="0">
                <a:effectLst/>
                <a:latin typeface="Times New Roman" panose="02020603050405020304" pitchFamily="18" charset="0"/>
                <a:ea typeface="Times New Roman" panose="02020603050405020304" pitchFamily="18" charset="0"/>
              </a:rPr>
              <a:t>.</a:t>
            </a:r>
          </a:p>
        </p:txBody>
      </p:sp>
      <p:pic>
        <p:nvPicPr>
          <p:cNvPr id="3" name="Рисунок 2">
            <a:extLst>
              <a:ext uri="{FF2B5EF4-FFF2-40B4-BE49-F238E27FC236}">
                <a16:creationId xmlns:a16="http://schemas.microsoft.com/office/drawing/2014/main" id="{A180124D-FE1F-164B-9B25-A9C1B3D9649A}"/>
              </a:ext>
            </a:extLst>
          </p:cNvPr>
          <p:cNvPicPr>
            <a:picLocks noChangeAspect="1"/>
          </p:cNvPicPr>
          <p:nvPr/>
        </p:nvPicPr>
        <p:blipFill>
          <a:blip r:embed="rId3"/>
          <a:stretch>
            <a:fillRect/>
          </a:stretch>
        </p:blipFill>
        <p:spPr>
          <a:xfrm>
            <a:off x="1475656" y="2132856"/>
            <a:ext cx="5975573" cy="4508289"/>
          </a:xfrm>
          <a:prstGeom prst="rect">
            <a:avLst/>
          </a:prstGeom>
        </p:spPr>
      </p:pic>
    </p:spTree>
    <p:extLst>
      <p:ext uri="{BB962C8B-B14F-4D97-AF65-F5344CB8AC3E}">
        <p14:creationId xmlns:p14="http://schemas.microsoft.com/office/powerpoint/2010/main" val="3170202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8261E737-220E-4DEC-A16D-F5EC925D75A4}"/>
              </a:ext>
            </a:extLst>
          </p:cNvPr>
          <p:cNvSpPr txBox="1">
            <a:spLocks noChangeArrowheads="1"/>
          </p:cNvSpPr>
          <p:nvPr/>
        </p:nvSpPr>
        <p:spPr bwMode="auto">
          <a:xfrm>
            <a:off x="-19665" y="7334"/>
            <a:ext cx="91636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179705" algn="just">
              <a:tabLst>
                <a:tab pos="-3330575" algn="l"/>
              </a:tabLst>
            </a:pPr>
            <a:r>
              <a:rPr lang="ru-RU" altLang="ru-RU" dirty="0">
                <a:cs typeface="Times New Roman" panose="02020603050405020304" pitchFamily="18" charset="0"/>
              </a:rPr>
              <a:t>Далее нужно в</a:t>
            </a:r>
            <a:r>
              <a:rPr lang="ru-RU" dirty="0">
                <a:effectLst/>
                <a:latin typeface="Times New Roman" panose="02020603050405020304" pitchFamily="18" charset="0"/>
                <a:ea typeface="Times New Roman" panose="02020603050405020304" pitchFamily="18" charset="0"/>
              </a:rPr>
              <a:t>ыбрать инструмент «Призма», </a:t>
            </a:r>
            <a:r>
              <a:rPr lang="ru-RU" dirty="0">
                <a:ea typeface="Times New Roman" panose="02020603050405020304" pitchFamily="18" charset="0"/>
              </a:rPr>
              <a:t>указать </a:t>
            </a:r>
            <a:r>
              <a:rPr lang="ru-RU" dirty="0">
                <a:effectLst/>
                <a:latin typeface="Times New Roman" panose="02020603050405020304" pitchFamily="18" charset="0"/>
                <a:ea typeface="Times New Roman" panose="02020603050405020304" pitchFamily="18" charset="0"/>
              </a:rPr>
              <a:t>левой кнопкой мыши на построенный правильный шестиугольник, а затем на какую-нибудь точку оси аппликат. Получим правильную шестиугольную призму.</a:t>
            </a:r>
          </a:p>
        </p:txBody>
      </p:sp>
      <p:pic>
        <p:nvPicPr>
          <p:cNvPr id="3" name="Рисунок 2">
            <a:extLst>
              <a:ext uri="{FF2B5EF4-FFF2-40B4-BE49-F238E27FC236}">
                <a16:creationId xmlns:a16="http://schemas.microsoft.com/office/drawing/2014/main" id="{C970EDF1-54BB-0407-298C-CFE559F91476}"/>
              </a:ext>
            </a:extLst>
          </p:cNvPr>
          <p:cNvPicPr>
            <a:picLocks noChangeAspect="1"/>
          </p:cNvPicPr>
          <p:nvPr/>
        </p:nvPicPr>
        <p:blipFill>
          <a:blip r:embed="rId3"/>
          <a:stretch>
            <a:fillRect/>
          </a:stretch>
        </p:blipFill>
        <p:spPr>
          <a:xfrm>
            <a:off x="1403648" y="1700808"/>
            <a:ext cx="5976096" cy="4508683"/>
          </a:xfrm>
          <a:prstGeom prst="rect">
            <a:avLst/>
          </a:prstGeom>
        </p:spPr>
      </p:pic>
    </p:spTree>
    <p:extLst>
      <p:ext uri="{BB962C8B-B14F-4D97-AF65-F5344CB8AC3E}">
        <p14:creationId xmlns:p14="http://schemas.microsoft.com/office/powerpoint/2010/main" val="1279715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a:extLst>
              <a:ext uri="{FF2B5EF4-FFF2-40B4-BE49-F238E27FC236}">
                <a16:creationId xmlns:a16="http://schemas.microsoft.com/office/drawing/2014/main" id="{A68AC526-751A-E6D5-3296-9CF1F8C0DEEA}"/>
              </a:ext>
            </a:extLst>
          </p:cNvPr>
          <p:cNvSpPr>
            <a:spLocks noGrp="1" noChangeArrowheads="1"/>
          </p:cNvSpPr>
          <p:nvPr>
            <p:ph type="title"/>
          </p:nvPr>
        </p:nvSpPr>
        <p:spPr>
          <a:xfrm>
            <a:off x="609600" y="0"/>
            <a:ext cx="7772400" cy="533400"/>
          </a:xfrm>
        </p:spPr>
        <p:txBody>
          <a:bodyPr/>
          <a:lstStyle/>
          <a:p>
            <a:r>
              <a:rPr lang="ru-RU" altLang="ru-RU" sz="2800" dirty="0">
                <a:solidFill>
                  <a:srgbClr val="FF3300"/>
                </a:solidFill>
              </a:rPr>
              <a:t>Упражнение</a:t>
            </a:r>
          </a:p>
        </p:txBody>
      </p:sp>
      <p:sp>
        <p:nvSpPr>
          <p:cNvPr id="137219" name="Text Box 1027">
            <a:extLst>
              <a:ext uri="{FF2B5EF4-FFF2-40B4-BE49-F238E27FC236}">
                <a16:creationId xmlns:a16="http://schemas.microsoft.com/office/drawing/2014/main" id="{66250F38-2FC1-4E1B-55A5-569494A1B33A}"/>
              </a:ext>
            </a:extLst>
          </p:cNvPr>
          <p:cNvSpPr txBox="1">
            <a:spLocks noChangeArrowheads="1"/>
          </p:cNvSpPr>
          <p:nvPr/>
        </p:nvSpPr>
        <p:spPr bwMode="auto">
          <a:xfrm>
            <a:off x="76200" y="3810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Изобразите </a:t>
            </a:r>
            <a:r>
              <a:rPr lang="ru-RU" altLang="ru-RU" dirty="0"/>
              <a:t>правильную шести</a:t>
            </a:r>
            <a:r>
              <a:rPr lang="ru-RU" altLang="ru-RU" dirty="0">
                <a:cs typeface="Times New Roman" panose="02020603050405020304" pitchFamily="18" charset="0"/>
              </a:rPr>
              <a:t>угольную пирамиду</a:t>
            </a:r>
            <a:r>
              <a:rPr lang="ru-RU" altLang="ru-RU" dirty="0"/>
              <a:t> на клетчатой бумаге</a:t>
            </a:r>
            <a:r>
              <a:rPr lang="ru-RU" altLang="ru-RU" dirty="0">
                <a:cs typeface="Times New Roman" panose="02020603050405020304" pitchFamily="18" charset="0"/>
              </a:rPr>
              <a:t>, аналогично данной на рисунке.</a:t>
            </a:r>
            <a:r>
              <a:rPr lang="ru-RU" altLang="ru-RU" dirty="0"/>
              <a:t> </a:t>
            </a:r>
          </a:p>
        </p:txBody>
      </p:sp>
      <p:pic>
        <p:nvPicPr>
          <p:cNvPr id="137221" name="Picture 1029">
            <a:extLst>
              <a:ext uri="{FF2B5EF4-FFF2-40B4-BE49-F238E27FC236}">
                <a16:creationId xmlns:a16="http://schemas.microsoft.com/office/drawing/2014/main" id="{EF2F3A37-53AB-518B-40C1-FF73FB7B9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4959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486287"/>
          </a:xfrm>
          <a:prstGeom prst="rect">
            <a:avLst/>
          </a:prstGeom>
          <a:noFill/>
        </p:spPr>
        <p:txBody>
          <a:bodyPr wrap="square" rtlCol="0">
            <a:spAutoFit/>
          </a:bodyPr>
          <a:lstStyle/>
          <a:p>
            <a:pPr algn="ctr">
              <a:lnSpc>
                <a:spcPct val="80000"/>
              </a:lnSpc>
            </a:pPr>
            <a:r>
              <a:rPr lang="ru-RU" dirty="0"/>
              <a:t>	</a:t>
            </a:r>
            <a:r>
              <a:rPr lang="ru-RU" sz="3200" dirty="0">
                <a:solidFill>
                  <a:srgbClr val="FF0000"/>
                </a:solidFill>
              </a:rPr>
              <a:t>Литература	</a:t>
            </a:r>
          </a:p>
        </p:txBody>
      </p:sp>
      <p:sp>
        <p:nvSpPr>
          <p:cNvPr id="5" name="Номер слайда 5"/>
          <p:cNvSpPr>
            <a:spLocks noGrp="1"/>
          </p:cNvSpPr>
          <p:nvPr>
            <p:ph type="sldNum" sz="quarter" idx="12"/>
          </p:nvPr>
        </p:nvSpPr>
        <p:spPr>
          <a:xfrm>
            <a:off x="8642176" y="6581056"/>
            <a:ext cx="501824" cy="276944"/>
          </a:xfrm>
        </p:spPr>
        <p:txBody>
          <a:bodyPr/>
          <a:lstStyle/>
          <a:p>
            <a:fld id="{61E1DA6B-3281-4421-9C24-6F83840074F0}" type="slidenum">
              <a:rPr lang="ru-RU" sz="1000" smtClean="0">
                <a:latin typeface="Arial" pitchFamily="34" charset="0"/>
                <a:cs typeface="Arial" pitchFamily="34" charset="0"/>
              </a:rPr>
              <a:pPr/>
              <a:t>2</a:t>
            </a:fld>
            <a:endParaRPr lang="ru-RU" sz="1000" dirty="0">
              <a:latin typeface="Arial" pitchFamily="34" charset="0"/>
              <a:cs typeface="Arial" pitchFamily="34" charset="0"/>
            </a:endParaRPr>
          </a:p>
        </p:txBody>
      </p:sp>
      <p:pic>
        <p:nvPicPr>
          <p:cNvPr id="3" name="Рисунок 2">
            <a:extLst>
              <a:ext uri="{FF2B5EF4-FFF2-40B4-BE49-F238E27FC236}">
                <a16:creationId xmlns:a16="http://schemas.microsoft.com/office/drawing/2014/main" id="{FA5494AB-AF4D-BAA3-6E0D-1FBA56E63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37" y="463390"/>
            <a:ext cx="2124406" cy="2865336"/>
          </a:xfrm>
          <a:prstGeom prst="rect">
            <a:avLst/>
          </a:prstGeom>
        </p:spPr>
      </p:pic>
      <p:pic>
        <p:nvPicPr>
          <p:cNvPr id="8" name="Рисунок 7">
            <a:extLst>
              <a:ext uri="{FF2B5EF4-FFF2-40B4-BE49-F238E27FC236}">
                <a16:creationId xmlns:a16="http://schemas.microsoft.com/office/drawing/2014/main" id="{DB7E43A8-5273-DF6E-8C4B-A55555055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04" y="453812"/>
            <a:ext cx="2119328" cy="2897005"/>
          </a:xfrm>
          <a:prstGeom prst="rect">
            <a:avLst/>
          </a:prstGeom>
        </p:spPr>
      </p:pic>
      <p:pic>
        <p:nvPicPr>
          <p:cNvPr id="10" name="Рисунок 9">
            <a:extLst>
              <a:ext uri="{FF2B5EF4-FFF2-40B4-BE49-F238E27FC236}">
                <a16:creationId xmlns:a16="http://schemas.microsoft.com/office/drawing/2014/main" id="{E094677D-7123-4BE1-037F-900E5EB71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685" y="3586055"/>
            <a:ext cx="2153623" cy="2967117"/>
          </a:xfrm>
          <a:prstGeom prst="rect">
            <a:avLst/>
          </a:prstGeom>
        </p:spPr>
      </p:pic>
      <p:pic>
        <p:nvPicPr>
          <p:cNvPr id="12" name="Рисунок 11">
            <a:extLst>
              <a:ext uri="{FF2B5EF4-FFF2-40B4-BE49-F238E27FC236}">
                <a16:creationId xmlns:a16="http://schemas.microsoft.com/office/drawing/2014/main" id="{C2958CD3-9EFA-2933-0D5D-AB0C230E2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685" y="463390"/>
            <a:ext cx="2205785" cy="2865337"/>
          </a:xfrm>
          <a:prstGeom prst="rect">
            <a:avLst/>
          </a:prstGeom>
        </p:spPr>
      </p:pic>
      <p:pic>
        <p:nvPicPr>
          <p:cNvPr id="14" name="Рисунок 13">
            <a:extLst>
              <a:ext uri="{FF2B5EF4-FFF2-40B4-BE49-F238E27FC236}">
                <a16:creationId xmlns:a16="http://schemas.microsoft.com/office/drawing/2014/main" id="{44A37B60-9DE9-4CE4-4F54-88265160C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6103" y="3587571"/>
            <a:ext cx="2094840" cy="2963702"/>
          </a:xfrm>
          <a:prstGeom prst="rect">
            <a:avLst/>
          </a:prstGeom>
        </p:spPr>
      </p:pic>
      <p:pic>
        <p:nvPicPr>
          <p:cNvPr id="16" name="Рисунок 15">
            <a:extLst>
              <a:ext uri="{FF2B5EF4-FFF2-40B4-BE49-F238E27FC236}">
                <a16:creationId xmlns:a16="http://schemas.microsoft.com/office/drawing/2014/main" id="{FEBE1636-8502-30BF-9467-B01B2C982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2812" y="453812"/>
            <a:ext cx="2046669" cy="2897006"/>
          </a:xfrm>
          <a:prstGeom prst="rect">
            <a:avLst/>
          </a:prstGeom>
        </p:spPr>
      </p:pic>
      <p:pic>
        <p:nvPicPr>
          <p:cNvPr id="18" name="Рисунок 17">
            <a:extLst>
              <a:ext uri="{FF2B5EF4-FFF2-40B4-BE49-F238E27FC236}">
                <a16:creationId xmlns:a16="http://schemas.microsoft.com/office/drawing/2014/main" id="{9DE245F5-8145-E7D5-49D5-40611EDEC7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18" y="3584156"/>
            <a:ext cx="2147099" cy="2941109"/>
          </a:xfrm>
          <a:prstGeom prst="rect">
            <a:avLst/>
          </a:prstGeom>
        </p:spPr>
      </p:pic>
      <p:pic>
        <p:nvPicPr>
          <p:cNvPr id="7" name="Рисунок 6">
            <a:extLst>
              <a:ext uri="{FF2B5EF4-FFF2-40B4-BE49-F238E27FC236}">
                <a16:creationId xmlns:a16="http://schemas.microsoft.com/office/drawing/2014/main" id="{FCDD8226-9ED8-35B8-3700-945E01CC6FF4}"/>
              </a:ext>
            </a:extLst>
          </p:cNvPr>
          <p:cNvPicPr>
            <a:picLocks noChangeAspect="1"/>
          </p:cNvPicPr>
          <p:nvPr/>
        </p:nvPicPr>
        <p:blipFill>
          <a:blip r:embed="rId10"/>
          <a:stretch>
            <a:fillRect/>
          </a:stretch>
        </p:blipFill>
        <p:spPr>
          <a:xfrm>
            <a:off x="6949334" y="3571151"/>
            <a:ext cx="2153623" cy="2967117"/>
          </a:xfrm>
          <a:prstGeom prst="rect">
            <a:avLst/>
          </a:prstGeom>
        </p:spPr>
      </p:pic>
    </p:spTree>
    <p:extLst>
      <p:ext uri="{BB962C8B-B14F-4D97-AF65-F5344CB8AC3E}">
        <p14:creationId xmlns:p14="http://schemas.microsoft.com/office/powerpoint/2010/main" val="2003691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9B0B236-F35A-651E-BB62-460D830CEE3A}"/>
              </a:ext>
            </a:extLst>
          </p:cNvPr>
          <p:cNvSpPr>
            <a:spLocks noGrp="1" noChangeArrowheads="1"/>
          </p:cNvSpPr>
          <p:nvPr>
            <p:ph type="title"/>
          </p:nvPr>
        </p:nvSpPr>
        <p:spPr>
          <a:xfrm>
            <a:off x="685800" y="152400"/>
            <a:ext cx="7772400" cy="457200"/>
          </a:xfrm>
        </p:spPr>
        <p:txBody>
          <a:bodyPr/>
          <a:lstStyle/>
          <a:p>
            <a:r>
              <a:rPr lang="ru-RU" altLang="ru-RU" sz="2800" dirty="0">
                <a:solidFill>
                  <a:srgbClr val="FF3300"/>
                </a:solidFill>
              </a:rPr>
              <a:t>Упражнение</a:t>
            </a:r>
          </a:p>
        </p:txBody>
      </p:sp>
      <p:sp>
        <p:nvSpPr>
          <p:cNvPr id="190467" name="Text Box 3">
            <a:extLst>
              <a:ext uri="{FF2B5EF4-FFF2-40B4-BE49-F238E27FC236}">
                <a16:creationId xmlns:a16="http://schemas.microsoft.com/office/drawing/2014/main" id="{5DCA27B7-F1B7-0CA3-9349-FC231EF04952}"/>
              </a:ext>
            </a:extLst>
          </p:cNvPr>
          <p:cNvSpPr txBox="1">
            <a:spLocks noChangeArrowheads="1"/>
          </p:cNvSpPr>
          <p:nvPr/>
        </p:nvSpPr>
        <p:spPr bwMode="auto">
          <a:xfrm>
            <a:off x="228600" y="914400"/>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На  рисунке изображены </a:t>
            </a:r>
            <a:r>
              <a:rPr lang="ru-RU" altLang="ru-RU" dirty="0"/>
              <a:t>четыре</a:t>
            </a:r>
            <a:r>
              <a:rPr lang="ru-RU" altLang="ru-RU" dirty="0">
                <a:cs typeface="Times New Roman" panose="02020603050405020304" pitchFamily="18" charset="0"/>
              </a:rPr>
              <a:t> ребра </a:t>
            </a:r>
            <a:r>
              <a:rPr lang="ru-RU" altLang="ru-RU" dirty="0"/>
              <a:t>шести</a:t>
            </a:r>
            <a:r>
              <a:rPr lang="ru-RU" altLang="ru-RU" dirty="0">
                <a:cs typeface="Times New Roman" panose="02020603050405020304" pitchFamily="18" charset="0"/>
              </a:rPr>
              <a:t>угольной пирамиды. Изобразите всю пирамиду.</a:t>
            </a:r>
            <a:r>
              <a:rPr lang="ru-RU" altLang="ru-RU" dirty="0"/>
              <a:t> </a:t>
            </a:r>
          </a:p>
        </p:txBody>
      </p:sp>
      <p:pic>
        <p:nvPicPr>
          <p:cNvPr id="190473" name="Picture 9">
            <a:extLst>
              <a:ext uri="{FF2B5EF4-FFF2-40B4-BE49-F238E27FC236}">
                <a16:creationId xmlns:a16="http://schemas.microsoft.com/office/drawing/2014/main" id="{59740AC6-E603-39B5-BD64-54D619739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05000"/>
            <a:ext cx="49593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0475" name="Group 11">
            <a:extLst>
              <a:ext uri="{FF2B5EF4-FFF2-40B4-BE49-F238E27FC236}">
                <a16:creationId xmlns:a16="http://schemas.microsoft.com/office/drawing/2014/main" id="{DEDAB725-BF20-ADBE-06B1-2634344A3483}"/>
              </a:ext>
            </a:extLst>
          </p:cNvPr>
          <p:cNvGrpSpPr>
            <a:grpSpLocks/>
          </p:cNvGrpSpPr>
          <p:nvPr/>
        </p:nvGrpSpPr>
        <p:grpSpPr bwMode="auto">
          <a:xfrm>
            <a:off x="381000" y="1905000"/>
            <a:ext cx="6635750" cy="4038600"/>
            <a:chOff x="240" y="1200"/>
            <a:chExt cx="4180" cy="2544"/>
          </a:xfrm>
        </p:grpSpPr>
        <p:sp>
          <p:nvSpPr>
            <p:cNvPr id="190470" name="Text Box 6">
              <a:extLst>
                <a:ext uri="{FF2B5EF4-FFF2-40B4-BE49-F238E27FC236}">
                  <a16:creationId xmlns:a16="http://schemas.microsoft.com/office/drawing/2014/main" id="{7A690877-81AC-0109-99A8-05BDD1A3083F}"/>
                </a:ext>
              </a:extLst>
            </p:cNvPr>
            <p:cNvSpPr txBox="1">
              <a:spLocks noChangeArrowheads="1"/>
            </p:cNvSpPr>
            <p:nvPr/>
          </p:nvSpPr>
          <p:spPr bwMode="auto">
            <a:xfrm>
              <a:off x="240" y="3408"/>
              <a:ext cx="26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solidFill>
                    <a:srgbClr val="FF3300"/>
                  </a:solidFill>
                </a:rPr>
                <a:t>Ответ.</a:t>
              </a:r>
            </a:p>
          </p:txBody>
        </p:sp>
        <p:pic>
          <p:nvPicPr>
            <p:cNvPr id="190474" name="Picture 10">
              <a:extLst>
                <a:ext uri="{FF2B5EF4-FFF2-40B4-BE49-F238E27FC236}">
                  <a16:creationId xmlns:a16="http://schemas.microsoft.com/office/drawing/2014/main" id="{816158C7-F82D-F4E1-79B0-BCDC7AF15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1200"/>
              <a:ext cx="3124" cy="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0475"/>
                                        </p:tgtEl>
                                        <p:attrNameLst>
                                          <p:attrName>style.visibility</p:attrName>
                                        </p:attrNameLst>
                                      </p:cBhvr>
                                      <p:to>
                                        <p:strVal val="visible"/>
                                      </p:to>
                                    </p:set>
                                    <p:animEffect transition="in" filter="wipe(up)">
                                      <p:cBhvr>
                                        <p:cTn id="7" dur="500"/>
                                        <p:tgtEl>
                                          <p:spTgt spid="19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8261E737-220E-4DEC-A16D-F5EC925D75A4}"/>
              </a:ext>
            </a:extLst>
          </p:cNvPr>
          <p:cNvSpPr txBox="1">
            <a:spLocks noChangeArrowheads="1"/>
          </p:cNvSpPr>
          <p:nvPr/>
        </p:nvSpPr>
        <p:spPr bwMode="auto">
          <a:xfrm>
            <a:off x="-19665" y="0"/>
            <a:ext cx="91636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179705" algn="just">
              <a:tabLst>
                <a:tab pos="-3330575" algn="l"/>
              </a:tabLst>
            </a:pPr>
            <a:r>
              <a:rPr lang="en-US" altLang="ru-RU" dirty="0">
                <a:cs typeface="Times New Roman" panose="02020603050405020304" pitchFamily="18" charset="0"/>
              </a:rPr>
              <a:t>	</a:t>
            </a:r>
            <a:r>
              <a:rPr lang="ru-RU" altLang="ru-RU" dirty="0">
                <a:cs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rPr>
              <a:t>Инструмент «Пирамида» позволяет получить модель пирамиды в пространстве. Для этого нужно сначала построить или указать многоугольник (основание пирамиды), а затем указать её вершину. На рисунке показана четырёхугольная пирамида</a:t>
            </a:r>
            <a:r>
              <a:rPr lang="en-US" dirty="0">
                <a:effectLst/>
                <a:latin typeface="Times New Roman" panose="02020603050405020304" pitchFamily="18" charset="0"/>
                <a:ea typeface="Times New Roman" panose="02020603050405020304" pitchFamily="18" charset="0"/>
              </a:rPr>
              <a:t> (3)</a:t>
            </a:r>
            <a:r>
              <a:rPr lang="ru-RU" dirty="0">
                <a:effectLst/>
                <a:latin typeface="Times New Roman" panose="02020603050405020304" pitchFamily="18" charset="0"/>
                <a:ea typeface="Times New Roman" panose="02020603050405020304" pitchFamily="18" charset="0"/>
              </a:rPr>
              <a:t>.</a:t>
            </a:r>
            <a:endParaRPr lang="ru-RU" altLang="ru-RU" dirty="0">
              <a:cs typeface="Times New Roman" panose="02020603050405020304" pitchFamily="18" charset="0"/>
            </a:endParaRPr>
          </a:p>
        </p:txBody>
      </p:sp>
      <p:pic>
        <p:nvPicPr>
          <p:cNvPr id="5" name="Рисунок 4">
            <a:extLst>
              <a:ext uri="{FF2B5EF4-FFF2-40B4-BE49-F238E27FC236}">
                <a16:creationId xmlns:a16="http://schemas.microsoft.com/office/drawing/2014/main" id="{5318586A-DF6B-4F6F-99E2-354B9F481247}"/>
              </a:ext>
            </a:extLst>
          </p:cNvPr>
          <p:cNvPicPr>
            <a:picLocks noChangeAspect="1"/>
          </p:cNvPicPr>
          <p:nvPr/>
        </p:nvPicPr>
        <p:blipFill>
          <a:blip r:embed="rId3"/>
          <a:stretch>
            <a:fillRect/>
          </a:stretch>
        </p:blipFill>
        <p:spPr>
          <a:xfrm>
            <a:off x="1331640" y="1772816"/>
            <a:ext cx="6143938" cy="4544110"/>
          </a:xfrm>
          <a:prstGeom prst="rect">
            <a:avLst/>
          </a:prstGeom>
        </p:spPr>
      </p:pic>
    </p:spTree>
    <p:extLst>
      <p:ext uri="{BB962C8B-B14F-4D97-AF65-F5344CB8AC3E}">
        <p14:creationId xmlns:p14="http://schemas.microsoft.com/office/powerpoint/2010/main" val="2076179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5" name="Rectangle 2"/>
          <p:cNvSpPr>
            <a:spLocks noGrp="1" noChangeArrowheads="1"/>
          </p:cNvSpPr>
          <p:nvPr>
            <p:ph type="title" idx="4294967295"/>
          </p:nvPr>
        </p:nvSpPr>
        <p:spPr>
          <a:xfrm>
            <a:off x="755576" y="1988840"/>
            <a:ext cx="7772400" cy="2210916"/>
          </a:xfrm>
        </p:spPr>
        <p:txBody>
          <a:bodyPr/>
          <a:lstStyle/>
          <a:p>
            <a:r>
              <a:rPr lang="ru-RU" dirty="0">
                <a:solidFill>
                  <a:srgbClr val="FF3300"/>
                </a:solidFill>
              </a:rPr>
              <a:t>Правильные многогранники</a:t>
            </a:r>
          </a:p>
        </p:txBody>
      </p:sp>
    </p:spTree>
    <p:extLst>
      <p:ext uri="{BB962C8B-B14F-4D97-AF65-F5344CB8AC3E}">
        <p14:creationId xmlns:p14="http://schemas.microsoft.com/office/powerpoint/2010/main" val="386256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2051">
            <a:extLst>
              <a:ext uri="{FF2B5EF4-FFF2-40B4-BE49-F238E27FC236}">
                <a16:creationId xmlns:a16="http://schemas.microsoft.com/office/drawing/2014/main" id="{A669B7D6-2311-4462-9552-142BF8104747}"/>
              </a:ext>
            </a:extLst>
          </p:cNvPr>
          <p:cNvSpPr txBox="1">
            <a:spLocks noChangeArrowheads="1"/>
          </p:cNvSpPr>
          <p:nvPr/>
        </p:nvSpPr>
        <p:spPr bwMode="auto">
          <a:xfrm>
            <a:off x="0" y="75955"/>
            <a:ext cx="9144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000" dirty="0"/>
              <a:t>	Правильные многогранники были известны еще в древней Греции. Пифагор и его ученики</a:t>
            </a:r>
            <a:r>
              <a:rPr lang="ru-RU" altLang="ru-RU" sz="2000" dirty="0">
                <a:cs typeface="Times New Roman" panose="02020603050405020304" pitchFamily="18" charset="0"/>
              </a:rPr>
              <a:t> </a:t>
            </a:r>
            <a:r>
              <a:rPr lang="ru-RU" altLang="ru-RU" sz="2000" dirty="0"/>
              <a:t>считали, что все состоит из атомов</a:t>
            </a:r>
            <a:r>
              <a:rPr lang="ru-RU" altLang="ru-RU" sz="2000" dirty="0">
                <a:cs typeface="Times New Roman" panose="02020603050405020304" pitchFamily="18" charset="0"/>
              </a:rPr>
              <a:t>, </a:t>
            </a:r>
            <a:r>
              <a:rPr lang="ru-RU" altLang="ru-RU" sz="2000" dirty="0"/>
              <a:t>имеющих форму правильных многогранников. В частности, атомы </a:t>
            </a:r>
            <a:r>
              <a:rPr lang="ru-RU" altLang="ru-RU" sz="2000" dirty="0">
                <a:cs typeface="Times New Roman" panose="02020603050405020304" pitchFamily="18" charset="0"/>
              </a:rPr>
              <a:t>ог</a:t>
            </a:r>
            <a:r>
              <a:rPr lang="ru-RU" altLang="ru-RU" sz="2000" dirty="0"/>
              <a:t>ня имеют форму </a:t>
            </a:r>
            <a:r>
              <a:rPr lang="ru-RU" altLang="ru-RU" sz="2000" dirty="0">
                <a:cs typeface="Times New Roman" panose="02020603050405020304" pitchFamily="18" charset="0"/>
              </a:rPr>
              <a:t>тетраэдр</a:t>
            </a:r>
            <a:r>
              <a:rPr lang="ru-RU" altLang="ru-RU" sz="2000" dirty="0"/>
              <a:t>а</a:t>
            </a:r>
            <a:r>
              <a:rPr lang="ru-RU" altLang="ru-RU" sz="2000" dirty="0">
                <a:cs typeface="Times New Roman" panose="02020603050405020304" pitchFamily="18" charset="0"/>
              </a:rPr>
              <a:t> (его гранями являются четыре правильных треугольника</a:t>
            </a:r>
            <a:r>
              <a:rPr lang="ru-RU" altLang="ru-RU" sz="2000" dirty="0"/>
              <a:t> (рис.</a:t>
            </a:r>
            <a:r>
              <a:rPr lang="ru-RU" altLang="ru-RU" sz="2000" dirty="0">
                <a:cs typeface="Times New Roman" panose="02020603050405020304" pitchFamily="18" charset="0"/>
              </a:rPr>
              <a:t> а); земл</a:t>
            </a:r>
            <a:r>
              <a:rPr lang="ru-RU" altLang="ru-RU" sz="2000" dirty="0"/>
              <a:t>и</a:t>
            </a:r>
            <a:r>
              <a:rPr lang="ru-RU" altLang="ru-RU" sz="2000" dirty="0">
                <a:cs typeface="Times New Roman" panose="02020603050405020304" pitchFamily="18" charset="0"/>
              </a:rPr>
              <a:t> - гексаэдр</a:t>
            </a:r>
            <a:r>
              <a:rPr lang="ru-RU" altLang="ru-RU" sz="2000" dirty="0"/>
              <a:t>а</a:t>
            </a:r>
            <a:r>
              <a:rPr lang="ru-RU" altLang="ru-RU" sz="2000" dirty="0">
                <a:cs typeface="Times New Roman" panose="02020603050405020304" pitchFamily="18" charset="0"/>
              </a:rPr>
              <a:t> (куб – многогранник, гранями которого являются шесть квадратов, рис. </a:t>
            </a:r>
            <a:r>
              <a:rPr lang="ru-RU" altLang="ru-RU" sz="2000" dirty="0"/>
              <a:t>б</a:t>
            </a:r>
            <a:r>
              <a:rPr lang="ru-RU" altLang="ru-RU" sz="2000" dirty="0">
                <a:cs typeface="Times New Roman" panose="02020603050405020304" pitchFamily="18" charset="0"/>
              </a:rPr>
              <a:t>); воздух</a:t>
            </a:r>
            <a:r>
              <a:rPr lang="ru-RU" altLang="ru-RU" sz="2000" dirty="0"/>
              <a:t>а</a:t>
            </a:r>
            <a:r>
              <a:rPr lang="ru-RU" altLang="ru-RU" sz="2000" dirty="0">
                <a:cs typeface="Times New Roman" panose="02020603050405020304" pitchFamily="18" charset="0"/>
              </a:rPr>
              <a:t> – октаэдр</a:t>
            </a:r>
            <a:r>
              <a:rPr lang="ru-RU" altLang="ru-RU" sz="2000" dirty="0"/>
              <a:t>а</a:t>
            </a:r>
            <a:r>
              <a:rPr lang="ru-RU" altLang="ru-RU" sz="2000" dirty="0">
                <a:cs typeface="Times New Roman" panose="02020603050405020304" pitchFamily="18" charset="0"/>
              </a:rPr>
              <a:t> (его гранями являются восемь правильных треугольников, рис. </a:t>
            </a:r>
            <a:r>
              <a:rPr lang="ru-RU" altLang="ru-RU" sz="2000" dirty="0"/>
              <a:t>в</a:t>
            </a:r>
            <a:r>
              <a:rPr lang="ru-RU" altLang="ru-RU" sz="2000" dirty="0">
                <a:cs typeface="Times New Roman" panose="02020603050405020304" pitchFamily="18" charset="0"/>
              </a:rPr>
              <a:t>); вод</a:t>
            </a:r>
            <a:r>
              <a:rPr lang="ru-RU" altLang="ru-RU" sz="2000" dirty="0"/>
              <a:t>ы</a:t>
            </a:r>
            <a:r>
              <a:rPr lang="ru-RU" altLang="ru-RU" sz="2000" dirty="0">
                <a:cs typeface="Times New Roman" panose="02020603050405020304" pitchFamily="18" charset="0"/>
              </a:rPr>
              <a:t> – икосаэдр</a:t>
            </a:r>
            <a:r>
              <a:rPr lang="ru-RU" altLang="ru-RU" sz="2000" dirty="0"/>
              <a:t>а</a:t>
            </a:r>
            <a:r>
              <a:rPr lang="ru-RU" altLang="ru-RU" sz="2000" dirty="0">
                <a:cs typeface="Times New Roman" panose="02020603050405020304" pitchFamily="18" charset="0"/>
              </a:rPr>
              <a:t> (его гранями являются двадцать правильных треугольников, рис. </a:t>
            </a:r>
            <a:r>
              <a:rPr lang="ru-RU" altLang="ru-RU" sz="2000" dirty="0"/>
              <a:t>г</a:t>
            </a:r>
            <a:r>
              <a:rPr lang="ru-RU" altLang="ru-RU" sz="2000" dirty="0">
                <a:cs typeface="Times New Roman" panose="02020603050405020304" pitchFamily="18" charset="0"/>
              </a:rPr>
              <a:t>); вся Вселенная, по мнению древних, имела форму додекаэдра (его гранями являются двенадцать правильных пятиугольников, рис. д).</a:t>
            </a:r>
          </a:p>
        </p:txBody>
      </p:sp>
      <p:sp>
        <p:nvSpPr>
          <p:cNvPr id="98308" name="Text Box 2052">
            <a:extLst>
              <a:ext uri="{FF2B5EF4-FFF2-40B4-BE49-F238E27FC236}">
                <a16:creationId xmlns:a16="http://schemas.microsoft.com/office/drawing/2014/main" id="{575EA204-35A3-478D-B04A-EB5C55CAA692}"/>
              </a:ext>
            </a:extLst>
          </p:cNvPr>
          <p:cNvSpPr txBox="1">
            <a:spLocks noChangeArrowheads="1"/>
          </p:cNvSpPr>
          <p:nvPr/>
        </p:nvSpPr>
        <p:spPr bwMode="auto">
          <a:xfrm>
            <a:off x="4932040" y="3505200"/>
            <a:ext cx="40595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000" dirty="0">
                <a:cs typeface="Times New Roman" panose="02020603050405020304" pitchFamily="18" charset="0"/>
              </a:rPr>
              <a:t>	Названия многогранников тоже имеют древнегреческое происхождение. В переводе с греческого: "Тетра" - четыре; "</a:t>
            </a:r>
            <a:r>
              <a:rPr lang="ru-RU" altLang="ru-RU" sz="2000" dirty="0" err="1">
                <a:cs typeface="Times New Roman" panose="02020603050405020304" pitchFamily="18" charset="0"/>
              </a:rPr>
              <a:t>Гекса</a:t>
            </a:r>
            <a:r>
              <a:rPr lang="ru-RU" altLang="ru-RU" sz="2000" dirty="0">
                <a:cs typeface="Times New Roman" panose="02020603050405020304" pitchFamily="18" charset="0"/>
              </a:rPr>
              <a:t>" - шесть; "Окто" - восемь; "</a:t>
            </a:r>
            <a:r>
              <a:rPr lang="ru-RU" altLang="ru-RU" sz="2000" dirty="0" err="1">
                <a:cs typeface="Times New Roman" panose="02020603050405020304" pitchFamily="18" charset="0"/>
              </a:rPr>
              <a:t>Икоси</a:t>
            </a:r>
            <a:r>
              <a:rPr lang="ru-RU" altLang="ru-RU" sz="2000" dirty="0">
                <a:cs typeface="Times New Roman" panose="02020603050405020304" pitchFamily="18" charset="0"/>
              </a:rPr>
              <a:t>" - двадцать, "</a:t>
            </a:r>
            <a:r>
              <a:rPr lang="ru-RU" altLang="ru-RU" sz="2000" dirty="0" err="1">
                <a:cs typeface="Times New Roman" panose="02020603050405020304" pitchFamily="18" charset="0"/>
              </a:rPr>
              <a:t>Додека</a:t>
            </a:r>
            <a:r>
              <a:rPr lang="ru-RU" altLang="ru-RU" sz="2000" dirty="0">
                <a:cs typeface="Times New Roman" panose="02020603050405020304" pitchFamily="18" charset="0"/>
              </a:rPr>
              <a:t>" - двенадцать. "</a:t>
            </a:r>
            <a:r>
              <a:rPr lang="ru-RU" altLang="ru-RU" sz="2000" dirty="0" err="1">
                <a:cs typeface="Times New Roman" panose="02020603050405020304" pitchFamily="18" charset="0"/>
              </a:rPr>
              <a:t>Эдра</a:t>
            </a:r>
            <a:r>
              <a:rPr lang="ru-RU" altLang="ru-RU" sz="2000" dirty="0">
                <a:cs typeface="Times New Roman" panose="02020603050405020304" pitchFamily="18" charset="0"/>
              </a:rPr>
              <a:t>" - грань.</a:t>
            </a:r>
            <a:endParaRPr lang="ru-RU" altLang="ru-RU" dirty="0"/>
          </a:p>
        </p:txBody>
      </p:sp>
      <p:pic>
        <p:nvPicPr>
          <p:cNvPr id="98309" name="Picture 2053">
            <a:extLst>
              <a:ext uri="{FF2B5EF4-FFF2-40B4-BE49-F238E27FC236}">
                <a16:creationId xmlns:a16="http://schemas.microsoft.com/office/drawing/2014/main" id="{99003231-9E23-4DA9-9BBF-A39FCF442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8960"/>
            <a:ext cx="47244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22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7D6780-4988-4491-B410-F035699AF204}"/>
              </a:ext>
            </a:extLst>
          </p:cNvPr>
          <p:cNvSpPr>
            <a:spLocks noGrp="1"/>
          </p:cNvSpPr>
          <p:nvPr>
            <p:ph type="ctrTitle" idx="4294967295"/>
          </p:nvPr>
        </p:nvSpPr>
        <p:spPr>
          <a:xfrm>
            <a:off x="533400" y="0"/>
            <a:ext cx="7772400" cy="503238"/>
          </a:xfrm>
        </p:spPr>
        <p:txBody>
          <a:bodyPr>
            <a:normAutofit fontScale="90000"/>
          </a:bodyPr>
          <a:lstStyle/>
          <a:p>
            <a:r>
              <a:rPr lang="ru-RU" altLang="ru-RU" sz="3600"/>
              <a:t>Кубок Кеплера</a:t>
            </a:r>
            <a:r>
              <a:rPr lang="ru-RU" altLang="ru-RU" sz="3600">
                <a:cs typeface="Times New Roman" panose="02020603050405020304" pitchFamily="18" charset="0"/>
              </a:rPr>
              <a:t> </a:t>
            </a:r>
          </a:p>
        </p:txBody>
      </p:sp>
      <p:sp>
        <p:nvSpPr>
          <p:cNvPr id="148483" name="TextBox 3">
            <a:extLst>
              <a:ext uri="{FF2B5EF4-FFF2-40B4-BE49-F238E27FC236}">
                <a16:creationId xmlns:a16="http://schemas.microsoft.com/office/drawing/2014/main" id="{59D1F644-849B-428D-A2F1-40BE7A084D1F}"/>
              </a:ext>
            </a:extLst>
          </p:cNvPr>
          <p:cNvSpPr txBox="1">
            <a:spLocks noChangeArrowheads="1"/>
          </p:cNvSpPr>
          <p:nvPr/>
        </p:nvSpPr>
        <p:spPr bwMode="auto">
          <a:xfrm>
            <a:off x="2771775" y="365125"/>
            <a:ext cx="63722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r>
              <a:rPr lang="ru-RU" altLang="ru-RU" sz="2000" dirty="0">
                <a:cs typeface="Times New Roman" panose="02020603050405020304" pitchFamily="18" charset="0"/>
              </a:rPr>
              <a:t>	Иоганн Кеплер </a:t>
            </a:r>
            <a:r>
              <a:rPr lang="en-US" altLang="ru-RU" sz="2000" dirty="0">
                <a:cs typeface="Times New Roman" panose="02020603050405020304" pitchFamily="18" charset="0"/>
              </a:rPr>
              <a:t>(1571 – 1630) </a:t>
            </a:r>
            <a:r>
              <a:rPr lang="ru-RU" altLang="ru-RU" sz="2000" dirty="0">
                <a:cs typeface="Times New Roman" panose="02020603050405020304" pitchFamily="18" charset="0"/>
              </a:rPr>
              <a:t>в одной из первых своих работ "Тайна мироздания" в 1596 году, используя правильные многогранники, вывел принцип, которому подчиняются формы и размеры орбит планет Солнечной системы. Геометрия Солнечной системы, по Кеплеру, заключалась в следующем: "Земля (имеется в виду орбита Земли) есть мера всех орбит. Вокруг нее опишем додекаэдр. Описанная вокруг додекаэдра сфера есть сфера Марса. Вокруг сферы Марса опишем тетраэдр. Описанная вокруг тетраэдра сфера есть сфера Юпитера. Вокруг сферы Юпитера опишем куб. Описанная вокруг куба сфера есть сфера Сатурна. В сферу Земли вложим икосаэдр. Вписанная в него сфера есть сфера Венеры. В сферу Венеры вложим октаэдр. Вписанная в него сфера есть сфера Меркурия". Такая модель Солнечной системы получила название "Космического кубка" Кеплера.</a:t>
            </a:r>
            <a:r>
              <a:rPr lang="en-US" altLang="ru-RU" sz="2000" dirty="0">
                <a:cs typeface="Times New Roman" panose="02020603050405020304" pitchFamily="18" charset="0"/>
              </a:rPr>
              <a:t> </a:t>
            </a:r>
            <a:r>
              <a:rPr lang="ru-RU" altLang="ru-RU" sz="2000" dirty="0">
                <a:cs typeface="Times New Roman" panose="02020603050405020304" pitchFamily="18" charset="0"/>
              </a:rPr>
              <a:t>Впоследствии, проведя более точные измерения, Кеплер пришел к выводу, что орбиты планет являются не окружностями, а эллипсами, при этом Солнце находится в одном из фокусов этих эллипсов. В этом состоит 1-ый закон Кеплера.</a:t>
            </a:r>
          </a:p>
        </p:txBody>
      </p:sp>
      <p:pic>
        <p:nvPicPr>
          <p:cNvPr id="148484" name="Рисунок 2">
            <a:extLst>
              <a:ext uri="{FF2B5EF4-FFF2-40B4-BE49-F238E27FC236}">
                <a16:creationId xmlns:a16="http://schemas.microsoft.com/office/drawing/2014/main" id="{47E88EB4-9495-4A7A-8908-706F015A7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5384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Рисунок 3">
            <a:extLst>
              <a:ext uri="{FF2B5EF4-FFF2-40B4-BE49-F238E27FC236}">
                <a16:creationId xmlns:a16="http://schemas.microsoft.com/office/drawing/2014/main" id="{88C62000-EF1B-47E1-AB24-B13F27EC40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253523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1027">
            <a:extLst>
              <a:ext uri="{FF2B5EF4-FFF2-40B4-BE49-F238E27FC236}">
                <a16:creationId xmlns:a16="http://schemas.microsoft.com/office/drawing/2014/main" id="{E44FA62A-9CB0-42AD-A213-9888F6CF8D94}"/>
              </a:ext>
            </a:extLst>
          </p:cNvPr>
          <p:cNvSpPr txBox="1">
            <a:spLocks noChangeArrowheads="1"/>
          </p:cNvSpPr>
          <p:nvPr/>
        </p:nvSpPr>
        <p:spPr bwMode="auto">
          <a:xfrm>
            <a:off x="152400" y="3810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называется правильным, если его гранями являются равные правильные многоугольники и в каждой вершине сходится одинаковое число граней.</a:t>
            </a:r>
          </a:p>
        </p:txBody>
      </p:sp>
      <p:pic>
        <p:nvPicPr>
          <p:cNvPr id="97284" name="Picture 1028">
            <a:extLst>
              <a:ext uri="{FF2B5EF4-FFF2-40B4-BE49-F238E27FC236}">
                <a16:creationId xmlns:a16="http://schemas.microsoft.com/office/drawing/2014/main" id="{CA4E394E-9CEE-46AF-88C0-0BF83D03F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500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7373830-7D07-49FF-959E-88885F500CB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ТЕТРАЭДР</a:t>
            </a:r>
          </a:p>
        </p:txBody>
      </p:sp>
      <p:sp>
        <p:nvSpPr>
          <p:cNvPr id="57350" name="Text Box 6">
            <a:extLst>
              <a:ext uri="{FF2B5EF4-FFF2-40B4-BE49-F238E27FC236}">
                <a16:creationId xmlns:a16="http://schemas.microsoft.com/office/drawing/2014/main" id="{2F3FF1E0-60A2-4D3D-B711-314E6EC7A858}"/>
              </a:ext>
            </a:extLst>
          </p:cNvPr>
          <p:cNvSpPr txBox="1">
            <a:spLocks noChangeArrowheads="1"/>
          </p:cNvSpPr>
          <p:nvPr/>
        </p:nvSpPr>
        <p:spPr bwMode="auto">
          <a:xfrm>
            <a:off x="152400" y="381000"/>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Наиболее простым правильным многогранником является треугольная пирамида, грани которой правильные треугольники. В каждой ее вершине сходится по три грани. Имея всего четыре грани, этот многогранник называется также</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тетраэдром</a:t>
            </a:r>
            <a:r>
              <a:rPr lang="ru-RU" altLang="ru-RU" dirty="0">
                <a:cs typeface="Times New Roman" panose="02020603050405020304" pitchFamily="18" charset="0"/>
              </a:rPr>
              <a:t>, что в переводе с греческого языка означает четырехгранник.</a:t>
            </a:r>
            <a:endParaRPr lang="ru-RU" altLang="ru-RU" dirty="0"/>
          </a:p>
        </p:txBody>
      </p:sp>
      <p:pic>
        <p:nvPicPr>
          <p:cNvPr id="57352" name="Picture 8">
            <a:extLst>
              <a:ext uri="{FF2B5EF4-FFF2-40B4-BE49-F238E27FC236}">
                <a16:creationId xmlns:a16="http://schemas.microsoft.com/office/drawing/2014/main" id="{BC0BB19C-BE13-4336-BB3B-523C6E07B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86800"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0" y="44624"/>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altLang="ru-RU" dirty="0"/>
              <a:t>Модели правильных многогранников можно получать в  программе </a:t>
            </a:r>
            <a:r>
              <a:rPr lang="en-US" altLang="ru-RU" dirty="0"/>
              <a:t>GeoGebra</a:t>
            </a:r>
            <a:r>
              <a:rPr lang="ru-RU" altLang="ru-RU" dirty="0"/>
              <a:t>. Так, например,</a:t>
            </a:r>
            <a:r>
              <a:rPr lang="en-US" altLang="ru-RU" dirty="0"/>
              <a:t> </a:t>
            </a:r>
            <a:r>
              <a:rPr lang="ru-RU" altLang="ru-RU" dirty="0"/>
              <a:t>модель правильного тетраэдра можно получить используя и</a:t>
            </a:r>
            <a:r>
              <a:rPr lang="ru-RU" dirty="0">
                <a:effectLst/>
                <a:latin typeface="Times New Roman" panose="02020603050405020304" pitchFamily="18" charset="0"/>
                <a:ea typeface="Times New Roman" panose="02020603050405020304" pitchFamily="18" charset="0"/>
              </a:rPr>
              <a:t>нструмент «Тетраэдр» Для этого нужно указать левой кнопкой мыши две точки (вершины тетраэдра). На рисунке показан пример такого тетраэдра</a:t>
            </a:r>
            <a:r>
              <a:rPr lang="en-US" dirty="0">
                <a:effectLst/>
                <a:latin typeface="Times New Roman" panose="02020603050405020304" pitchFamily="18" charset="0"/>
                <a:ea typeface="Times New Roman" panose="02020603050405020304" pitchFamily="18" charset="0"/>
              </a:rPr>
              <a:t> (4)</a:t>
            </a:r>
            <a:r>
              <a:rPr lang="ru-RU" dirty="0">
                <a:effectLst/>
                <a:latin typeface="Times New Roman" panose="02020603050405020304" pitchFamily="18" charset="0"/>
                <a:ea typeface="Times New Roman" panose="02020603050405020304" pitchFamily="18" charset="0"/>
              </a:rPr>
              <a:t>.</a:t>
            </a:r>
            <a:endParaRPr lang="ru-RU" altLang="ru-RU" dirty="0"/>
          </a:p>
        </p:txBody>
      </p:sp>
      <p:pic>
        <p:nvPicPr>
          <p:cNvPr id="4" name="Рисунок 3">
            <a:extLst>
              <a:ext uri="{FF2B5EF4-FFF2-40B4-BE49-F238E27FC236}">
                <a16:creationId xmlns:a16="http://schemas.microsoft.com/office/drawing/2014/main" id="{A6A9AB07-3C1A-460C-A683-0C5970195CAF}"/>
              </a:ext>
            </a:extLst>
          </p:cNvPr>
          <p:cNvPicPr/>
          <p:nvPr/>
        </p:nvPicPr>
        <p:blipFill>
          <a:blip r:embed="rId3">
            <a:extLst>
              <a:ext uri="{28A0092B-C50C-407E-A947-70E740481C1C}">
                <a14:useLocalDpi xmlns:a14="http://schemas.microsoft.com/office/drawing/2010/main" val="0"/>
              </a:ext>
            </a:extLst>
          </a:blip>
          <a:stretch>
            <a:fillRect/>
          </a:stretch>
        </p:blipFill>
        <p:spPr>
          <a:xfrm>
            <a:off x="1378814" y="2132856"/>
            <a:ext cx="6081571" cy="4560354"/>
          </a:xfrm>
          <a:prstGeom prst="rect">
            <a:avLst/>
          </a:prstGeom>
        </p:spPr>
      </p:pic>
    </p:spTree>
    <p:extLst>
      <p:ext uri="{BB962C8B-B14F-4D97-AF65-F5344CB8AC3E}">
        <p14:creationId xmlns:p14="http://schemas.microsoft.com/office/powerpoint/2010/main" val="188235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A522DAC2-806A-4464-BEC4-D0B617421B56}"/>
              </a:ext>
            </a:extLst>
          </p:cNvPr>
          <p:cNvSpPr txBox="1">
            <a:spLocks noChangeArrowheads="1"/>
          </p:cNvSpPr>
          <p:nvPr/>
        </p:nvSpPr>
        <p:spPr bwMode="auto">
          <a:xfrm>
            <a:off x="152400" y="457200"/>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гранями которого являются правильные треугольники и в каждой вершине сходится четыре грани</a:t>
            </a:r>
            <a:r>
              <a:rPr lang="ru-RU" altLang="ru-RU" dirty="0"/>
              <a:t> </a:t>
            </a:r>
            <a:r>
              <a:rPr lang="ru-RU" altLang="ru-RU" dirty="0">
                <a:cs typeface="Times New Roman" panose="02020603050405020304" pitchFamily="18" charset="0"/>
              </a:rPr>
              <a:t>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октаэдром.</a:t>
            </a:r>
          </a:p>
        </p:txBody>
      </p:sp>
      <p:pic>
        <p:nvPicPr>
          <p:cNvPr id="40971" name="Picture 11">
            <a:extLst>
              <a:ext uri="{FF2B5EF4-FFF2-40B4-BE49-F238E27FC236}">
                <a16:creationId xmlns:a16="http://schemas.microsoft.com/office/drawing/2014/main" id="{2F1EBCB6-5F0C-4572-989B-7D78C94C9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378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1027">
            <a:extLst>
              <a:ext uri="{FF2B5EF4-FFF2-40B4-BE49-F238E27FC236}">
                <a16:creationId xmlns:a16="http://schemas.microsoft.com/office/drawing/2014/main" id="{405F4098-B444-40E9-9F7A-7C89C6CE75F1}"/>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октаэдр, аналогично показанному на рисунке.</a:t>
            </a:r>
          </a:p>
        </p:txBody>
      </p:sp>
      <p:pic>
        <p:nvPicPr>
          <p:cNvPr id="105476" name="Picture 1028">
            <a:extLst>
              <a:ext uri="{FF2B5EF4-FFF2-40B4-BE49-F238E27FC236}">
                <a16:creationId xmlns:a16="http://schemas.microsoft.com/office/drawing/2014/main" id="{66DE67A1-C642-4DC6-B4CF-FFC64CCF1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DB9D043-2798-4EB8-8C8E-96371ACF5B81}"/>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A6858-8249-E75E-2017-5D9677B175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117DB8-8065-6A32-47AB-46DAE7E365DC}"/>
              </a:ext>
            </a:extLst>
          </p:cNvPr>
          <p:cNvSpPr txBox="1"/>
          <p:nvPr/>
        </p:nvSpPr>
        <p:spPr>
          <a:xfrm>
            <a:off x="0" y="1"/>
            <a:ext cx="9144000" cy="486287"/>
          </a:xfrm>
          <a:prstGeom prst="rect">
            <a:avLst/>
          </a:prstGeom>
          <a:noFill/>
        </p:spPr>
        <p:txBody>
          <a:bodyPr wrap="square" rtlCol="0">
            <a:spAutoFit/>
          </a:bodyPr>
          <a:lstStyle/>
          <a:p>
            <a:pPr algn="ctr">
              <a:lnSpc>
                <a:spcPct val="80000"/>
              </a:lnSpc>
            </a:pPr>
            <a:r>
              <a:rPr lang="ru-RU" dirty="0"/>
              <a:t>	</a:t>
            </a:r>
            <a:r>
              <a:rPr lang="ru-RU" sz="3200" dirty="0">
                <a:solidFill>
                  <a:srgbClr val="FF0000"/>
                </a:solidFill>
              </a:rPr>
              <a:t>Авторский сайт: </a:t>
            </a:r>
            <a:r>
              <a:rPr lang="en-US" sz="3200" dirty="0">
                <a:solidFill>
                  <a:srgbClr val="FF0000"/>
                </a:solidFill>
              </a:rPr>
              <a:t>vasmirnov.ru</a:t>
            </a:r>
            <a:r>
              <a:rPr lang="ru-RU" sz="3200" dirty="0">
                <a:solidFill>
                  <a:srgbClr val="FF0000"/>
                </a:solidFill>
              </a:rPr>
              <a:t>	</a:t>
            </a:r>
          </a:p>
        </p:txBody>
      </p:sp>
      <p:sp>
        <p:nvSpPr>
          <p:cNvPr id="5" name="Номер слайда 5">
            <a:extLst>
              <a:ext uri="{FF2B5EF4-FFF2-40B4-BE49-F238E27FC236}">
                <a16:creationId xmlns:a16="http://schemas.microsoft.com/office/drawing/2014/main" id="{13264EF5-A82D-F765-BCF8-5B67D6445F5E}"/>
              </a:ext>
            </a:extLst>
          </p:cNvPr>
          <p:cNvSpPr>
            <a:spLocks noGrp="1"/>
          </p:cNvSpPr>
          <p:nvPr>
            <p:ph type="sldNum" sz="quarter" idx="12"/>
          </p:nvPr>
        </p:nvSpPr>
        <p:spPr>
          <a:xfrm>
            <a:off x="8642176" y="6581056"/>
            <a:ext cx="501824" cy="276944"/>
          </a:xfrm>
        </p:spPr>
        <p:txBody>
          <a:bodyPr/>
          <a:lstStyle/>
          <a:p>
            <a:fld id="{61E1DA6B-3281-4421-9C24-6F83840074F0}" type="slidenum">
              <a:rPr lang="ru-RU" sz="1000" smtClean="0">
                <a:latin typeface="Arial" pitchFamily="34" charset="0"/>
                <a:cs typeface="Arial" pitchFamily="34" charset="0"/>
              </a:rPr>
              <a:pPr/>
              <a:t>3</a:t>
            </a:fld>
            <a:endParaRPr lang="ru-RU" sz="1000" dirty="0">
              <a:latin typeface="Arial" pitchFamily="34" charset="0"/>
              <a:cs typeface="Arial" pitchFamily="34" charset="0"/>
            </a:endParaRPr>
          </a:p>
        </p:txBody>
      </p:sp>
      <p:pic>
        <p:nvPicPr>
          <p:cNvPr id="4" name="Рисунок 3">
            <a:extLst>
              <a:ext uri="{FF2B5EF4-FFF2-40B4-BE49-F238E27FC236}">
                <a16:creationId xmlns:a16="http://schemas.microsoft.com/office/drawing/2014/main" id="{460FFC9A-0CB4-F873-F13C-E5D49086D287}"/>
              </a:ext>
            </a:extLst>
          </p:cNvPr>
          <p:cNvPicPr>
            <a:picLocks noChangeAspect="1"/>
          </p:cNvPicPr>
          <p:nvPr/>
        </p:nvPicPr>
        <p:blipFill>
          <a:blip r:embed="rId3"/>
          <a:stretch>
            <a:fillRect/>
          </a:stretch>
        </p:blipFill>
        <p:spPr>
          <a:xfrm>
            <a:off x="574189" y="402628"/>
            <a:ext cx="7526203" cy="6455371"/>
          </a:xfrm>
          <a:prstGeom prst="rect">
            <a:avLst/>
          </a:prstGeom>
        </p:spPr>
      </p:pic>
    </p:spTree>
    <p:extLst>
      <p:ext uri="{BB962C8B-B14F-4D97-AF65-F5344CB8AC3E}">
        <p14:creationId xmlns:p14="http://schemas.microsoft.com/office/powerpoint/2010/main" val="1718711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0" y="0"/>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«Октаэдр» позволяет получить модель октаэдра. Для этого нужно выбрать две точки (вершины октаэдра),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«Октаэдр[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показан пример такого октаэдра</a:t>
            </a:r>
            <a:r>
              <a:rPr lang="en-US" dirty="0">
                <a:effectLst/>
                <a:latin typeface="Times New Roman" panose="02020603050405020304" pitchFamily="18" charset="0"/>
                <a:ea typeface="Times New Roman" panose="02020603050405020304" pitchFamily="18" charset="0"/>
              </a:rPr>
              <a:t> (5)</a:t>
            </a:r>
            <a:r>
              <a:rPr lang="ru-RU" dirty="0">
                <a:effectLst/>
                <a:latin typeface="Times New Roman" panose="02020603050405020304" pitchFamily="18" charset="0"/>
                <a:ea typeface="Times New Roman" panose="02020603050405020304" pitchFamily="18" charset="0"/>
              </a:rPr>
              <a:t>.</a:t>
            </a:r>
            <a:endParaRPr lang="ru-RU" altLang="ru-RU" dirty="0"/>
          </a:p>
        </p:txBody>
      </p:sp>
      <p:pic>
        <p:nvPicPr>
          <p:cNvPr id="4" name="Рисунок 3">
            <a:extLst>
              <a:ext uri="{FF2B5EF4-FFF2-40B4-BE49-F238E27FC236}">
                <a16:creationId xmlns:a16="http://schemas.microsoft.com/office/drawing/2014/main" id="{589920E9-97CB-4ADE-A940-7CC03264CA43}"/>
              </a:ext>
            </a:extLst>
          </p:cNvPr>
          <p:cNvPicPr/>
          <p:nvPr/>
        </p:nvPicPr>
        <p:blipFill>
          <a:blip r:embed="rId3">
            <a:extLst>
              <a:ext uri="{28A0092B-C50C-407E-A947-70E740481C1C}">
                <a14:useLocalDpi xmlns:a14="http://schemas.microsoft.com/office/drawing/2010/main" val="0"/>
              </a:ext>
            </a:extLst>
          </a:blip>
          <a:stretch>
            <a:fillRect/>
          </a:stretch>
        </p:blipFill>
        <p:spPr>
          <a:xfrm>
            <a:off x="1459183" y="2000548"/>
            <a:ext cx="6225634" cy="4668812"/>
          </a:xfrm>
          <a:prstGeom prst="rect">
            <a:avLst/>
          </a:prstGeom>
        </p:spPr>
      </p:pic>
    </p:spTree>
    <p:extLst>
      <p:ext uri="{BB962C8B-B14F-4D97-AF65-F5344CB8AC3E}">
        <p14:creationId xmlns:p14="http://schemas.microsoft.com/office/powerpoint/2010/main" val="3839343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Text Box 7">
            <a:extLst>
              <a:ext uri="{FF2B5EF4-FFF2-40B4-BE49-F238E27FC236}">
                <a16:creationId xmlns:a16="http://schemas.microsoft.com/office/drawing/2014/main" id="{32FA6278-E14A-46A9-8228-C27218F7FDDB}"/>
              </a:ext>
            </a:extLst>
          </p:cNvPr>
          <p:cNvSpPr txBox="1">
            <a:spLocks noChangeArrowheads="1"/>
          </p:cNvSpPr>
          <p:nvPr/>
        </p:nvSpPr>
        <p:spPr bwMode="auto">
          <a:xfrm>
            <a:off x="152400" y="5334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в каждой вершине которого сходится пять правильных треугольников 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икосаэдром.</a:t>
            </a:r>
          </a:p>
        </p:txBody>
      </p:sp>
      <p:pic>
        <p:nvPicPr>
          <p:cNvPr id="58377" name="Picture 9">
            <a:extLst>
              <a:ext uri="{FF2B5EF4-FFF2-40B4-BE49-F238E27FC236}">
                <a16:creationId xmlns:a16="http://schemas.microsoft.com/office/drawing/2014/main" id="{060AF7AB-46DA-4475-9C4C-BF12E7EC3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41538"/>
            <a:ext cx="8610600" cy="4716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1027">
            <a:extLst>
              <a:ext uri="{FF2B5EF4-FFF2-40B4-BE49-F238E27FC236}">
                <a16:creationId xmlns:a16="http://schemas.microsoft.com/office/drawing/2014/main" id="{441F2D0A-5EC1-466C-A6BD-DCC55C0646B5}"/>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икосаэдр, аналогично показанному на рисунке.</a:t>
            </a:r>
          </a:p>
        </p:txBody>
      </p:sp>
      <p:pic>
        <p:nvPicPr>
          <p:cNvPr id="107524" name="Picture 1028">
            <a:extLst>
              <a:ext uri="{FF2B5EF4-FFF2-40B4-BE49-F238E27FC236}">
                <a16:creationId xmlns:a16="http://schemas.microsoft.com/office/drawing/2014/main" id="{EB8ED228-71B4-4D4B-93F3-75B5CCD1D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BD6D105-4C80-4BF9-99C1-BAA2CF048E54}"/>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152400" y="116632"/>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«Икосаэдр» позволяет получать изображения икосаэдра. Для этого нужно выбрать две точки (вершины икосаэдра),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«Икосаэдр[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a:t>
            </a:r>
            <a:r>
              <a:rPr lang="ru-RU" dirty="0">
                <a:ea typeface="Times New Roman" panose="02020603050405020304" pitchFamily="18" charset="0"/>
              </a:rPr>
              <a:t>»</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показан пример такого икосаэдра</a:t>
            </a:r>
            <a:r>
              <a:rPr lang="en-US" dirty="0">
                <a:effectLst/>
                <a:latin typeface="Times New Roman" panose="02020603050405020304" pitchFamily="18" charset="0"/>
                <a:ea typeface="Times New Roman" panose="02020603050405020304" pitchFamily="18" charset="0"/>
              </a:rPr>
              <a:t> (6)</a:t>
            </a:r>
            <a:r>
              <a:rPr lang="ru-RU" dirty="0">
                <a:effectLst/>
                <a:latin typeface="Times New Roman" panose="02020603050405020304" pitchFamily="18" charset="0"/>
                <a:ea typeface="Times New Roman" panose="02020603050405020304" pitchFamily="18" charset="0"/>
              </a:rPr>
              <a:t>.</a:t>
            </a:r>
            <a:endParaRPr lang="ru-RU" altLang="ru-RU" dirty="0"/>
          </a:p>
        </p:txBody>
      </p:sp>
      <p:pic>
        <p:nvPicPr>
          <p:cNvPr id="5" name="Рисунок 4">
            <a:extLst>
              <a:ext uri="{FF2B5EF4-FFF2-40B4-BE49-F238E27FC236}">
                <a16:creationId xmlns:a16="http://schemas.microsoft.com/office/drawing/2014/main" id="{F9326F9D-DAE9-49B3-95B8-305EDDB90AA7}"/>
              </a:ext>
            </a:extLst>
          </p:cNvPr>
          <p:cNvPicPr/>
          <p:nvPr/>
        </p:nvPicPr>
        <p:blipFill>
          <a:blip r:embed="rId3">
            <a:extLst>
              <a:ext uri="{28A0092B-C50C-407E-A947-70E740481C1C}">
                <a14:useLocalDpi xmlns:a14="http://schemas.microsoft.com/office/drawing/2010/main" val="0"/>
              </a:ext>
            </a:extLst>
          </a:blip>
          <a:stretch>
            <a:fillRect/>
          </a:stretch>
        </p:blipFill>
        <p:spPr>
          <a:xfrm>
            <a:off x="1691680" y="2204864"/>
            <a:ext cx="6048672" cy="4536504"/>
          </a:xfrm>
          <a:prstGeom prst="rect">
            <a:avLst/>
          </a:prstGeom>
        </p:spPr>
      </p:pic>
    </p:spTree>
    <p:extLst>
      <p:ext uri="{BB962C8B-B14F-4D97-AF65-F5344CB8AC3E}">
        <p14:creationId xmlns:p14="http://schemas.microsoft.com/office/powerpoint/2010/main" val="203682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6805EA0-F3D5-405B-A527-40AA4B59D39D}"/>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ДОДЕКАЭДР</a:t>
            </a:r>
          </a:p>
        </p:txBody>
      </p:sp>
      <p:sp>
        <p:nvSpPr>
          <p:cNvPr id="43011" name="Text Box 3">
            <a:extLst>
              <a:ext uri="{FF2B5EF4-FFF2-40B4-BE49-F238E27FC236}">
                <a16:creationId xmlns:a16="http://schemas.microsoft.com/office/drawing/2014/main" id="{FE7B894E-3492-4591-AD68-660E99470F2E}"/>
              </a:ext>
            </a:extLst>
          </p:cNvPr>
          <p:cNvSpPr txBox="1">
            <a:spLocks noChangeArrowheads="1"/>
          </p:cNvSpPr>
          <p:nvPr/>
        </p:nvSpPr>
        <p:spPr bwMode="auto">
          <a:xfrm>
            <a:off x="152400" y="4572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гранями которого являются правильные пятиугольники и в каждой вершине сходится три грани 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додекаэдром.</a:t>
            </a:r>
          </a:p>
        </p:txBody>
      </p:sp>
      <p:pic>
        <p:nvPicPr>
          <p:cNvPr id="43016" name="Picture 8">
            <a:extLst>
              <a:ext uri="{FF2B5EF4-FFF2-40B4-BE49-F238E27FC236}">
                <a16:creationId xmlns:a16="http://schemas.microsoft.com/office/drawing/2014/main" id="{EE423F57-A398-4CA1-965B-01125F153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8025"/>
            <a:ext cx="9144000" cy="464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a:extLst>
              <a:ext uri="{FF2B5EF4-FFF2-40B4-BE49-F238E27FC236}">
                <a16:creationId xmlns:a16="http://schemas.microsoft.com/office/drawing/2014/main" id="{4A308713-9BAD-483B-A493-5229A613C9A2}"/>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додекаэдр, аналогично показанному на рисунке.</a:t>
            </a:r>
          </a:p>
        </p:txBody>
      </p:sp>
      <p:pic>
        <p:nvPicPr>
          <p:cNvPr id="109572" name="Picture 4">
            <a:extLst>
              <a:ext uri="{FF2B5EF4-FFF2-40B4-BE49-F238E27FC236}">
                <a16:creationId xmlns:a16="http://schemas.microsoft.com/office/drawing/2014/main" id="{842E4CD2-7D25-43C6-A280-6512563EB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CB89FDC-DDE9-4C6C-A57D-C229AB77529A}"/>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152400" y="116632"/>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«Додекаэдр» позволяет получать изображения додекаэдра. Для этого нужно выбрать две точки (вершины додекаэдра),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«Додекаэдр[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1.25 показан пример такого додекаэдра</a:t>
            </a:r>
            <a:r>
              <a:rPr lang="en-US" dirty="0">
                <a:effectLst/>
                <a:latin typeface="Times New Roman" panose="02020603050405020304" pitchFamily="18" charset="0"/>
                <a:ea typeface="Times New Roman" panose="02020603050405020304" pitchFamily="18" charset="0"/>
              </a:rPr>
              <a:t> (7)</a:t>
            </a:r>
            <a:r>
              <a:rPr lang="ru-RU" dirty="0">
                <a:effectLst/>
                <a:latin typeface="Times New Roman" panose="02020603050405020304" pitchFamily="18" charset="0"/>
                <a:ea typeface="Times New Roman" panose="02020603050405020304" pitchFamily="18" charset="0"/>
              </a:rPr>
              <a:t>.</a:t>
            </a:r>
            <a:endParaRPr lang="ru-RU" altLang="ru-RU" dirty="0"/>
          </a:p>
        </p:txBody>
      </p:sp>
      <p:pic>
        <p:nvPicPr>
          <p:cNvPr id="4" name="Рисунок 3">
            <a:extLst>
              <a:ext uri="{FF2B5EF4-FFF2-40B4-BE49-F238E27FC236}">
                <a16:creationId xmlns:a16="http://schemas.microsoft.com/office/drawing/2014/main" id="{89769B36-6B06-4BCE-907C-62CDFE465618}"/>
              </a:ext>
            </a:extLst>
          </p:cNvPr>
          <p:cNvPicPr/>
          <p:nvPr/>
        </p:nvPicPr>
        <p:blipFill>
          <a:blip r:embed="rId3">
            <a:extLst>
              <a:ext uri="{28A0092B-C50C-407E-A947-70E740481C1C}">
                <a14:useLocalDpi xmlns:a14="http://schemas.microsoft.com/office/drawing/2010/main" val="0"/>
              </a:ext>
            </a:extLst>
          </a:blip>
          <a:stretch>
            <a:fillRect/>
          </a:stretch>
        </p:blipFill>
        <p:spPr>
          <a:xfrm>
            <a:off x="1475656" y="2204864"/>
            <a:ext cx="5820684" cy="4365104"/>
          </a:xfrm>
          <a:prstGeom prst="rect">
            <a:avLst/>
          </a:prstGeom>
        </p:spPr>
      </p:pic>
    </p:spTree>
    <p:extLst>
      <p:ext uri="{BB962C8B-B14F-4D97-AF65-F5344CB8AC3E}">
        <p14:creationId xmlns:p14="http://schemas.microsoft.com/office/powerpoint/2010/main" val="671978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5" name="Rectangle 2"/>
          <p:cNvSpPr>
            <a:spLocks noGrp="1" noChangeArrowheads="1"/>
          </p:cNvSpPr>
          <p:nvPr>
            <p:ph type="title" idx="4294967295"/>
          </p:nvPr>
        </p:nvSpPr>
        <p:spPr>
          <a:xfrm>
            <a:off x="755576" y="1988840"/>
            <a:ext cx="7772400" cy="2210916"/>
          </a:xfrm>
        </p:spPr>
        <p:txBody>
          <a:bodyPr/>
          <a:lstStyle/>
          <a:p>
            <a:r>
              <a:rPr lang="ru-RU" dirty="0">
                <a:solidFill>
                  <a:srgbClr val="FF3300"/>
                </a:solidFill>
              </a:rPr>
              <a:t>Комбинации многогранников</a:t>
            </a:r>
          </a:p>
        </p:txBody>
      </p:sp>
    </p:spTree>
    <p:extLst>
      <p:ext uri="{BB962C8B-B14F-4D97-AF65-F5344CB8AC3E}">
        <p14:creationId xmlns:p14="http://schemas.microsoft.com/office/powerpoint/2010/main" val="1495782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332656"/>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Вершинами какого многогранника являются центры граней куба?</a:t>
            </a:r>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44824"/>
            <a:ext cx="4061333"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35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9728" y="260648"/>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 </a:t>
            </a:r>
            <a:r>
              <a:rPr lang="ru-RU" sz="2800" dirty="0"/>
              <a:t>октаэдра.</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465799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595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320C-5B71-DF31-13E8-9B802291A57C}"/>
            </a:ext>
          </a:extLst>
        </p:cNvPr>
        <p:cNvGrpSpPr/>
        <p:nvPr/>
      </p:nvGrpSpPr>
      <p:grpSpPr>
        <a:xfrm>
          <a:off x="0" y="0"/>
          <a:ext cx="0" cy="0"/>
          <a:chOff x="0" y="0"/>
          <a:chExt cx="0" cy="0"/>
        </a:xfrm>
      </p:grpSpPr>
      <p:sp>
        <p:nvSpPr>
          <p:cNvPr id="5" name="Номер слайда 5">
            <a:extLst>
              <a:ext uri="{FF2B5EF4-FFF2-40B4-BE49-F238E27FC236}">
                <a16:creationId xmlns:a16="http://schemas.microsoft.com/office/drawing/2014/main" id="{484166AC-74E8-F24C-8F16-D370F4C754E2}"/>
              </a:ext>
            </a:extLst>
          </p:cNvPr>
          <p:cNvSpPr>
            <a:spLocks noGrp="1"/>
          </p:cNvSpPr>
          <p:nvPr>
            <p:ph type="sldNum" sz="quarter" idx="12"/>
          </p:nvPr>
        </p:nvSpPr>
        <p:spPr>
          <a:xfrm>
            <a:off x="8642176" y="6581056"/>
            <a:ext cx="501824" cy="276944"/>
          </a:xfrm>
        </p:spPr>
        <p:txBody>
          <a:bodyPr/>
          <a:lstStyle/>
          <a:p>
            <a:fld id="{61E1DA6B-3281-4421-9C24-6F83840074F0}" type="slidenum">
              <a:rPr lang="ru-RU" sz="1000" smtClean="0">
                <a:latin typeface="Arial" pitchFamily="34" charset="0"/>
                <a:cs typeface="Arial" pitchFamily="34" charset="0"/>
              </a:rPr>
              <a:pPr/>
              <a:t>4</a:t>
            </a:fld>
            <a:endParaRPr lang="ru-RU" sz="1000" dirty="0">
              <a:latin typeface="Arial" pitchFamily="34" charset="0"/>
              <a:cs typeface="Arial" pitchFamily="34" charset="0"/>
            </a:endParaRPr>
          </a:p>
        </p:txBody>
      </p:sp>
      <p:pic>
        <p:nvPicPr>
          <p:cNvPr id="3" name="Рисунок 2">
            <a:extLst>
              <a:ext uri="{FF2B5EF4-FFF2-40B4-BE49-F238E27FC236}">
                <a16:creationId xmlns:a16="http://schemas.microsoft.com/office/drawing/2014/main" id="{51C1B512-BC24-40E7-2FD2-FDBC6FA4C60F}"/>
              </a:ext>
            </a:extLst>
          </p:cNvPr>
          <p:cNvPicPr>
            <a:picLocks noChangeAspect="1"/>
          </p:cNvPicPr>
          <p:nvPr/>
        </p:nvPicPr>
        <p:blipFill>
          <a:blip r:embed="rId3"/>
          <a:stretch>
            <a:fillRect/>
          </a:stretch>
        </p:blipFill>
        <p:spPr>
          <a:xfrm>
            <a:off x="0" y="620689"/>
            <a:ext cx="4610414" cy="5964322"/>
          </a:xfrm>
          <a:prstGeom prst="rect">
            <a:avLst/>
          </a:prstGeom>
        </p:spPr>
      </p:pic>
      <p:pic>
        <p:nvPicPr>
          <p:cNvPr id="7" name="Рисунок 6">
            <a:extLst>
              <a:ext uri="{FF2B5EF4-FFF2-40B4-BE49-F238E27FC236}">
                <a16:creationId xmlns:a16="http://schemas.microsoft.com/office/drawing/2014/main" id="{A3A46792-B78C-63C8-D7D5-D024030C2FFD}"/>
              </a:ext>
            </a:extLst>
          </p:cNvPr>
          <p:cNvPicPr>
            <a:picLocks noChangeAspect="1"/>
          </p:cNvPicPr>
          <p:nvPr/>
        </p:nvPicPr>
        <p:blipFill>
          <a:blip r:embed="rId4"/>
          <a:stretch>
            <a:fillRect/>
          </a:stretch>
        </p:blipFill>
        <p:spPr>
          <a:xfrm>
            <a:off x="4860032" y="620689"/>
            <a:ext cx="4189131" cy="5877272"/>
          </a:xfrm>
          <a:prstGeom prst="rect">
            <a:avLst/>
          </a:prstGeom>
        </p:spPr>
      </p:pic>
      <p:sp>
        <p:nvSpPr>
          <p:cNvPr id="8" name="TextBox 7">
            <a:extLst>
              <a:ext uri="{FF2B5EF4-FFF2-40B4-BE49-F238E27FC236}">
                <a16:creationId xmlns:a16="http://schemas.microsoft.com/office/drawing/2014/main" id="{DDF1F15A-5E43-C1C9-189E-1E87739B8EF1}"/>
              </a:ext>
            </a:extLst>
          </p:cNvPr>
          <p:cNvSpPr txBox="1"/>
          <p:nvPr/>
        </p:nvSpPr>
        <p:spPr>
          <a:xfrm>
            <a:off x="0" y="1"/>
            <a:ext cx="9144000" cy="486287"/>
          </a:xfrm>
          <a:prstGeom prst="rect">
            <a:avLst/>
          </a:prstGeom>
          <a:noFill/>
        </p:spPr>
        <p:txBody>
          <a:bodyPr wrap="square" rtlCol="0">
            <a:spAutoFit/>
          </a:bodyPr>
          <a:lstStyle/>
          <a:p>
            <a:pPr algn="ctr">
              <a:lnSpc>
                <a:spcPct val="80000"/>
              </a:lnSpc>
            </a:pPr>
            <a:r>
              <a:rPr lang="ru-RU" sz="3200" dirty="0">
                <a:solidFill>
                  <a:srgbClr val="FF0000"/>
                </a:solidFill>
              </a:rPr>
              <a:t>Программа по математике	</a:t>
            </a:r>
          </a:p>
        </p:txBody>
      </p:sp>
    </p:spTree>
    <p:extLst>
      <p:ext uri="{BB962C8B-B14F-4D97-AF65-F5344CB8AC3E}">
        <p14:creationId xmlns:p14="http://schemas.microsoft.com/office/powerpoint/2010/main" val="2013187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DACE-071B-D9A5-DE02-A1CB586B1A6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0351455-0ABD-57F7-BD8E-2ACA9C5FF5B7}"/>
              </a:ext>
            </a:extLst>
          </p:cNvPr>
          <p:cNvPicPr>
            <a:picLocks noChangeAspect="1"/>
          </p:cNvPicPr>
          <p:nvPr/>
        </p:nvPicPr>
        <p:blipFill>
          <a:blip r:embed="rId3"/>
          <a:stretch>
            <a:fillRect/>
          </a:stretch>
        </p:blipFill>
        <p:spPr>
          <a:xfrm>
            <a:off x="2123728" y="1772816"/>
            <a:ext cx="4388162" cy="4377353"/>
          </a:xfrm>
          <a:prstGeom prst="rect">
            <a:avLst/>
          </a:prstGeom>
        </p:spPr>
      </p:pic>
      <p:sp>
        <p:nvSpPr>
          <p:cNvPr id="2" name="Text Box 3">
            <a:extLst>
              <a:ext uri="{FF2B5EF4-FFF2-40B4-BE49-F238E27FC236}">
                <a16:creationId xmlns:a16="http://schemas.microsoft.com/office/drawing/2014/main" id="{415FCEE7-C6D8-F5DD-72C7-FF8A84E682F6}"/>
              </a:ext>
            </a:extLst>
          </p:cNvPr>
          <p:cNvSpPr txBox="1">
            <a:spLocks noChangeArrowheads="1"/>
          </p:cNvSpPr>
          <p:nvPr/>
        </p:nvSpPr>
        <p:spPr bwMode="auto">
          <a:xfrm>
            <a:off x="0" y="332656"/>
            <a:ext cx="89916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dirty="0"/>
              <a:t>Для получения октаэдра, вписанного в куб, нужно отметить центры двух соседних граней куба и указать их при моделировании октаэдра</a:t>
            </a:r>
            <a:r>
              <a:rPr lang="en-US" dirty="0"/>
              <a:t> (8)</a:t>
            </a:r>
            <a:r>
              <a:rPr lang="ru-RU" dirty="0"/>
              <a:t>.</a:t>
            </a:r>
          </a:p>
        </p:txBody>
      </p:sp>
    </p:spTree>
    <p:extLst>
      <p:ext uri="{BB962C8B-B14F-4D97-AF65-F5344CB8AC3E}">
        <p14:creationId xmlns:p14="http://schemas.microsoft.com/office/powerpoint/2010/main" val="3926079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58120-E2DC-C672-D0BE-2B6B8C040ADF}"/>
            </a:ext>
          </a:extLst>
        </p:cNvPr>
        <p:cNvGrpSpPr/>
        <p:nvPr/>
      </p:nvGrpSpPr>
      <p:grpSpPr>
        <a:xfrm>
          <a:off x="0" y="0"/>
          <a:ext cx="0" cy="0"/>
          <a:chOff x="0" y="0"/>
          <a:chExt cx="0" cy="0"/>
        </a:xfrm>
      </p:grpSpPr>
      <p:sp>
        <p:nvSpPr>
          <p:cNvPr id="9" name="Text Box 2051">
            <a:extLst>
              <a:ext uri="{FF2B5EF4-FFF2-40B4-BE49-F238E27FC236}">
                <a16:creationId xmlns:a16="http://schemas.microsoft.com/office/drawing/2014/main" id="{F8DB406E-2016-E0E1-F769-C3F989A51EC1}"/>
              </a:ext>
            </a:extLst>
          </p:cNvPr>
          <p:cNvSpPr txBox="1">
            <a:spLocks noChangeArrowheads="1"/>
          </p:cNvSpPr>
          <p:nvPr/>
        </p:nvSpPr>
        <p:spPr bwMode="auto">
          <a:xfrm>
            <a:off x="-10627" y="116632"/>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t>	Вершинами какого многогранника являются центры граней октаэдра?</a:t>
            </a:r>
          </a:p>
        </p:txBody>
      </p:sp>
      <p:pic>
        <p:nvPicPr>
          <p:cNvPr id="10" name="Picture 2052">
            <a:extLst>
              <a:ext uri="{FF2B5EF4-FFF2-40B4-BE49-F238E27FC236}">
                <a16:creationId xmlns:a16="http://schemas.microsoft.com/office/drawing/2014/main" id="{ADB3BB84-0592-C04A-4C83-77BEB9B0E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6752"/>
            <a:ext cx="486337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17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a:t>
            </a:r>
            <a:r>
              <a:rPr lang="ru-RU" sz="2800" dirty="0"/>
              <a:t> куба.</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052736"/>
            <a:ext cx="484053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003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83FF-A3AD-45FB-289D-92E50AC90D5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412FF43-48CE-CE28-390D-B390E84FB13D}"/>
              </a:ext>
            </a:extLst>
          </p:cNvPr>
          <p:cNvPicPr>
            <a:picLocks noChangeAspect="1"/>
          </p:cNvPicPr>
          <p:nvPr/>
        </p:nvPicPr>
        <p:blipFill>
          <a:blip r:embed="rId3"/>
          <a:stretch>
            <a:fillRect/>
          </a:stretch>
        </p:blipFill>
        <p:spPr>
          <a:xfrm>
            <a:off x="2561944" y="1395128"/>
            <a:ext cx="4020111" cy="4067743"/>
          </a:xfrm>
          <a:prstGeom prst="rect">
            <a:avLst/>
          </a:prstGeom>
        </p:spPr>
      </p:pic>
      <p:sp>
        <p:nvSpPr>
          <p:cNvPr id="2" name="Text Box 3">
            <a:extLst>
              <a:ext uri="{FF2B5EF4-FFF2-40B4-BE49-F238E27FC236}">
                <a16:creationId xmlns:a16="http://schemas.microsoft.com/office/drawing/2014/main" id="{F96E8307-10B3-5EC9-56AF-16CC67F7410A}"/>
              </a:ext>
            </a:extLst>
          </p:cNvPr>
          <p:cNvSpPr txBox="1">
            <a:spLocks noChangeArrowheads="1"/>
          </p:cNvSpPr>
          <p:nvPr/>
        </p:nvSpPr>
        <p:spPr bwMode="auto">
          <a:xfrm>
            <a:off x="0" y="-1882"/>
            <a:ext cx="89916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dirty="0"/>
              <a:t>Для получения куба, вписанного в октаэдр, нужно отметить центры двух соседних граней октаэдра и указать их при моделировании куба</a:t>
            </a:r>
            <a:r>
              <a:rPr lang="en-US" dirty="0"/>
              <a:t> (9)</a:t>
            </a:r>
            <a:r>
              <a:rPr lang="ru-RU" dirty="0"/>
              <a:t>.</a:t>
            </a:r>
          </a:p>
        </p:txBody>
      </p:sp>
    </p:spTree>
    <p:extLst>
      <p:ext uri="{BB962C8B-B14F-4D97-AF65-F5344CB8AC3E}">
        <p14:creationId xmlns:p14="http://schemas.microsoft.com/office/powerpoint/2010/main" val="1791313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5217-543D-5ADC-E3BB-C71D63C88119}"/>
            </a:ext>
          </a:extLst>
        </p:cNvPr>
        <p:cNvGrpSpPr/>
        <p:nvPr/>
      </p:nvGrpSpPr>
      <p:grpSpPr>
        <a:xfrm>
          <a:off x="0" y="0"/>
          <a:ext cx="0" cy="0"/>
          <a:chOff x="0" y="0"/>
          <a:chExt cx="0" cy="0"/>
        </a:xfrm>
      </p:grpSpPr>
      <p:sp>
        <p:nvSpPr>
          <p:cNvPr id="7" name="Text Box 3">
            <a:extLst>
              <a:ext uri="{FF2B5EF4-FFF2-40B4-BE49-F238E27FC236}">
                <a16:creationId xmlns:a16="http://schemas.microsoft.com/office/drawing/2014/main" id="{FD25C6DB-7F2F-5952-633E-A356EB6D5869}"/>
              </a:ext>
            </a:extLst>
          </p:cNvPr>
          <p:cNvSpPr txBox="1">
            <a:spLocks noChangeArrowheads="1"/>
          </p:cNvSpPr>
          <p:nvPr/>
        </p:nvSpPr>
        <p:spPr bwMode="auto">
          <a:xfrm>
            <a:off x="-19251" y="116632"/>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Вершинами какого многогранника являются центры граней тетраэдра?</a:t>
            </a:r>
          </a:p>
        </p:txBody>
      </p:sp>
      <p:pic>
        <p:nvPicPr>
          <p:cNvPr id="8" name="Picture 5">
            <a:extLst>
              <a:ext uri="{FF2B5EF4-FFF2-40B4-BE49-F238E27FC236}">
                <a16:creationId xmlns:a16="http://schemas.microsoft.com/office/drawing/2014/main" id="{760BC27F-B0B8-DE00-E25D-782EB1677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700808"/>
            <a:ext cx="3874980" cy="315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263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a:t>
            </a:r>
            <a:r>
              <a:rPr lang="ru-RU" sz="2800" dirty="0"/>
              <a:t> тетраэдра.</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268760"/>
            <a:ext cx="380363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2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BEDC-3898-8801-0467-252D39E178A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7FB75FF-AB8C-7D53-CD11-4C3C1F237484}"/>
              </a:ext>
            </a:extLst>
          </p:cNvPr>
          <p:cNvPicPr>
            <a:picLocks noChangeAspect="1"/>
          </p:cNvPicPr>
          <p:nvPr/>
        </p:nvPicPr>
        <p:blipFill>
          <a:blip r:embed="rId3"/>
          <a:stretch>
            <a:fillRect/>
          </a:stretch>
        </p:blipFill>
        <p:spPr>
          <a:xfrm>
            <a:off x="2357128" y="1271286"/>
            <a:ext cx="4429743" cy="4315427"/>
          </a:xfrm>
          <a:prstGeom prst="rect">
            <a:avLst/>
          </a:prstGeom>
        </p:spPr>
      </p:pic>
    </p:spTree>
    <p:extLst>
      <p:ext uri="{BB962C8B-B14F-4D97-AF65-F5344CB8AC3E}">
        <p14:creationId xmlns:p14="http://schemas.microsoft.com/office/powerpoint/2010/main" val="3144103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D212C-2888-04C5-D468-04E77A858177}"/>
            </a:ext>
          </a:extLst>
        </p:cNvPr>
        <p:cNvGrpSpPr/>
        <p:nvPr/>
      </p:nvGrpSpPr>
      <p:grpSpPr>
        <a:xfrm>
          <a:off x="0" y="0"/>
          <a:ext cx="0" cy="0"/>
          <a:chOff x="0" y="0"/>
          <a:chExt cx="0" cy="0"/>
        </a:xfrm>
      </p:grpSpPr>
      <p:sp>
        <p:nvSpPr>
          <p:cNvPr id="9" name="Text Box 3">
            <a:extLst>
              <a:ext uri="{FF2B5EF4-FFF2-40B4-BE49-F238E27FC236}">
                <a16:creationId xmlns:a16="http://schemas.microsoft.com/office/drawing/2014/main" id="{C1C37CB8-F288-E8F4-DD61-9F8757AAD797}"/>
              </a:ext>
            </a:extLst>
          </p:cNvPr>
          <p:cNvSpPr txBox="1">
            <a:spLocks noChangeArrowheads="1"/>
          </p:cNvSpPr>
          <p:nvPr/>
        </p:nvSpPr>
        <p:spPr bwMode="auto">
          <a:xfrm>
            <a:off x="56949" y="281583"/>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t>	Вершинами какого многогранника являются середины ребер тетраэдра?</a:t>
            </a:r>
          </a:p>
        </p:txBody>
      </p:sp>
      <p:pic>
        <p:nvPicPr>
          <p:cNvPr id="10" name="Picture 5">
            <a:extLst>
              <a:ext uri="{FF2B5EF4-FFF2-40B4-BE49-F238E27FC236}">
                <a16:creationId xmlns:a16="http://schemas.microsoft.com/office/drawing/2014/main" id="{F738C20B-D946-7958-C99A-2E303F64E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893" y="2060848"/>
            <a:ext cx="3892213"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117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a:t>
            </a:r>
            <a:r>
              <a:rPr lang="ru-RU" sz="2800" dirty="0"/>
              <a:t> октаэдра.</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144857"/>
            <a:ext cx="366280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899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8B49-8715-62BA-F76C-EC7C704C9FF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6AE9B9C-B9E1-0181-8C69-D56613407AB3}"/>
              </a:ext>
            </a:extLst>
          </p:cNvPr>
          <p:cNvPicPr>
            <a:picLocks noChangeAspect="1"/>
          </p:cNvPicPr>
          <p:nvPr/>
        </p:nvPicPr>
        <p:blipFill>
          <a:blip r:embed="rId3"/>
          <a:stretch>
            <a:fillRect/>
          </a:stretch>
        </p:blipFill>
        <p:spPr>
          <a:xfrm>
            <a:off x="2690550" y="1399892"/>
            <a:ext cx="3762900" cy="4058216"/>
          </a:xfrm>
          <a:prstGeom prst="rect">
            <a:avLst/>
          </a:prstGeom>
        </p:spPr>
      </p:pic>
    </p:spTree>
    <p:extLst>
      <p:ext uri="{BB962C8B-B14F-4D97-AF65-F5344CB8AC3E}">
        <p14:creationId xmlns:p14="http://schemas.microsoft.com/office/powerpoint/2010/main" val="367033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02BD7-34D4-2797-0E21-26F1B903B90A}"/>
            </a:ext>
          </a:extLst>
        </p:cNvPr>
        <p:cNvGrpSpPr/>
        <p:nvPr/>
      </p:nvGrpSpPr>
      <p:grpSpPr>
        <a:xfrm>
          <a:off x="0" y="0"/>
          <a:ext cx="0" cy="0"/>
          <a:chOff x="0" y="0"/>
          <a:chExt cx="0" cy="0"/>
        </a:xfrm>
      </p:grpSpPr>
      <p:sp>
        <p:nvSpPr>
          <p:cNvPr id="5" name="Номер слайда 5">
            <a:extLst>
              <a:ext uri="{FF2B5EF4-FFF2-40B4-BE49-F238E27FC236}">
                <a16:creationId xmlns:a16="http://schemas.microsoft.com/office/drawing/2014/main" id="{A8A328E0-4F5C-879B-63CC-5F31C9F2E46F}"/>
              </a:ext>
            </a:extLst>
          </p:cNvPr>
          <p:cNvSpPr>
            <a:spLocks noGrp="1"/>
          </p:cNvSpPr>
          <p:nvPr>
            <p:ph type="sldNum" sz="quarter" idx="12"/>
          </p:nvPr>
        </p:nvSpPr>
        <p:spPr>
          <a:xfrm>
            <a:off x="8642176" y="6581056"/>
            <a:ext cx="501824" cy="276944"/>
          </a:xfrm>
        </p:spPr>
        <p:txBody>
          <a:bodyPr/>
          <a:lstStyle/>
          <a:p>
            <a:fld id="{61E1DA6B-3281-4421-9C24-6F83840074F0}" type="slidenum">
              <a:rPr lang="ru-RU" sz="1000" smtClean="0">
                <a:latin typeface="Arial" pitchFamily="34" charset="0"/>
                <a:cs typeface="Arial" pitchFamily="34" charset="0"/>
              </a:rPr>
              <a:pPr/>
              <a:t>5</a:t>
            </a:fld>
            <a:endParaRPr lang="ru-RU" sz="1000" dirty="0">
              <a:latin typeface="Arial" pitchFamily="34" charset="0"/>
              <a:cs typeface="Arial" pitchFamily="34" charset="0"/>
            </a:endParaRPr>
          </a:p>
        </p:txBody>
      </p:sp>
      <p:pic>
        <p:nvPicPr>
          <p:cNvPr id="6" name="Рисунок 5">
            <a:extLst>
              <a:ext uri="{FF2B5EF4-FFF2-40B4-BE49-F238E27FC236}">
                <a16:creationId xmlns:a16="http://schemas.microsoft.com/office/drawing/2014/main" id="{A7BC2725-A726-1CDE-D9C0-C66AF764B5E5}"/>
              </a:ext>
            </a:extLst>
          </p:cNvPr>
          <p:cNvPicPr>
            <a:picLocks noChangeAspect="1"/>
          </p:cNvPicPr>
          <p:nvPr/>
        </p:nvPicPr>
        <p:blipFill>
          <a:blip r:embed="rId3"/>
          <a:stretch>
            <a:fillRect/>
          </a:stretch>
        </p:blipFill>
        <p:spPr>
          <a:xfrm>
            <a:off x="2198077" y="0"/>
            <a:ext cx="4747846" cy="6858000"/>
          </a:xfrm>
          <a:prstGeom prst="rect">
            <a:avLst/>
          </a:prstGeom>
        </p:spPr>
      </p:pic>
    </p:spTree>
    <p:extLst>
      <p:ext uri="{BB962C8B-B14F-4D97-AF65-F5344CB8AC3E}">
        <p14:creationId xmlns:p14="http://schemas.microsoft.com/office/powerpoint/2010/main" val="4094862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E27C-D2E1-F5A1-E24F-82DBA85374BE}"/>
            </a:ext>
          </a:extLst>
        </p:cNvPr>
        <p:cNvGrpSpPr/>
        <p:nvPr/>
      </p:nvGrpSpPr>
      <p:grpSpPr>
        <a:xfrm>
          <a:off x="0" y="0"/>
          <a:ext cx="0" cy="0"/>
          <a:chOff x="0" y="0"/>
          <a:chExt cx="0" cy="0"/>
        </a:xfrm>
      </p:grpSpPr>
      <p:sp>
        <p:nvSpPr>
          <p:cNvPr id="7" name="Text Box 3">
            <a:extLst>
              <a:ext uri="{FF2B5EF4-FFF2-40B4-BE49-F238E27FC236}">
                <a16:creationId xmlns:a16="http://schemas.microsoft.com/office/drawing/2014/main" id="{89EF8F7A-CAEE-DC0C-CB2A-4BCE8115CF77}"/>
              </a:ext>
            </a:extLst>
          </p:cNvPr>
          <p:cNvSpPr txBox="1">
            <a:spLocks noChangeArrowheads="1"/>
          </p:cNvSpPr>
          <p:nvPr/>
        </p:nvSpPr>
        <p:spPr bwMode="auto">
          <a:xfrm>
            <a:off x="0" y="430840"/>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Вершинами какого многогранника являются центры граней икосаэдра?</a:t>
            </a:r>
          </a:p>
        </p:txBody>
      </p:sp>
      <p:pic>
        <p:nvPicPr>
          <p:cNvPr id="8" name="Picture 5">
            <a:extLst>
              <a:ext uri="{FF2B5EF4-FFF2-40B4-BE49-F238E27FC236}">
                <a16:creationId xmlns:a16="http://schemas.microsoft.com/office/drawing/2014/main" id="{95E0329A-4736-9089-E703-47E4EFEF6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880828"/>
            <a:ext cx="379611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679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332656"/>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a:t>
            </a:r>
            <a:r>
              <a:rPr lang="ru-RU" sz="2800" dirty="0"/>
              <a:t> додекаэдра.</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60357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976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A57B-7BFB-21FC-2158-AB9ABD5B502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50DA363-7E9F-B383-EF24-5D1780524162}"/>
              </a:ext>
            </a:extLst>
          </p:cNvPr>
          <p:cNvPicPr>
            <a:picLocks noChangeAspect="1"/>
          </p:cNvPicPr>
          <p:nvPr/>
        </p:nvPicPr>
        <p:blipFill>
          <a:blip r:embed="rId3"/>
          <a:stretch>
            <a:fillRect/>
          </a:stretch>
        </p:blipFill>
        <p:spPr>
          <a:xfrm>
            <a:off x="2352365" y="1037891"/>
            <a:ext cx="4439270" cy="4782217"/>
          </a:xfrm>
          <a:prstGeom prst="rect">
            <a:avLst/>
          </a:prstGeom>
        </p:spPr>
      </p:pic>
    </p:spTree>
    <p:extLst>
      <p:ext uri="{BB962C8B-B14F-4D97-AF65-F5344CB8AC3E}">
        <p14:creationId xmlns:p14="http://schemas.microsoft.com/office/powerpoint/2010/main" val="2239820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780B9-DAE4-38C2-C506-57A1D1FE2DA7}"/>
            </a:ext>
          </a:extLst>
        </p:cNvPr>
        <p:cNvGrpSpPr/>
        <p:nvPr/>
      </p:nvGrpSpPr>
      <p:grpSpPr>
        <a:xfrm>
          <a:off x="0" y="0"/>
          <a:ext cx="0" cy="0"/>
          <a:chOff x="0" y="0"/>
          <a:chExt cx="0" cy="0"/>
        </a:xfrm>
      </p:grpSpPr>
      <p:sp>
        <p:nvSpPr>
          <p:cNvPr id="9" name="Text Box 3">
            <a:extLst>
              <a:ext uri="{FF2B5EF4-FFF2-40B4-BE49-F238E27FC236}">
                <a16:creationId xmlns:a16="http://schemas.microsoft.com/office/drawing/2014/main" id="{5F7B94EE-AFBA-AB09-01A4-B9245C95AA19}"/>
              </a:ext>
            </a:extLst>
          </p:cNvPr>
          <p:cNvSpPr txBox="1">
            <a:spLocks noChangeArrowheads="1"/>
          </p:cNvSpPr>
          <p:nvPr/>
        </p:nvSpPr>
        <p:spPr bwMode="auto">
          <a:xfrm>
            <a:off x="0" y="228669"/>
            <a:ext cx="9017659"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Вершинами какого многогранника являются центры граней додекаэдра?</a:t>
            </a:r>
          </a:p>
        </p:txBody>
      </p:sp>
      <p:pic>
        <p:nvPicPr>
          <p:cNvPr id="10" name="Picture 5">
            <a:extLst>
              <a:ext uri="{FF2B5EF4-FFF2-40B4-BE49-F238E27FC236}">
                <a16:creationId xmlns:a16="http://schemas.microsoft.com/office/drawing/2014/main" id="{317C749E-B256-24D8-CEEB-87D30EB3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700808"/>
            <a:ext cx="379611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44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2489"/>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a:t>	</a:t>
            </a:r>
            <a:r>
              <a:rPr lang="ru-RU" sz="2800" dirty="0">
                <a:solidFill>
                  <a:srgbClr val="FF0000"/>
                </a:solidFill>
              </a:rPr>
              <a:t>Ответ:</a:t>
            </a:r>
            <a:r>
              <a:rPr lang="ru-RU" sz="2800" dirty="0"/>
              <a:t> икосаэдра.</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473067"/>
            <a:ext cx="3330680" cy="272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671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DC8E7-6C68-4086-B56D-2C9D555B69B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6BD456-A4EC-DAD3-4A13-0C1CF0B13D4D}"/>
              </a:ext>
            </a:extLst>
          </p:cNvPr>
          <p:cNvPicPr>
            <a:picLocks noChangeAspect="1"/>
          </p:cNvPicPr>
          <p:nvPr/>
        </p:nvPicPr>
        <p:blipFill>
          <a:blip r:embed="rId3"/>
          <a:stretch>
            <a:fillRect/>
          </a:stretch>
        </p:blipFill>
        <p:spPr>
          <a:xfrm>
            <a:off x="2604813" y="1476102"/>
            <a:ext cx="3934374" cy="3905795"/>
          </a:xfrm>
          <a:prstGeom prst="rect">
            <a:avLst/>
          </a:prstGeom>
        </p:spPr>
      </p:pic>
    </p:spTree>
    <p:extLst>
      <p:ext uri="{BB962C8B-B14F-4D97-AF65-F5344CB8AC3E}">
        <p14:creationId xmlns:p14="http://schemas.microsoft.com/office/powerpoint/2010/main" val="842753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1905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Правильную треугольную призму повернули вокруг прямой, проходящей через центры её оснований, на угол 60</a:t>
            </a:r>
            <a:r>
              <a:rPr lang="ru-RU" baseline="30000" dirty="0"/>
              <a:t>о</a:t>
            </a:r>
            <a:r>
              <a:rPr lang="ru-RU" dirty="0"/>
              <a:t> (рис. 50). Какой многогранник является общей частью исходной призмы и повёрнутой</a:t>
            </a:r>
            <a:r>
              <a:rPr lang="en-US" dirty="0"/>
              <a:t> (10)</a:t>
            </a:r>
            <a:r>
              <a:rPr lang="ru-RU" dirty="0"/>
              <a:t>?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6" name="Рисунок 5"/>
          <p:cNvPicPr/>
          <p:nvPr/>
        </p:nvPicPr>
        <p:blipFill>
          <a:blip r:embed="rId3"/>
          <a:stretch>
            <a:fillRect/>
          </a:stretch>
        </p:blipFill>
        <p:spPr>
          <a:xfrm>
            <a:off x="2987824" y="2492896"/>
            <a:ext cx="2924175" cy="3362325"/>
          </a:xfrm>
          <a:prstGeom prst="rect">
            <a:avLst/>
          </a:prstGeom>
        </p:spPr>
      </p:pic>
    </p:spTree>
    <p:extLst>
      <p:ext uri="{BB962C8B-B14F-4D97-AF65-F5344CB8AC3E}">
        <p14:creationId xmlns:p14="http://schemas.microsoft.com/office/powerpoint/2010/main" val="2881056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116632"/>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ru-RU" dirty="0">
                <a:solidFill>
                  <a:srgbClr val="FF0000"/>
                </a:solidFill>
              </a:rPr>
              <a:t>Решение. </a:t>
            </a:r>
            <a:r>
              <a:rPr lang="ru-RU" dirty="0"/>
              <a:t>Данная и повёрнутая призмы показаны на рисунке. Их общей частью является правильная шестиугольная призма, стороны основания которой в три раза меньше сторон основания исходной призмы, а высота равна высоте этой призмы.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84" y="2492896"/>
            <a:ext cx="3449563" cy="340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453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87725"/>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en-US" dirty="0"/>
              <a:t>(C) </a:t>
            </a:r>
            <a:r>
              <a:rPr lang="ru-RU" dirty="0"/>
              <a:t>Единичный куб повернули вокруг прямой, проходящей через центры его противолежащих граней, на угол 45</a:t>
            </a:r>
            <a:r>
              <a:rPr lang="ru-RU" baseline="30000" dirty="0"/>
              <a:t>о</a:t>
            </a:r>
            <a:r>
              <a:rPr lang="ru-RU" dirty="0"/>
              <a:t> (рис. 55). Какой многогранник является общей частью исходного куба и повёрнутого?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6" name="Рисунок 5"/>
          <p:cNvPicPr/>
          <p:nvPr/>
        </p:nvPicPr>
        <p:blipFill>
          <a:blip r:embed="rId3"/>
          <a:stretch>
            <a:fillRect/>
          </a:stretch>
        </p:blipFill>
        <p:spPr>
          <a:xfrm>
            <a:off x="2699792" y="2708920"/>
            <a:ext cx="3381375" cy="3609975"/>
          </a:xfrm>
          <a:prstGeom prst="rect">
            <a:avLst/>
          </a:prstGeom>
        </p:spPr>
      </p:pic>
    </p:spTree>
    <p:extLst>
      <p:ext uri="{BB962C8B-B14F-4D97-AF65-F5344CB8AC3E}">
        <p14:creationId xmlns:p14="http://schemas.microsoft.com/office/powerpoint/2010/main" val="1018520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8243" name="Text Box 3"/>
              <p:cNvSpPr txBox="1">
                <a:spLocks noChangeArrowheads="1"/>
              </p:cNvSpPr>
              <p:nvPr/>
            </p:nvSpPr>
            <p:spPr bwMode="auto">
              <a:xfrm>
                <a:off x="19050" y="14883"/>
                <a:ext cx="9144000" cy="16056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ru-RU" dirty="0">
                    <a:solidFill>
                      <a:srgbClr val="FF0000"/>
                    </a:solidFill>
                  </a:rPr>
                  <a:t>Решение.</a:t>
                </a:r>
                <a:r>
                  <a:rPr lang="ru-RU" b="1" dirty="0"/>
                  <a:t> </a:t>
                </a:r>
                <a:r>
                  <a:rPr lang="ru-RU" dirty="0"/>
                  <a:t>Данный и повёрнутый кубы показаны на рисунке. Общей частью этих кубов является правильная восьмиугольная призма, боковые рёбра которой равны 1, а стороны основания равны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2</m:t>
                        </m:r>
                      </m:e>
                    </m:rad>
                    <m:r>
                      <a:rPr lang="ru-RU" i="1">
                        <a:latin typeface="Cambria Math"/>
                      </a:rPr>
                      <m:t>−1</m:t>
                    </m:r>
                  </m:oMath>
                </a14:m>
                <a:r>
                  <a:rPr lang="ru-RU" dirty="0"/>
                  <a:t>. </a:t>
                </a:r>
              </a:p>
            </p:txBody>
          </p:sp>
        </mc:Choice>
        <mc:Fallback xmlns="">
          <p:sp>
            <p:nvSpPr>
              <p:cNvPr id="138243" name="Text Box 3"/>
              <p:cNvSpPr txBox="1">
                <a:spLocks noRot="1" noChangeAspect="1" noMove="1" noResize="1" noEditPoints="1" noAdjustHandles="1" noChangeArrowheads="1" noChangeShapeType="1" noTextEdit="1"/>
              </p:cNvSpPr>
              <p:nvPr/>
            </p:nvSpPr>
            <p:spPr bwMode="auto">
              <a:xfrm>
                <a:off x="19050" y="14883"/>
                <a:ext cx="9144000" cy="1605632"/>
              </a:xfrm>
              <a:prstGeom prst="rect">
                <a:avLst/>
              </a:prstGeom>
              <a:blipFill>
                <a:blip r:embed="rId3"/>
                <a:stretch>
                  <a:fillRect l="-1000" t="-3030" r="-1067" b="-75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988840"/>
            <a:ext cx="3621459" cy="355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45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9A83D45-FD51-105E-1028-00F0449DF720}"/>
              </a:ext>
            </a:extLst>
          </p:cNvPr>
          <p:cNvPicPr>
            <a:picLocks noChangeAspect="1"/>
          </p:cNvPicPr>
          <p:nvPr/>
        </p:nvPicPr>
        <p:blipFill>
          <a:blip r:embed="rId2"/>
          <a:stretch>
            <a:fillRect/>
          </a:stretch>
        </p:blipFill>
        <p:spPr>
          <a:xfrm>
            <a:off x="1043608" y="332656"/>
            <a:ext cx="6393875" cy="5893150"/>
          </a:xfrm>
          <a:prstGeom prst="rect">
            <a:avLst/>
          </a:prstGeom>
        </p:spPr>
      </p:pic>
    </p:spTree>
    <p:extLst>
      <p:ext uri="{BB962C8B-B14F-4D97-AF65-F5344CB8AC3E}">
        <p14:creationId xmlns:p14="http://schemas.microsoft.com/office/powerpoint/2010/main" val="1577109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836712"/>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en-US" dirty="0"/>
              <a:t>(C) </a:t>
            </a:r>
            <a:r>
              <a:rPr lang="ru-RU" dirty="0"/>
              <a:t>Правильную треугольную призму, все рёбра которой равны 1, повернули вокруг прямой, проходящей через середину её бокового ребра и центр противолежащей этому ребру грани, на угол 90</a:t>
            </a:r>
            <a:r>
              <a:rPr lang="ru-RU" baseline="30000" dirty="0"/>
              <a:t>о</a:t>
            </a:r>
            <a:r>
              <a:rPr lang="ru-RU" dirty="0"/>
              <a:t> (рис. 52). Какой многогранник является общей частью исходной призмы и повёрнутой</a:t>
            </a:r>
            <a:r>
              <a:rPr lang="en-US" dirty="0"/>
              <a:t> (10)</a:t>
            </a:r>
            <a:r>
              <a:rPr lang="ru-RU" dirty="0"/>
              <a:t>?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7" name="Рисунок 6"/>
          <p:cNvPicPr/>
          <p:nvPr/>
        </p:nvPicPr>
        <p:blipFill>
          <a:blip r:embed="rId3"/>
          <a:stretch>
            <a:fillRect/>
          </a:stretch>
        </p:blipFill>
        <p:spPr>
          <a:xfrm>
            <a:off x="3059832" y="2924944"/>
            <a:ext cx="2924175" cy="3362325"/>
          </a:xfrm>
          <a:prstGeom prst="rect">
            <a:avLst/>
          </a:prstGeom>
        </p:spPr>
      </p:pic>
    </p:spTree>
    <p:extLst>
      <p:ext uri="{BB962C8B-B14F-4D97-AF65-F5344CB8AC3E}">
        <p14:creationId xmlns:p14="http://schemas.microsoft.com/office/powerpoint/2010/main" val="723445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8243" name="Text Box 3"/>
              <p:cNvSpPr txBox="1">
                <a:spLocks noChangeArrowheads="1"/>
              </p:cNvSpPr>
              <p:nvPr/>
            </p:nvSpPr>
            <p:spPr bwMode="auto">
              <a:xfrm>
                <a:off x="0" y="116632"/>
                <a:ext cx="9144000" cy="14185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ru-RU" dirty="0">
                    <a:solidFill>
                      <a:srgbClr val="FF0000"/>
                    </a:solidFill>
                  </a:rPr>
                  <a:t>Решение.</a:t>
                </a:r>
                <a:r>
                  <a:rPr lang="ru-RU" dirty="0"/>
                  <a:t> Данная и повёрнутая призмы показаны на рисунке. Их общей частью является правильная четырёхугольная пирамида, стороны основания которой равны 1, а высота равна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i="1">
                                <a:latin typeface="Cambria Math"/>
                              </a:rPr>
                              <m:t>3</m:t>
                            </m:r>
                          </m:e>
                        </m:rad>
                      </m:num>
                      <m:den>
                        <m:r>
                          <a:rPr lang="ru-RU" i="1">
                            <a:latin typeface="Cambria Math"/>
                          </a:rPr>
                          <m:t>2</m:t>
                        </m:r>
                      </m:den>
                    </m:f>
                  </m:oMath>
                </a14:m>
                <a:r>
                  <a:rPr lang="ru-RU" dirty="0"/>
                  <a:t>. </a:t>
                </a:r>
              </a:p>
            </p:txBody>
          </p:sp>
        </mc:Choice>
        <mc:Fallback xmlns="">
          <p:sp>
            <p:nvSpPr>
              <p:cNvPr id="138243" name="Text Box 3"/>
              <p:cNvSpPr txBox="1">
                <a:spLocks noRot="1" noChangeAspect="1" noMove="1" noResize="1" noEditPoints="1" noAdjustHandles="1" noChangeArrowheads="1" noChangeShapeType="1" noTextEdit="1"/>
              </p:cNvSpPr>
              <p:nvPr/>
            </p:nvSpPr>
            <p:spPr bwMode="auto">
              <a:xfrm>
                <a:off x="0" y="116632"/>
                <a:ext cx="9144000" cy="1418530"/>
              </a:xfrm>
              <a:prstGeom prst="rect">
                <a:avLst/>
              </a:prstGeom>
              <a:blipFill>
                <a:blip r:embed="rId3"/>
                <a:stretch>
                  <a:fillRect l="-1000" t="-3433" r="-1000" b="-30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129455"/>
            <a:ext cx="3619070" cy="381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671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346964"/>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(С) Правильный тетраэдр повернули вокруг прямой, проходящей через середины двух его противолежащих рёбер, на угол 90</a:t>
            </a:r>
            <a:r>
              <a:rPr lang="ru-RU" baseline="30000" dirty="0"/>
              <a:t>о</a:t>
            </a:r>
            <a:r>
              <a:rPr lang="ru-RU" dirty="0"/>
              <a:t>.  Какой многогранник является общей частью исходного тетраэдра и повёрнутого</a:t>
            </a:r>
            <a:r>
              <a:rPr lang="en-US" dirty="0"/>
              <a:t> (11)</a:t>
            </a:r>
            <a:r>
              <a:rPr lang="ru-RU" dirty="0"/>
              <a:t>?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060848"/>
            <a:ext cx="3888432" cy="363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344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9525" y="33265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000" dirty="0"/>
              <a:t>	</a:t>
            </a:r>
            <a:r>
              <a:rPr lang="ru-RU" dirty="0">
                <a:solidFill>
                  <a:srgbClr val="FF0000"/>
                </a:solidFill>
              </a:rPr>
              <a:t>Ответ.</a:t>
            </a:r>
            <a:r>
              <a:rPr lang="ru-RU" b="1" dirty="0"/>
              <a:t> </a:t>
            </a:r>
            <a:r>
              <a:rPr lang="ru-RU" dirty="0"/>
              <a:t>Общей частью исходного тетраэдра и повернутого является октаэдр.  </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9514" y="1412776"/>
            <a:ext cx="4122595"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18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3" name="Text Box 7"/>
          <p:cNvSpPr txBox="1">
            <a:spLocks noChangeArrowheads="1"/>
          </p:cNvSpPr>
          <p:nvPr/>
        </p:nvSpPr>
        <p:spPr bwMode="auto">
          <a:xfrm>
            <a:off x="-13034" y="260648"/>
            <a:ext cx="9157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(С) Правильную четырёхугольную пирамиду симметрично отразили относительно середины её высоты. Какой многогранник является общей частью исходной пирамиды и симметричной</a:t>
            </a:r>
            <a:r>
              <a:rPr lang="en-US" dirty="0"/>
              <a:t> (12)</a:t>
            </a:r>
            <a:r>
              <a:rPr lang="ru-RU"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132856"/>
            <a:ext cx="441776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838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3" name="Text Box 7"/>
          <p:cNvSpPr txBox="1">
            <a:spLocks noChangeArrowheads="1"/>
          </p:cNvSpPr>
          <p:nvPr/>
        </p:nvSpPr>
        <p:spPr bwMode="auto">
          <a:xfrm>
            <a:off x="-13034" y="260648"/>
            <a:ext cx="91570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solidFill>
                  <a:srgbClr val="FF3300"/>
                </a:solidFill>
              </a:rPr>
              <a:t>	</a:t>
            </a:r>
            <a:r>
              <a:rPr lang="ru-RU" dirty="0">
                <a:solidFill>
                  <a:srgbClr val="FF0000"/>
                </a:solidFill>
              </a:rPr>
              <a:t>Решение.</a:t>
            </a:r>
            <a:r>
              <a:rPr lang="ru-RU" dirty="0">
                <a:solidFill>
                  <a:srgbClr val="FF3300"/>
                </a:solidFill>
              </a:rPr>
              <a:t> </a:t>
            </a:r>
            <a:r>
              <a:rPr lang="ru-RU" dirty="0"/>
              <a:t>Общей частью пирамид является октаэдр (правильная 4-я </a:t>
            </a:r>
            <a:r>
              <a:rPr lang="ru-RU" dirty="0" err="1"/>
              <a:t>бипирамида</a:t>
            </a:r>
            <a:r>
              <a:rPr lang="ru-RU" dirty="0"/>
              <a:t>)</a:t>
            </a:r>
            <a:r>
              <a:rPr lang="en-US" dirty="0"/>
              <a:t>. </a:t>
            </a:r>
            <a:endParaRPr lang="ru-RU" dirty="0"/>
          </a:p>
        </p:txBody>
      </p:sp>
      <p:pic>
        <p:nvPicPr>
          <p:cNvPr id="2263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9866" y="1700808"/>
            <a:ext cx="5051233" cy="369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027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2575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en-US" dirty="0"/>
              <a:t>(D) </a:t>
            </a:r>
            <a:r>
              <a:rPr lang="ru-RU" dirty="0"/>
              <a:t>Единичный куб </a:t>
            </a:r>
            <a:r>
              <a:rPr lang="en-US" i="1" dirty="0"/>
              <a:t>ABCDA</a:t>
            </a:r>
            <a:r>
              <a:rPr lang="en-US" baseline="-25000" dirty="0"/>
              <a:t>1</a:t>
            </a:r>
            <a:r>
              <a:rPr lang="en-US" i="1" dirty="0"/>
              <a:t>B</a:t>
            </a:r>
            <a:r>
              <a:rPr lang="en-US" baseline="-25000" dirty="0"/>
              <a:t>1</a:t>
            </a:r>
            <a:r>
              <a:rPr lang="en-US" i="1" dirty="0"/>
              <a:t>C</a:t>
            </a:r>
            <a:r>
              <a:rPr lang="en-US" baseline="-25000" dirty="0"/>
              <a:t>1</a:t>
            </a:r>
            <a:r>
              <a:rPr lang="en-US" i="1" dirty="0"/>
              <a:t>D</a:t>
            </a:r>
            <a:r>
              <a:rPr lang="en-US" baseline="-25000" dirty="0"/>
              <a:t>1</a:t>
            </a:r>
            <a:r>
              <a:rPr lang="en-US" i="1" dirty="0"/>
              <a:t> </a:t>
            </a:r>
            <a:r>
              <a:rPr lang="ru-RU" dirty="0"/>
              <a:t>повернули вокруг прямой</a:t>
            </a:r>
            <a:r>
              <a:rPr lang="en-US" dirty="0"/>
              <a:t> </a:t>
            </a:r>
            <a:r>
              <a:rPr lang="en-US" i="1" dirty="0"/>
              <a:t>AC</a:t>
            </a:r>
            <a:r>
              <a:rPr lang="en-US" baseline="-25000" dirty="0"/>
              <a:t>1</a:t>
            </a:r>
            <a:r>
              <a:rPr lang="ru-RU" dirty="0"/>
              <a:t> на угол 60</a:t>
            </a:r>
            <a:r>
              <a:rPr lang="ru-RU" baseline="30000" dirty="0"/>
              <a:t>о</a:t>
            </a:r>
            <a:r>
              <a:rPr lang="ru-RU" dirty="0"/>
              <a:t>. Какой многогранник является общей частью исходного куба и повёрнутого</a:t>
            </a:r>
            <a:r>
              <a:rPr lang="en-US" dirty="0"/>
              <a:t> (13)</a:t>
            </a:r>
            <a:r>
              <a:rPr lang="ru-RU" dirty="0"/>
              <a:t>?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416" y="1628800"/>
            <a:ext cx="4341167" cy="397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832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0" y="609600"/>
            <a:ext cx="90364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sz="2000" dirty="0"/>
              <a:t>	</a:t>
            </a:r>
            <a:r>
              <a:rPr lang="ru-RU" dirty="0">
                <a:solidFill>
                  <a:srgbClr val="FF0000"/>
                </a:solidFill>
              </a:rPr>
              <a:t>Ответ. </a:t>
            </a:r>
            <a:r>
              <a:rPr lang="ru-RU" dirty="0"/>
              <a:t>Общей частью является правильная шестиугольная </a:t>
            </a:r>
            <a:r>
              <a:rPr lang="ru-RU" dirty="0" err="1"/>
              <a:t>бипирамида</a:t>
            </a:r>
            <a:r>
              <a:rPr lang="ru-RU"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709" y="1844824"/>
            <a:ext cx="4327078" cy="396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443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3"/>
          <p:cNvSpPr txBox="1">
            <a:spLocks noChangeArrowheads="1"/>
          </p:cNvSpPr>
          <p:nvPr/>
        </p:nvSpPr>
        <p:spPr bwMode="auto">
          <a:xfrm>
            <a:off x="0" y="476672"/>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en-US" dirty="0"/>
              <a:t> (D) </a:t>
            </a:r>
            <a:r>
              <a:rPr lang="ru-RU" dirty="0"/>
              <a:t>Единичный куб </a:t>
            </a:r>
            <a:r>
              <a:rPr lang="en-US" i="1" dirty="0"/>
              <a:t>ABCDA</a:t>
            </a:r>
            <a:r>
              <a:rPr lang="en-US" baseline="-25000" dirty="0"/>
              <a:t>1</a:t>
            </a:r>
            <a:r>
              <a:rPr lang="en-US" i="1" dirty="0"/>
              <a:t>B</a:t>
            </a:r>
            <a:r>
              <a:rPr lang="en-US" baseline="-25000" dirty="0"/>
              <a:t>1</a:t>
            </a:r>
            <a:r>
              <a:rPr lang="en-US" i="1" dirty="0"/>
              <a:t>C</a:t>
            </a:r>
            <a:r>
              <a:rPr lang="en-US" baseline="-25000" dirty="0"/>
              <a:t>1</a:t>
            </a:r>
            <a:r>
              <a:rPr lang="en-US" i="1" dirty="0"/>
              <a:t>D</a:t>
            </a:r>
            <a:r>
              <a:rPr lang="en-US" baseline="-25000" dirty="0"/>
              <a:t>1</a:t>
            </a:r>
            <a:r>
              <a:rPr lang="en-US" i="1" dirty="0"/>
              <a:t> </a:t>
            </a:r>
            <a:r>
              <a:rPr lang="ru-RU" dirty="0"/>
              <a:t>повернули вокруг прямой, проходящей через середины двух его противолежащих рёбер, на угол 90</a:t>
            </a:r>
            <a:r>
              <a:rPr lang="ru-RU" baseline="30000" dirty="0"/>
              <a:t>о</a:t>
            </a:r>
            <a:r>
              <a:rPr lang="ru-RU" dirty="0"/>
              <a:t>. Какой многогранник является общей частью исходного куба и повёрнутого? </a:t>
            </a:r>
          </a:p>
        </p:txBody>
      </p:sp>
      <p:sp>
        <p:nvSpPr>
          <p:cNvPr id="138244" name="Rectangle 4"/>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7079" y="2446580"/>
            <a:ext cx="4458805" cy="396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98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19050" y="12229"/>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000" dirty="0"/>
              <a:t>	</a:t>
            </a:r>
            <a:r>
              <a:rPr lang="ru-RU" dirty="0">
                <a:solidFill>
                  <a:srgbClr val="FF0000"/>
                </a:solidFill>
              </a:rPr>
              <a:t>Ответ.</a:t>
            </a:r>
            <a:r>
              <a:rPr lang="ru-RU" dirty="0"/>
              <a:t> Общая часть состоит из двух правильных четырёхугольных пирамид и прямоугольной четырёхугольной призмы. </a:t>
            </a: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484784"/>
            <a:ext cx="4176464" cy="419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82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BF5CF-3EAD-EEE7-E5D3-6D5AAA3AE177}"/>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EEFC058-5BB9-D23F-0220-1FAACAEAE20B}"/>
              </a:ext>
            </a:extLst>
          </p:cNvPr>
          <p:cNvPicPr>
            <a:picLocks noChangeAspect="1"/>
          </p:cNvPicPr>
          <p:nvPr/>
        </p:nvPicPr>
        <p:blipFill>
          <a:blip r:embed="rId2"/>
          <a:stretch>
            <a:fillRect/>
          </a:stretch>
        </p:blipFill>
        <p:spPr>
          <a:xfrm>
            <a:off x="899592" y="188640"/>
            <a:ext cx="6639852" cy="4096322"/>
          </a:xfrm>
          <a:prstGeom prst="rect">
            <a:avLst/>
          </a:prstGeom>
        </p:spPr>
      </p:pic>
      <p:pic>
        <p:nvPicPr>
          <p:cNvPr id="7" name="Рисунок 6">
            <a:extLst>
              <a:ext uri="{FF2B5EF4-FFF2-40B4-BE49-F238E27FC236}">
                <a16:creationId xmlns:a16="http://schemas.microsoft.com/office/drawing/2014/main" id="{C4E3E5B3-7250-0B11-1784-BD0FD652821F}"/>
              </a:ext>
            </a:extLst>
          </p:cNvPr>
          <p:cNvPicPr>
            <a:picLocks noChangeAspect="1"/>
          </p:cNvPicPr>
          <p:nvPr/>
        </p:nvPicPr>
        <p:blipFill>
          <a:blip r:embed="rId3"/>
          <a:stretch>
            <a:fillRect/>
          </a:stretch>
        </p:blipFill>
        <p:spPr>
          <a:xfrm>
            <a:off x="971039" y="4259094"/>
            <a:ext cx="6496957" cy="2486372"/>
          </a:xfrm>
          <a:prstGeom prst="rect">
            <a:avLst/>
          </a:prstGeom>
        </p:spPr>
      </p:pic>
    </p:spTree>
    <p:extLst>
      <p:ext uri="{BB962C8B-B14F-4D97-AF65-F5344CB8AC3E}">
        <p14:creationId xmlns:p14="http://schemas.microsoft.com/office/powerpoint/2010/main" val="2029205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A5013-60D9-91D2-5E4F-99DC0728BC6C}"/>
            </a:ext>
          </a:extLst>
        </p:cNvPr>
        <p:cNvGrpSpPr/>
        <p:nvPr/>
      </p:nvGrpSpPr>
      <p:grpSpPr>
        <a:xfrm>
          <a:off x="0" y="0"/>
          <a:ext cx="0" cy="0"/>
          <a:chOff x="0" y="0"/>
          <a:chExt cx="0" cy="0"/>
        </a:xfrm>
      </p:grpSpPr>
      <p:sp>
        <p:nvSpPr>
          <p:cNvPr id="2058" name="Text Box 10">
            <a:extLst>
              <a:ext uri="{FF2B5EF4-FFF2-40B4-BE49-F238E27FC236}">
                <a16:creationId xmlns:a16="http://schemas.microsoft.com/office/drawing/2014/main" id="{C1AD4DEA-B999-B74F-7774-5727353EA089}"/>
              </a:ext>
            </a:extLst>
          </p:cNvPr>
          <p:cNvSpPr txBox="1">
            <a:spLocks noChangeArrowheads="1"/>
          </p:cNvSpPr>
          <p:nvPr/>
        </p:nvSpPr>
        <p:spPr bwMode="auto">
          <a:xfrm>
            <a:off x="19050" y="1222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a:t>	Объединением каких многогранников является многогранник, представленный на рисунке?</a:t>
            </a:r>
          </a:p>
        </p:txBody>
      </p:sp>
      <p:pic>
        <p:nvPicPr>
          <p:cNvPr id="4" name="Рисунок 3">
            <a:extLst>
              <a:ext uri="{FF2B5EF4-FFF2-40B4-BE49-F238E27FC236}">
                <a16:creationId xmlns:a16="http://schemas.microsoft.com/office/drawing/2014/main" id="{746D6C62-4F87-FFA1-A3B1-80D55B1C4B74}"/>
              </a:ext>
            </a:extLst>
          </p:cNvPr>
          <p:cNvPicPr>
            <a:picLocks noChangeAspect="1"/>
          </p:cNvPicPr>
          <p:nvPr/>
        </p:nvPicPr>
        <p:blipFill>
          <a:blip r:embed="rId3"/>
          <a:stretch>
            <a:fillRect/>
          </a:stretch>
        </p:blipFill>
        <p:spPr>
          <a:xfrm>
            <a:off x="1907704" y="1052736"/>
            <a:ext cx="5076998" cy="5004641"/>
          </a:xfrm>
          <a:prstGeom prst="rect">
            <a:avLst/>
          </a:prstGeom>
        </p:spPr>
      </p:pic>
    </p:spTree>
    <p:extLst>
      <p:ext uri="{BB962C8B-B14F-4D97-AF65-F5344CB8AC3E}">
        <p14:creationId xmlns:p14="http://schemas.microsoft.com/office/powerpoint/2010/main" val="3620393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5E30-4CE7-6E89-520A-D3E396DAD633}"/>
            </a:ext>
          </a:extLst>
        </p:cNvPr>
        <p:cNvGrpSpPr/>
        <p:nvPr/>
      </p:nvGrpSpPr>
      <p:grpSpPr>
        <a:xfrm>
          <a:off x="0" y="0"/>
          <a:ext cx="0" cy="0"/>
          <a:chOff x="0" y="0"/>
          <a:chExt cx="0" cy="0"/>
        </a:xfrm>
      </p:grpSpPr>
      <p:sp>
        <p:nvSpPr>
          <p:cNvPr id="2058" name="Text Box 10">
            <a:extLst>
              <a:ext uri="{FF2B5EF4-FFF2-40B4-BE49-F238E27FC236}">
                <a16:creationId xmlns:a16="http://schemas.microsoft.com/office/drawing/2014/main" id="{2B9C590E-FA30-A95F-DB1A-D85E6EDF54CE}"/>
              </a:ext>
            </a:extLst>
          </p:cNvPr>
          <p:cNvSpPr txBox="1">
            <a:spLocks noChangeArrowheads="1"/>
          </p:cNvSpPr>
          <p:nvPr/>
        </p:nvSpPr>
        <p:spPr bwMode="auto">
          <a:xfrm>
            <a:off x="19050" y="1222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a:t>	Объединением каких многогранников является многогранник, представленный на рисунке?</a:t>
            </a:r>
          </a:p>
        </p:txBody>
      </p:sp>
      <p:pic>
        <p:nvPicPr>
          <p:cNvPr id="3" name="Рисунок 2">
            <a:extLst>
              <a:ext uri="{FF2B5EF4-FFF2-40B4-BE49-F238E27FC236}">
                <a16:creationId xmlns:a16="http://schemas.microsoft.com/office/drawing/2014/main" id="{3C892A14-F08E-642C-897D-30743DE24CF7}"/>
              </a:ext>
            </a:extLst>
          </p:cNvPr>
          <p:cNvPicPr>
            <a:picLocks noChangeAspect="1"/>
          </p:cNvPicPr>
          <p:nvPr/>
        </p:nvPicPr>
        <p:blipFill>
          <a:blip r:embed="rId3"/>
          <a:stretch>
            <a:fillRect/>
          </a:stretch>
        </p:blipFill>
        <p:spPr>
          <a:xfrm>
            <a:off x="1842707" y="1287609"/>
            <a:ext cx="4889534" cy="4846868"/>
          </a:xfrm>
          <a:prstGeom prst="rect">
            <a:avLst/>
          </a:prstGeom>
        </p:spPr>
      </p:pic>
    </p:spTree>
    <p:extLst>
      <p:ext uri="{BB962C8B-B14F-4D97-AF65-F5344CB8AC3E}">
        <p14:creationId xmlns:p14="http://schemas.microsoft.com/office/powerpoint/2010/main" val="779515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8BEB567-3B00-4992-B038-3008660C5270}"/>
              </a:ext>
            </a:extLst>
          </p:cNvPr>
          <p:cNvSpPr>
            <a:spLocks noGrp="1" noChangeArrowheads="1"/>
          </p:cNvSpPr>
          <p:nvPr>
            <p:ph type="title"/>
          </p:nvPr>
        </p:nvSpPr>
        <p:spPr>
          <a:xfrm>
            <a:off x="107504" y="1628800"/>
            <a:ext cx="8928992" cy="1512168"/>
          </a:xfrm>
        </p:spPr>
        <p:txBody>
          <a:bodyPr/>
          <a:lstStyle/>
          <a:p>
            <a:r>
              <a:rPr lang="ru-RU" altLang="ru-RU" sz="3600" dirty="0">
                <a:solidFill>
                  <a:srgbClr val="FF3300"/>
                </a:solidFill>
              </a:rPr>
              <a:t>Полуправильные многогранники.</a:t>
            </a:r>
            <a:br>
              <a:rPr lang="ru-RU" altLang="ru-RU" sz="3600" dirty="0">
                <a:solidFill>
                  <a:srgbClr val="FF3300"/>
                </a:solidFill>
              </a:rPr>
            </a:br>
            <a:r>
              <a:rPr lang="ru-RU" altLang="ru-RU" sz="3600" dirty="0">
                <a:solidFill>
                  <a:srgbClr val="FF3300"/>
                </a:solidFill>
              </a:rPr>
              <a:t>Тела Архимеда</a:t>
            </a:r>
          </a:p>
        </p:txBody>
      </p:sp>
    </p:spTree>
    <p:extLst>
      <p:ext uri="{BB962C8B-B14F-4D97-AF65-F5344CB8AC3E}">
        <p14:creationId xmlns:p14="http://schemas.microsoft.com/office/powerpoint/2010/main" val="1781687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765C4C1-E2D4-415E-BF2E-4F145C51F3D2}"/>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ТЕЛА АРХИМЕДА</a:t>
            </a:r>
          </a:p>
        </p:txBody>
      </p:sp>
      <p:sp>
        <p:nvSpPr>
          <p:cNvPr id="57350" name="Text Box 6">
            <a:extLst>
              <a:ext uri="{FF2B5EF4-FFF2-40B4-BE49-F238E27FC236}">
                <a16:creationId xmlns:a16="http://schemas.microsoft.com/office/drawing/2014/main" id="{C1E8E0A1-1860-4606-BFB2-C06866BE2305}"/>
              </a:ext>
            </a:extLst>
          </p:cNvPr>
          <p:cNvSpPr txBox="1">
            <a:spLocks noChangeArrowheads="1"/>
          </p:cNvSpPr>
          <p:nvPr/>
        </p:nvSpPr>
        <p:spPr bwMode="auto">
          <a:xfrm>
            <a:off x="0" y="381000"/>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a:t>
            </a:r>
            <a:r>
              <a:rPr lang="ru-RU" altLang="ru-RU" sz="2800" dirty="0">
                <a:cs typeface="Times New Roman" panose="02020603050405020304" pitchFamily="18" charset="0"/>
              </a:rPr>
              <a:t>Полуправильные многогранники впервые открыл и описал Архимед</a:t>
            </a:r>
            <a:r>
              <a:rPr lang="ru-RU" altLang="ru-RU" sz="2800" dirty="0"/>
              <a:t> (287 – 212 гг. до н. э.). Поэтому они называются</a:t>
            </a:r>
            <a:r>
              <a:rPr lang="ru-RU" altLang="ru-RU" sz="2800" dirty="0">
                <a:solidFill>
                  <a:schemeClr val="accent1"/>
                </a:solidFill>
                <a:cs typeface="Times New Roman" panose="02020603050405020304" pitchFamily="18" charset="0"/>
              </a:rPr>
              <a:t> </a:t>
            </a:r>
            <a:r>
              <a:rPr lang="ru-RU" altLang="ru-RU" sz="2800" dirty="0">
                <a:solidFill>
                  <a:srgbClr val="FF3300"/>
                </a:solidFill>
                <a:cs typeface="Times New Roman" panose="02020603050405020304" pitchFamily="18" charset="0"/>
              </a:rPr>
              <a:t>телами Архимеда</a:t>
            </a:r>
            <a:r>
              <a:rPr lang="ru-RU" altLang="ru-RU" sz="2800" dirty="0">
                <a:cs typeface="Times New Roman" panose="02020603050405020304" pitchFamily="18" charset="0"/>
              </a:rPr>
              <a:t>.</a:t>
            </a:r>
          </a:p>
        </p:txBody>
      </p:sp>
      <p:pic>
        <p:nvPicPr>
          <p:cNvPr id="57355" name="Рисунок 2">
            <a:extLst>
              <a:ext uri="{FF2B5EF4-FFF2-40B4-BE49-F238E27FC236}">
                <a16:creationId xmlns:a16="http://schemas.microsoft.com/office/drawing/2014/main" id="{A9D9F18F-85D7-43C6-AEB9-02EDEF358D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34210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Text Box 14">
            <a:extLst>
              <a:ext uri="{FF2B5EF4-FFF2-40B4-BE49-F238E27FC236}">
                <a16:creationId xmlns:a16="http://schemas.microsoft.com/office/drawing/2014/main" id="{E7787369-FE8B-4F48-A1A6-A35901FC1ED8}"/>
              </a:ext>
            </a:extLst>
          </p:cNvPr>
          <p:cNvSpPr txBox="1">
            <a:spLocks noChangeArrowheads="1"/>
          </p:cNvSpPr>
          <p:nvPr/>
        </p:nvSpPr>
        <p:spPr bwMode="auto">
          <a:xfrm>
            <a:off x="3429000" y="1750876"/>
            <a:ext cx="55626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Областью интересов Архимеда была не только математика, но и физика, оптика, астрономия и др. Он был изобретателем многих машин и механизмов, дошедших до наших </a:t>
            </a:r>
            <a:r>
              <a:rPr lang="ru-RU" altLang="ru-RU" dirty="0" err="1"/>
              <a:t>дней.С</a:t>
            </a:r>
            <a:r>
              <a:rPr lang="ru-RU" altLang="ru-RU" dirty="0"/>
              <a:t> помощью изобретенного им метода исчерпывания он вычислил длину окружности и получил приближения числа </a:t>
            </a:r>
            <a:r>
              <a:rPr lang="ru-RU" altLang="ru-RU" dirty="0">
                <a:cs typeface="Times New Roman" panose="02020603050405020304" pitchFamily="18" charset="0"/>
              </a:rPr>
              <a:t>π</a:t>
            </a:r>
            <a:r>
              <a:rPr lang="ru-RU" altLang="ru-RU" dirty="0"/>
              <a:t>, </a:t>
            </a:r>
          </a:p>
          <a:p>
            <a:pPr algn="just">
              <a:spcBef>
                <a:spcPct val="50000"/>
              </a:spcBef>
            </a:pPr>
            <a:r>
              <a:rPr lang="ru-RU" altLang="ru-RU" dirty="0"/>
              <a:t>Он вычислил площадь круга, объем и площадь поверхности шара и мн. др.</a:t>
            </a:r>
          </a:p>
        </p:txBody>
      </p:sp>
      <p:graphicFrame>
        <p:nvGraphicFramePr>
          <p:cNvPr id="57359" name="Object 15">
            <a:extLst>
              <a:ext uri="{FF2B5EF4-FFF2-40B4-BE49-F238E27FC236}">
                <a16:creationId xmlns:a16="http://schemas.microsoft.com/office/drawing/2014/main" id="{03ED57D2-C998-4EC8-B285-58A85DB728FE}"/>
              </a:ext>
            </a:extLst>
          </p:cNvPr>
          <p:cNvGraphicFramePr>
            <a:graphicFrameLocks noChangeAspect="1"/>
          </p:cNvGraphicFramePr>
          <p:nvPr/>
        </p:nvGraphicFramePr>
        <p:xfrm>
          <a:off x="4860032" y="4701449"/>
          <a:ext cx="1524000" cy="687388"/>
        </p:xfrm>
        <a:graphic>
          <a:graphicData uri="http://schemas.openxmlformats.org/presentationml/2006/ole">
            <mc:AlternateContent xmlns:mc="http://schemas.openxmlformats.org/markup-compatibility/2006">
              <mc:Choice xmlns:v="urn:schemas-microsoft-com:vml" Requires="v">
                <p:oleObj name="Equation" r:id="rId3" imgW="1015920" imgH="457200" progId="Equation.DSMT4">
                  <p:embed/>
                </p:oleObj>
              </mc:Choice>
              <mc:Fallback>
                <p:oleObj name="Equation" r:id="rId3" imgW="1015920" imgH="457200" progId="Equation.DSMT4">
                  <p:embed/>
                  <p:pic>
                    <p:nvPicPr>
                      <p:cNvPr id="57359" name="Object 15">
                        <a:extLst>
                          <a:ext uri="{FF2B5EF4-FFF2-40B4-BE49-F238E27FC236}">
                            <a16:creationId xmlns:a16="http://schemas.microsoft.com/office/drawing/2014/main" id="{03ED57D2-C998-4EC8-B285-58A85DB72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701449"/>
                        <a:ext cx="15240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60" name="Text Box 16">
            <a:extLst>
              <a:ext uri="{FF2B5EF4-FFF2-40B4-BE49-F238E27FC236}">
                <a16:creationId xmlns:a16="http://schemas.microsoft.com/office/drawing/2014/main" id="{1FD88906-69A1-4E41-BDE5-39725581CCA7}"/>
              </a:ext>
            </a:extLst>
          </p:cNvPr>
          <p:cNvSpPr txBox="1">
            <a:spLocks noChangeArrowheads="1"/>
          </p:cNvSpPr>
          <p:nvPr/>
        </p:nvSpPr>
        <p:spPr bwMode="auto">
          <a:xfrm>
            <a:off x="0" y="603567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Цилиндр с вписанным в него шаром изображены на его надгробном камне в Сиракузах.</a:t>
            </a:r>
          </a:p>
        </p:txBody>
      </p:sp>
    </p:spTree>
    <p:extLst>
      <p:ext uri="{BB962C8B-B14F-4D97-AF65-F5344CB8AC3E}">
        <p14:creationId xmlns:p14="http://schemas.microsoft.com/office/powerpoint/2010/main" val="4014796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 name="Object 209">
            <a:extLst>
              <a:ext uri="{FF2B5EF4-FFF2-40B4-BE49-F238E27FC236}">
                <a16:creationId xmlns:a16="http://schemas.microsoft.com/office/drawing/2014/main" id="{3D306749-A80B-439D-93A1-4838B9DB05A2}"/>
              </a:ext>
            </a:extLst>
          </p:cNvPr>
          <p:cNvGraphicFramePr>
            <a:graphicFrameLocks noGrp="1" noChangeAspect="1"/>
          </p:cNvGraphicFramePr>
          <p:nvPr>
            <p:ph sz="half" idx="1"/>
            <p:extLst>
              <p:ext uri="{D42A27DB-BD31-4B8C-83A1-F6EECF244321}">
                <p14:modId xmlns:p14="http://schemas.microsoft.com/office/powerpoint/2010/main" val="726214570"/>
              </p:ext>
            </p:extLst>
          </p:nvPr>
        </p:nvGraphicFramePr>
        <p:xfrm>
          <a:off x="539552" y="3645205"/>
          <a:ext cx="3736975" cy="3035300"/>
        </p:xfrm>
        <a:graphic>
          <a:graphicData uri="http://schemas.openxmlformats.org/presentationml/2006/ole">
            <mc:AlternateContent xmlns:mc="http://schemas.openxmlformats.org/markup-compatibility/2006">
              <mc:Choice xmlns:v="urn:schemas-microsoft-com:vml" Requires="v">
                <p:oleObj name="Точечный рисунок" r:id="rId2" imgW="3847619" imgH="3123810" progId="Paint.Picture">
                  <p:embed/>
                </p:oleObj>
              </mc:Choice>
              <mc:Fallback>
                <p:oleObj name="Точечный рисунок" r:id="rId2" imgW="3847619" imgH="3123810" progId="Paint.Picture">
                  <p:embed/>
                  <p:pic>
                    <p:nvPicPr>
                      <p:cNvPr id="2257" name="Object 209">
                        <a:extLst>
                          <a:ext uri="{FF2B5EF4-FFF2-40B4-BE49-F238E27FC236}">
                            <a16:creationId xmlns:a16="http://schemas.microsoft.com/office/drawing/2014/main" id="{3D306749-A80B-439D-93A1-4838B9DB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45205"/>
                        <a:ext cx="3736975"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 name="Text Box 206">
            <a:extLst>
              <a:ext uri="{FF2B5EF4-FFF2-40B4-BE49-F238E27FC236}">
                <a16:creationId xmlns:a16="http://schemas.microsoft.com/office/drawing/2014/main" id="{0569F5F0-8953-49EE-B473-FDF01B565535}"/>
              </a:ext>
            </a:extLst>
          </p:cNvPr>
          <p:cNvSpPr txBox="1">
            <a:spLocks noChangeArrowheads="1"/>
          </p:cNvSpPr>
          <p:nvPr/>
        </p:nvSpPr>
        <p:spPr bwMode="auto">
          <a:xfrm>
            <a:off x="-29497" y="1949073"/>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К полуправильным многогранникам относятся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правильные </a:t>
            </a:r>
            <a:r>
              <a:rPr lang="en-US" altLang="ru-RU" i="1" dirty="0">
                <a:solidFill>
                  <a:srgbClr val="FF3300"/>
                </a:solidFill>
                <a:cs typeface="Times New Roman" panose="02020603050405020304" pitchFamily="18" charset="0"/>
              </a:rPr>
              <a:t>n</a:t>
            </a:r>
            <a:r>
              <a:rPr lang="ru-RU" altLang="ru-RU" dirty="0">
                <a:solidFill>
                  <a:srgbClr val="FF3300"/>
                </a:solidFill>
                <a:cs typeface="Times New Roman" panose="02020603050405020304" pitchFamily="18" charset="0"/>
              </a:rPr>
              <a:t>-угольные призмы</a:t>
            </a:r>
            <a:r>
              <a:rPr lang="ru-RU" altLang="ru-RU" dirty="0">
                <a:cs typeface="Times New Roman" panose="02020603050405020304" pitchFamily="18" charset="0"/>
              </a:rPr>
              <a:t>, все ребра которых равны</a:t>
            </a:r>
            <a:r>
              <a:rPr lang="ru-RU" altLang="ru-RU" dirty="0"/>
              <a:t>,</a:t>
            </a:r>
            <a:r>
              <a:rPr lang="ru-RU" altLang="ru-RU" dirty="0">
                <a:cs typeface="Times New Roman" panose="02020603050405020304" pitchFamily="18" charset="0"/>
              </a:rPr>
              <a:t> и, так называемые,</a:t>
            </a:r>
            <a:r>
              <a:rPr lang="ru-RU" altLang="ru-RU" dirty="0">
                <a:solidFill>
                  <a:schemeClr val="accent1"/>
                </a:solidFill>
                <a:cs typeface="Times New Roman" panose="02020603050405020304" pitchFamily="18" charset="0"/>
              </a:rPr>
              <a:t> </a:t>
            </a:r>
            <a:r>
              <a:rPr lang="ru-RU" altLang="ru-RU" dirty="0" err="1">
                <a:solidFill>
                  <a:srgbClr val="FF3300"/>
                </a:solidFill>
                <a:cs typeface="Times New Roman" panose="02020603050405020304" pitchFamily="18" charset="0"/>
              </a:rPr>
              <a:t>антипризмы</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с равными ребрами. На рисунке</a:t>
            </a:r>
            <a:r>
              <a:rPr lang="ru-RU" altLang="ru-RU" dirty="0"/>
              <a:t> изображены правильная пятиугольная призма и пя</a:t>
            </a:r>
            <a:r>
              <a:rPr lang="ru-RU" altLang="ru-RU" dirty="0">
                <a:cs typeface="Times New Roman" panose="02020603050405020304" pitchFamily="18" charset="0"/>
              </a:rPr>
              <a:t>тиугольн</a:t>
            </a:r>
            <a:r>
              <a:rPr lang="ru-RU" altLang="ru-RU" dirty="0"/>
              <a:t>ая</a:t>
            </a:r>
            <a:r>
              <a:rPr lang="ru-RU" altLang="ru-RU" dirty="0">
                <a:cs typeface="Times New Roman" panose="02020603050405020304" pitchFamily="18" charset="0"/>
              </a:rPr>
              <a:t> </a:t>
            </a:r>
            <a:r>
              <a:rPr lang="ru-RU" altLang="ru-RU" dirty="0" err="1">
                <a:cs typeface="Times New Roman" panose="02020603050405020304" pitchFamily="18" charset="0"/>
              </a:rPr>
              <a:t>антипризм</a:t>
            </a:r>
            <a:r>
              <a:rPr lang="ru-RU" altLang="ru-RU" dirty="0" err="1"/>
              <a:t>а</a:t>
            </a:r>
            <a:r>
              <a:rPr lang="ru-RU" altLang="ru-RU" dirty="0"/>
              <a:t>.</a:t>
            </a:r>
          </a:p>
        </p:txBody>
      </p:sp>
      <p:graphicFrame>
        <p:nvGraphicFramePr>
          <p:cNvPr id="2259" name="Object 211">
            <a:extLst>
              <a:ext uri="{FF2B5EF4-FFF2-40B4-BE49-F238E27FC236}">
                <a16:creationId xmlns:a16="http://schemas.microsoft.com/office/drawing/2014/main" id="{EBCE306E-B6FC-447F-9EE6-485C051C87C0}"/>
              </a:ext>
            </a:extLst>
          </p:cNvPr>
          <p:cNvGraphicFramePr>
            <a:graphicFrameLocks noGrp="1" noChangeAspect="1"/>
          </p:cNvGraphicFramePr>
          <p:nvPr>
            <p:ph sz="half" idx="2"/>
            <p:extLst>
              <p:ext uri="{D42A27DB-BD31-4B8C-83A1-F6EECF244321}">
                <p14:modId xmlns:p14="http://schemas.microsoft.com/office/powerpoint/2010/main" val="3373484718"/>
              </p:ext>
            </p:extLst>
          </p:nvPr>
        </p:nvGraphicFramePr>
        <p:xfrm>
          <a:off x="4601497" y="3717032"/>
          <a:ext cx="3400425" cy="2654300"/>
        </p:xfrm>
        <a:graphic>
          <a:graphicData uri="http://schemas.openxmlformats.org/presentationml/2006/ole">
            <mc:AlternateContent xmlns:mc="http://schemas.openxmlformats.org/markup-compatibility/2006">
              <mc:Choice xmlns:v="urn:schemas-microsoft-com:vml" Requires="v">
                <p:oleObj name="Точечный рисунок" r:id="rId4" imgW="3467584" imgH="2704762" progId="Paint.Picture">
                  <p:embed/>
                </p:oleObj>
              </mc:Choice>
              <mc:Fallback>
                <p:oleObj name="Точечный рисунок" r:id="rId4" imgW="3467584" imgH="2704762" progId="Paint.Picture">
                  <p:embed/>
                  <p:pic>
                    <p:nvPicPr>
                      <p:cNvPr id="2259" name="Object 211">
                        <a:extLst>
                          <a:ext uri="{FF2B5EF4-FFF2-40B4-BE49-F238E27FC236}">
                            <a16:creationId xmlns:a16="http://schemas.microsoft.com/office/drawing/2014/main" id="{EBCE306E-B6FC-447F-9EE6-485C051C8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497" y="3717032"/>
                        <a:ext cx="340042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61" name="Text Box 213">
            <a:extLst>
              <a:ext uri="{FF2B5EF4-FFF2-40B4-BE49-F238E27FC236}">
                <a16:creationId xmlns:a16="http://schemas.microsoft.com/office/drawing/2014/main" id="{11FAC87A-C06C-405E-A0E7-BCCB64A688ED}"/>
              </a:ext>
            </a:extLst>
          </p:cNvPr>
          <p:cNvSpPr txBox="1">
            <a:spLocks noChangeArrowheads="1"/>
          </p:cNvSpPr>
          <p:nvPr/>
        </p:nvSpPr>
        <p:spPr bwMode="auto">
          <a:xfrm>
            <a:off x="29497" y="10081"/>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называется</a:t>
            </a:r>
            <a:r>
              <a:rPr lang="ru-RU" altLang="ru-RU" dirty="0">
                <a:solidFill>
                  <a:schemeClr val="accent1"/>
                </a:solidFill>
                <a:cs typeface="Times New Roman" panose="02020603050405020304" pitchFamily="18" charset="0"/>
              </a:rPr>
              <a:t> </a:t>
            </a:r>
            <a:r>
              <a:rPr lang="ru-RU" altLang="ru-RU" dirty="0">
                <a:solidFill>
                  <a:srgbClr val="FF3300"/>
                </a:solidFill>
              </a:rPr>
              <a:t>полу</a:t>
            </a:r>
            <a:r>
              <a:rPr lang="ru-RU" altLang="ru-RU" dirty="0">
                <a:solidFill>
                  <a:srgbClr val="FF3300"/>
                </a:solidFill>
                <a:cs typeface="Times New Roman" panose="02020603050405020304" pitchFamily="18" charset="0"/>
              </a:rPr>
              <a:t>правильным</a:t>
            </a:r>
            <a:r>
              <a:rPr lang="ru-RU" altLang="ru-RU" dirty="0">
                <a:cs typeface="Times New Roman" panose="02020603050405020304" pitchFamily="18" charset="0"/>
              </a:rPr>
              <a:t>, если его гранями являются правильные многоугольники</a:t>
            </a:r>
            <a:r>
              <a:rPr lang="ru-RU" altLang="ru-RU" dirty="0"/>
              <a:t>, возможно, с разным</a:t>
            </a:r>
            <a:r>
              <a:rPr lang="ru-RU" altLang="ru-RU" dirty="0">
                <a:cs typeface="Times New Roman" panose="02020603050405020304" pitchFamily="18" charset="0"/>
              </a:rPr>
              <a:t> </a:t>
            </a:r>
            <a:r>
              <a:rPr lang="ru-RU" altLang="ru-RU" dirty="0"/>
              <a:t>числом сторон, </a:t>
            </a:r>
            <a:r>
              <a:rPr lang="ru-RU" altLang="ru-RU" dirty="0">
                <a:cs typeface="Times New Roman" panose="02020603050405020304" pitchFamily="18" charset="0"/>
              </a:rPr>
              <a:t>и в</a:t>
            </a:r>
            <a:r>
              <a:rPr lang="ru-RU" altLang="ru-RU" dirty="0"/>
              <a:t>се многогранные углы равны, причем один из них в другой можно перевести движением самого многогранника</a:t>
            </a:r>
            <a:r>
              <a:rPr lang="ru-RU" altLang="ru-RU" dirty="0">
                <a:cs typeface="Times New Roman" panose="02020603050405020304" pitchFamily="18" charset="0"/>
              </a:rPr>
              <a:t>.</a:t>
            </a:r>
          </a:p>
        </p:txBody>
      </p:sp>
    </p:spTree>
    <p:extLst>
      <p:ext uri="{BB962C8B-B14F-4D97-AF65-F5344CB8AC3E}">
        <p14:creationId xmlns:p14="http://schemas.microsoft.com/office/powerpoint/2010/main" val="4256196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 name="Text Box 206">
            <a:extLst>
              <a:ext uri="{FF2B5EF4-FFF2-40B4-BE49-F238E27FC236}">
                <a16:creationId xmlns:a16="http://schemas.microsoft.com/office/drawing/2014/main" id="{0569F5F0-8953-49EE-B473-FDF01B565535}"/>
              </a:ext>
            </a:extLst>
          </p:cNvPr>
          <p:cNvSpPr txBox="1">
            <a:spLocks noChangeArrowheads="1"/>
          </p:cNvSpPr>
          <p:nvPr/>
        </p:nvSpPr>
        <p:spPr bwMode="auto">
          <a:xfrm>
            <a:off x="0" y="24388"/>
            <a:ext cx="91440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0"/>
              </a:spcBef>
            </a:pPr>
            <a:r>
              <a:rPr lang="ru-RU" altLang="ru-RU" dirty="0">
                <a:cs typeface="Times New Roman" panose="02020603050405020304" pitchFamily="18" charset="0"/>
              </a:rPr>
              <a:t>	</a:t>
            </a:r>
            <a:r>
              <a:rPr lang="ru-RU" altLang="ru-RU" sz="2000" dirty="0" err="1">
                <a:cs typeface="Times New Roman" panose="02020603050405020304" pitchFamily="18" charset="0"/>
              </a:rPr>
              <a:t>Антипризмы</a:t>
            </a:r>
            <a:r>
              <a:rPr lang="ru-RU" altLang="ru-RU" sz="2000" dirty="0">
                <a:cs typeface="Times New Roman" panose="02020603050405020304" pitchFamily="18" charset="0"/>
              </a:rPr>
              <a:t> можно получить в программе </a:t>
            </a:r>
            <a:r>
              <a:rPr lang="en-US" altLang="ru-RU" sz="2000" dirty="0">
                <a:cs typeface="Times New Roman" panose="02020603050405020304" pitchFamily="18" charset="0"/>
              </a:rPr>
              <a:t>GeoGebra.</a:t>
            </a:r>
            <a:r>
              <a:rPr lang="ru-RU" altLang="ru-RU" sz="2000" dirty="0">
                <a:cs typeface="Times New Roman" panose="02020603050405020304" pitchFamily="18" charset="0"/>
              </a:rPr>
              <a:t> Например, для получения правильной пятиугольной  </a:t>
            </a:r>
            <a:r>
              <a:rPr lang="ru-RU" altLang="ru-RU" sz="2000" dirty="0" err="1">
                <a:cs typeface="Times New Roman" panose="02020603050405020304" pitchFamily="18" charset="0"/>
              </a:rPr>
              <a:t>антипризмы</a:t>
            </a:r>
            <a:r>
              <a:rPr lang="ru-RU" altLang="ru-RU" sz="2000" dirty="0">
                <a:cs typeface="Times New Roman" panose="02020603050405020304" pitchFamily="18" charset="0"/>
              </a:rPr>
              <a:t> нужно:</a:t>
            </a:r>
          </a:p>
          <a:p>
            <a:pPr algn="just">
              <a:spcBef>
                <a:spcPts val="0"/>
              </a:spcBef>
            </a:pPr>
            <a:r>
              <a:rPr lang="ru-RU" altLang="ru-RU" sz="2000" dirty="0">
                <a:cs typeface="Times New Roman" panose="02020603050405020304" pitchFamily="18" charset="0"/>
              </a:rPr>
              <a:t>	- построить правильный пятиугольник;</a:t>
            </a:r>
          </a:p>
          <a:p>
            <a:pPr algn="just">
              <a:spcBef>
                <a:spcPts val="0"/>
              </a:spcBef>
            </a:pPr>
            <a:r>
              <a:rPr lang="ru-RU" altLang="ru-RU" sz="2000" dirty="0">
                <a:cs typeface="Times New Roman" panose="02020603050405020304" pitchFamily="18" charset="0"/>
              </a:rPr>
              <a:t>	- параллельно перенести его на вектор, перпендикулярный его плоскости;</a:t>
            </a:r>
          </a:p>
          <a:p>
            <a:pPr algn="just">
              <a:spcBef>
                <a:spcPts val="0"/>
              </a:spcBef>
            </a:pPr>
            <a:r>
              <a:rPr lang="ru-RU" altLang="ru-RU" sz="2000" dirty="0">
                <a:cs typeface="Times New Roman" panose="02020603050405020304" pitchFamily="18" charset="0"/>
              </a:rPr>
              <a:t>	- повернуть полученный пятиугольник вокруг его центра на угол 36</a:t>
            </a:r>
            <a:r>
              <a:rPr lang="ru-RU" altLang="ru-RU" sz="2000" baseline="30000" dirty="0">
                <a:cs typeface="Times New Roman" panose="02020603050405020304" pitchFamily="18" charset="0"/>
              </a:rPr>
              <a:t>о</a:t>
            </a:r>
            <a:r>
              <a:rPr lang="ru-RU" altLang="ru-RU" sz="2000" dirty="0">
                <a:cs typeface="Times New Roman" panose="02020603050405020304" pitchFamily="18" charset="0"/>
              </a:rPr>
              <a:t>;</a:t>
            </a:r>
          </a:p>
          <a:p>
            <a:pPr algn="just">
              <a:spcBef>
                <a:spcPts val="0"/>
              </a:spcBef>
            </a:pPr>
            <a:r>
              <a:rPr lang="ru-RU" altLang="ru-RU" sz="2000" dirty="0">
                <a:cs typeface="Times New Roman" panose="02020603050405020304" pitchFamily="18" charset="0"/>
              </a:rPr>
              <a:t>	- построить треугольники с вершинами в исходном и полученном пятиугольнике;</a:t>
            </a:r>
          </a:p>
          <a:p>
            <a:pPr algn="just">
              <a:spcBef>
                <a:spcPts val="0"/>
              </a:spcBef>
            </a:pPr>
            <a:r>
              <a:rPr lang="ru-RU" altLang="ru-RU" sz="2000" dirty="0">
                <a:cs typeface="Times New Roman" panose="02020603050405020304" pitchFamily="18" charset="0"/>
              </a:rPr>
              <a:t>	подобрать длину вектора так, чтобы эти треугольники были правильными</a:t>
            </a:r>
            <a:r>
              <a:rPr lang="en-US" altLang="ru-RU" sz="2000" dirty="0">
                <a:cs typeface="Times New Roman" panose="02020603050405020304" pitchFamily="18" charset="0"/>
              </a:rPr>
              <a:t> (16)</a:t>
            </a:r>
            <a:r>
              <a:rPr lang="ru-RU" altLang="ru-RU" sz="2000" dirty="0">
                <a:cs typeface="Times New Roman" panose="02020603050405020304" pitchFamily="18" charset="0"/>
              </a:rPr>
              <a:t>.</a:t>
            </a:r>
            <a:endParaRPr lang="ru-RU" altLang="ru-RU" sz="2000" dirty="0"/>
          </a:p>
        </p:txBody>
      </p:sp>
      <p:pic>
        <p:nvPicPr>
          <p:cNvPr id="5" name="Рисунок 4">
            <a:extLst>
              <a:ext uri="{FF2B5EF4-FFF2-40B4-BE49-F238E27FC236}">
                <a16:creationId xmlns:a16="http://schemas.microsoft.com/office/drawing/2014/main" id="{23EA3AA3-002E-7B9B-C14B-4572A74D2A84}"/>
              </a:ext>
            </a:extLst>
          </p:cNvPr>
          <p:cNvPicPr>
            <a:picLocks noChangeAspect="1"/>
          </p:cNvPicPr>
          <p:nvPr/>
        </p:nvPicPr>
        <p:blipFill>
          <a:blip r:embed="rId2"/>
          <a:stretch>
            <a:fillRect/>
          </a:stretch>
        </p:blipFill>
        <p:spPr>
          <a:xfrm>
            <a:off x="5868144" y="3195608"/>
            <a:ext cx="2985239" cy="2088232"/>
          </a:xfrm>
          <a:prstGeom prst="rect">
            <a:avLst/>
          </a:prstGeom>
        </p:spPr>
      </p:pic>
      <p:pic>
        <p:nvPicPr>
          <p:cNvPr id="8" name="Рисунок 7">
            <a:extLst>
              <a:ext uri="{FF2B5EF4-FFF2-40B4-BE49-F238E27FC236}">
                <a16:creationId xmlns:a16="http://schemas.microsoft.com/office/drawing/2014/main" id="{9C3E7AC4-282F-52A1-74FE-1B80596B608B}"/>
              </a:ext>
            </a:extLst>
          </p:cNvPr>
          <p:cNvPicPr>
            <a:picLocks noChangeAspect="1"/>
          </p:cNvPicPr>
          <p:nvPr/>
        </p:nvPicPr>
        <p:blipFill>
          <a:blip r:embed="rId3"/>
          <a:stretch>
            <a:fillRect/>
          </a:stretch>
        </p:blipFill>
        <p:spPr>
          <a:xfrm>
            <a:off x="2919908" y="3195608"/>
            <a:ext cx="2848533" cy="2030838"/>
          </a:xfrm>
          <a:prstGeom prst="rect">
            <a:avLst/>
          </a:prstGeom>
        </p:spPr>
      </p:pic>
      <p:pic>
        <p:nvPicPr>
          <p:cNvPr id="10" name="Рисунок 9">
            <a:extLst>
              <a:ext uri="{FF2B5EF4-FFF2-40B4-BE49-F238E27FC236}">
                <a16:creationId xmlns:a16="http://schemas.microsoft.com/office/drawing/2014/main" id="{AB4E757F-C902-1BA5-97BC-5D09459346A6}"/>
              </a:ext>
            </a:extLst>
          </p:cNvPr>
          <p:cNvPicPr>
            <a:picLocks noChangeAspect="1"/>
          </p:cNvPicPr>
          <p:nvPr/>
        </p:nvPicPr>
        <p:blipFill>
          <a:blip r:embed="rId4"/>
          <a:stretch>
            <a:fillRect/>
          </a:stretch>
        </p:blipFill>
        <p:spPr>
          <a:xfrm>
            <a:off x="323528" y="3195608"/>
            <a:ext cx="2689019" cy="2031704"/>
          </a:xfrm>
          <a:prstGeom prst="rect">
            <a:avLst/>
          </a:prstGeom>
        </p:spPr>
      </p:pic>
    </p:spTree>
    <p:extLst>
      <p:ext uri="{BB962C8B-B14F-4D97-AF65-F5344CB8AC3E}">
        <p14:creationId xmlns:p14="http://schemas.microsoft.com/office/powerpoint/2010/main" val="4276711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3E7C668-3D7D-49D2-BCE9-89658D8AF016}"/>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тетраэдр</a:t>
            </a:r>
          </a:p>
        </p:txBody>
      </p:sp>
      <p:sp>
        <p:nvSpPr>
          <p:cNvPr id="219139" name="Text Box 3">
            <a:extLst>
              <a:ext uri="{FF2B5EF4-FFF2-40B4-BE49-F238E27FC236}">
                <a16:creationId xmlns:a16="http://schemas.microsoft.com/office/drawing/2014/main" id="{FE01A4E1-68E8-4740-A724-AF9CD3757739}"/>
              </a:ext>
            </a:extLst>
          </p:cNvPr>
          <p:cNvSpPr txBox="1">
            <a:spLocks noChangeArrowheads="1"/>
          </p:cNvSpPr>
          <p:nvPr/>
        </p:nvSpPr>
        <p:spPr bwMode="auto">
          <a:xfrm>
            <a:off x="0" y="381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Кроме этих двух бесконечных серий полуправильных призм и </a:t>
            </a:r>
            <a:r>
              <a:rPr lang="ru-RU" altLang="ru-RU" dirty="0" err="1">
                <a:cs typeface="Times New Roman" panose="02020603050405020304" pitchFamily="18" charset="0"/>
              </a:rPr>
              <a:t>антипризм</a:t>
            </a:r>
            <a:r>
              <a:rPr lang="ru-RU" altLang="ru-RU" dirty="0">
                <a:cs typeface="Times New Roman" panose="02020603050405020304" pitchFamily="18" charset="0"/>
              </a:rPr>
              <a:t>, имеется еще 1</a:t>
            </a:r>
            <a:r>
              <a:rPr lang="ru-RU" altLang="ru-RU" dirty="0"/>
              <a:t>3</a:t>
            </a:r>
            <a:r>
              <a:rPr lang="ru-RU" altLang="ru-RU" dirty="0">
                <a:cs typeface="Times New Roman" panose="02020603050405020304" pitchFamily="18" charset="0"/>
              </a:rPr>
              <a:t> полуправильных многогранников, которы</a:t>
            </a:r>
            <a:r>
              <a:rPr lang="ru-RU" altLang="ru-RU" dirty="0"/>
              <a:t>е</a:t>
            </a:r>
            <a:r>
              <a:rPr lang="ru-RU" altLang="ru-RU" dirty="0">
                <a:cs typeface="Times New Roman" panose="02020603050405020304" pitchFamily="18" charset="0"/>
              </a:rPr>
              <a:t> впервые открыл и описал Архимед - это</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тела Архимеда</a:t>
            </a:r>
            <a:r>
              <a:rPr lang="ru-RU" altLang="ru-RU" dirty="0">
                <a:cs typeface="Times New Roman" panose="02020603050405020304" pitchFamily="18" charset="0"/>
              </a:rPr>
              <a:t>.</a:t>
            </a:r>
          </a:p>
        </p:txBody>
      </p:sp>
      <p:sp>
        <p:nvSpPr>
          <p:cNvPr id="219140" name="Text Box 4">
            <a:extLst>
              <a:ext uri="{FF2B5EF4-FFF2-40B4-BE49-F238E27FC236}">
                <a16:creationId xmlns:a16="http://schemas.microsoft.com/office/drawing/2014/main" id="{89A3BA14-4A30-4107-AF59-7E68F2ECAC49}"/>
              </a:ext>
            </a:extLst>
          </p:cNvPr>
          <p:cNvSpPr txBox="1">
            <a:spLocks noChangeArrowheads="1"/>
          </p:cNvSpPr>
          <p:nvPr/>
        </p:nvSpPr>
        <p:spPr bwMode="auto">
          <a:xfrm>
            <a:off x="0" y="144780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Самые простые из них получаются из правильных многогранников операцией "усечения", состоящей в отсечении плоскостями углов многогранника. На рисунке изображён усечённый тетраэдр, получающийся из тетраэдра</a:t>
            </a:r>
            <a:r>
              <a:rPr lang="en-US" altLang="ru-RU" dirty="0">
                <a:cs typeface="Times New Roman" panose="02020603050405020304" pitchFamily="18" charset="0"/>
              </a:rPr>
              <a:t> (17)</a:t>
            </a:r>
            <a:r>
              <a:rPr lang="ru-RU" altLang="ru-RU" dirty="0">
                <a:cs typeface="Times New Roman" panose="02020603050405020304" pitchFamily="18" charset="0"/>
              </a:rPr>
              <a:t>.</a:t>
            </a:r>
            <a:endParaRPr lang="ru-RU" altLang="ru-RU" dirty="0">
              <a:solidFill>
                <a:schemeClr val="accent1"/>
              </a:solidFill>
            </a:endParaRPr>
          </a:p>
        </p:txBody>
      </p:sp>
      <p:pic>
        <p:nvPicPr>
          <p:cNvPr id="2" name="Рисунок 1">
            <a:extLst>
              <a:ext uri="{FF2B5EF4-FFF2-40B4-BE49-F238E27FC236}">
                <a16:creationId xmlns:a16="http://schemas.microsoft.com/office/drawing/2014/main" id="{DB9938A6-667B-EAEB-4D19-6DD3D867971A}"/>
              </a:ext>
            </a:extLst>
          </p:cNvPr>
          <p:cNvPicPr>
            <a:picLocks noChangeAspect="1"/>
          </p:cNvPicPr>
          <p:nvPr/>
        </p:nvPicPr>
        <p:blipFill>
          <a:blip r:embed="rId2"/>
          <a:stretch>
            <a:fillRect/>
          </a:stretch>
        </p:blipFill>
        <p:spPr>
          <a:xfrm>
            <a:off x="4758181" y="3371529"/>
            <a:ext cx="3342211" cy="3105471"/>
          </a:xfrm>
          <a:prstGeom prst="rect">
            <a:avLst/>
          </a:prstGeom>
        </p:spPr>
      </p:pic>
      <p:pic>
        <p:nvPicPr>
          <p:cNvPr id="6" name="Рисунок 5">
            <a:extLst>
              <a:ext uri="{FF2B5EF4-FFF2-40B4-BE49-F238E27FC236}">
                <a16:creationId xmlns:a16="http://schemas.microsoft.com/office/drawing/2014/main" id="{5C4F061C-B363-8878-9FC5-C0986576DBE8}"/>
              </a:ext>
            </a:extLst>
          </p:cNvPr>
          <p:cNvPicPr>
            <a:picLocks noChangeAspect="1"/>
          </p:cNvPicPr>
          <p:nvPr/>
        </p:nvPicPr>
        <p:blipFill>
          <a:blip r:embed="rId3"/>
          <a:stretch>
            <a:fillRect/>
          </a:stretch>
        </p:blipFill>
        <p:spPr>
          <a:xfrm>
            <a:off x="463538" y="2993909"/>
            <a:ext cx="4086519" cy="3597998"/>
          </a:xfrm>
          <a:prstGeom prst="rect">
            <a:avLst/>
          </a:prstGeom>
        </p:spPr>
      </p:pic>
    </p:spTree>
    <p:extLst>
      <p:ext uri="{BB962C8B-B14F-4D97-AF65-F5344CB8AC3E}">
        <p14:creationId xmlns:p14="http://schemas.microsoft.com/office/powerpoint/2010/main" val="713553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3E7C668-3D7D-49D2-BCE9-89658D8AF016}"/>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219140" name="Text Box 4">
            <a:extLst>
              <a:ext uri="{FF2B5EF4-FFF2-40B4-BE49-F238E27FC236}">
                <a16:creationId xmlns:a16="http://schemas.microsoft.com/office/drawing/2014/main" id="{89A3BA14-4A30-4107-AF59-7E68F2ECAC49}"/>
              </a:ext>
            </a:extLst>
          </p:cNvPr>
          <p:cNvSpPr txBox="1">
            <a:spLocks noChangeArrowheads="1"/>
          </p:cNvSpPr>
          <p:nvPr/>
        </p:nvSpPr>
        <p:spPr bwMode="auto">
          <a:xfrm>
            <a:off x="38100" y="802446"/>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a:t>
            </a:r>
            <a:r>
              <a:rPr lang="ru-RU" altLang="ru-RU" dirty="0"/>
              <a:t>Какую часть ребер</a:t>
            </a:r>
            <a:r>
              <a:rPr lang="en-US" altLang="ru-RU" dirty="0"/>
              <a:t> </a:t>
            </a:r>
            <a:r>
              <a:rPr lang="ru-RU" altLang="ru-RU" dirty="0"/>
              <a:t>нужно отсекать</a:t>
            </a:r>
            <a:r>
              <a:rPr lang="en-US" altLang="ru-RU" dirty="0"/>
              <a:t> </a:t>
            </a:r>
            <a:r>
              <a:rPr lang="ru-RU" altLang="ru-RU" dirty="0"/>
              <a:t>плоскостями от вершин тетраэдра, чтобы полученный многогранник был полуправильным, называемым</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усеченный тетраэдр</a:t>
            </a:r>
            <a:r>
              <a:rPr lang="ru-RU" altLang="ru-RU" dirty="0">
                <a:solidFill>
                  <a:srgbClr val="FF3300"/>
                </a:solidFill>
              </a:rPr>
              <a:t>?</a:t>
            </a:r>
            <a:r>
              <a:rPr lang="ru-RU" altLang="ru-RU" dirty="0">
                <a:solidFill>
                  <a:srgbClr val="FF3300"/>
                </a:solidFill>
                <a:cs typeface="Times New Roman" panose="02020603050405020304" pitchFamily="18" charset="0"/>
              </a:rPr>
              <a:t> </a:t>
            </a:r>
            <a:endParaRPr lang="ru-RU" altLang="ru-RU" dirty="0">
              <a:solidFill>
                <a:schemeClr val="accent1"/>
              </a:solidFill>
            </a:endParaRPr>
          </a:p>
        </p:txBody>
      </p:sp>
      <p:sp>
        <p:nvSpPr>
          <p:cNvPr id="219142" name="Text Box 6">
            <a:extLst>
              <a:ext uri="{FF2B5EF4-FFF2-40B4-BE49-F238E27FC236}">
                <a16:creationId xmlns:a16="http://schemas.microsoft.com/office/drawing/2014/main" id="{993351D0-F8C8-4882-A120-5DAB68B59F2D}"/>
              </a:ext>
            </a:extLst>
          </p:cNvPr>
          <p:cNvSpPr txBox="1">
            <a:spLocks noChangeArrowheads="1"/>
          </p:cNvSpPr>
          <p:nvPr/>
        </p:nvSpPr>
        <p:spPr bwMode="auto">
          <a:xfrm>
            <a:off x="323528" y="594928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3300"/>
                </a:solidFill>
              </a:rPr>
              <a:t>Ответ.</a:t>
            </a:r>
            <a:r>
              <a:rPr lang="ru-RU" altLang="ru-RU" dirty="0"/>
              <a:t> 1</a:t>
            </a:r>
            <a:r>
              <a:rPr lang="en-US" altLang="ru-RU" dirty="0"/>
              <a:t>/3.</a:t>
            </a:r>
            <a:endParaRPr lang="ru-RU" altLang="ru-RU" dirty="0"/>
          </a:p>
        </p:txBody>
      </p:sp>
      <p:pic>
        <p:nvPicPr>
          <p:cNvPr id="3" name="Рисунок 2">
            <a:extLst>
              <a:ext uri="{FF2B5EF4-FFF2-40B4-BE49-F238E27FC236}">
                <a16:creationId xmlns:a16="http://schemas.microsoft.com/office/drawing/2014/main" id="{A34BCD8E-8EEB-7464-5D38-5437D67AD5DF}"/>
              </a:ext>
            </a:extLst>
          </p:cNvPr>
          <p:cNvPicPr>
            <a:picLocks noChangeAspect="1"/>
          </p:cNvPicPr>
          <p:nvPr/>
        </p:nvPicPr>
        <p:blipFill>
          <a:blip r:embed="rId2"/>
          <a:stretch>
            <a:fillRect/>
          </a:stretch>
        </p:blipFill>
        <p:spPr>
          <a:xfrm>
            <a:off x="2195736" y="1916832"/>
            <a:ext cx="4552145" cy="4007961"/>
          </a:xfrm>
          <a:prstGeom prst="rect">
            <a:avLst/>
          </a:prstGeom>
        </p:spPr>
      </p:pic>
    </p:spTree>
    <p:extLst>
      <p:ext uri="{BB962C8B-B14F-4D97-AF65-F5344CB8AC3E}">
        <p14:creationId xmlns:p14="http://schemas.microsoft.com/office/powerpoint/2010/main" val="2771273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9142"/>
                                        </p:tgtEl>
                                        <p:attrNameLst>
                                          <p:attrName>style.visibility</p:attrName>
                                        </p:attrNameLst>
                                      </p:cBhvr>
                                      <p:to>
                                        <p:strVal val="visible"/>
                                      </p:to>
                                    </p:set>
                                    <p:animEffect transition="in" filter="wipe(up)">
                                      <p:cBhvr>
                                        <p:cTn id="7" dur="500"/>
                                        <p:tgtEl>
                                          <p:spTgt spid="219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BA2A0DC5-0AB4-49B4-9464-86EDBDB2A92E}"/>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 2</a:t>
            </a:r>
          </a:p>
        </p:txBody>
      </p:sp>
      <p:sp>
        <p:nvSpPr>
          <p:cNvPr id="20483" name="Text Box 1027">
            <a:extLst>
              <a:ext uri="{FF2B5EF4-FFF2-40B4-BE49-F238E27FC236}">
                <a16:creationId xmlns:a16="http://schemas.microsoft.com/office/drawing/2014/main" id="{1B39C15D-BEEE-4CC7-8386-53A827D14931}"/>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усеченный тетраэдр?</a:t>
            </a:r>
            <a:r>
              <a:rPr lang="ru-RU" altLang="ru-RU" dirty="0"/>
              <a:t> Сколько у него вершин (В), ребер (Р) и граней (Г)?</a:t>
            </a:r>
          </a:p>
        </p:txBody>
      </p:sp>
      <p:sp>
        <p:nvSpPr>
          <p:cNvPr id="133125" name="Text Box 1029">
            <a:extLst>
              <a:ext uri="{FF2B5EF4-FFF2-40B4-BE49-F238E27FC236}">
                <a16:creationId xmlns:a16="http://schemas.microsoft.com/office/drawing/2014/main" id="{0B27E37C-6543-4B98-9EEE-6DAEC0BC3A84}"/>
              </a:ext>
            </a:extLst>
          </p:cNvPr>
          <p:cNvSpPr txBox="1">
            <a:spLocks noChangeArrowheads="1"/>
          </p:cNvSpPr>
          <p:nvPr/>
        </p:nvSpPr>
        <p:spPr bwMode="auto">
          <a:xfrm>
            <a:off x="179512" y="5263416"/>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Четыре шестиугольных и четыре треугольных граней.</a:t>
            </a:r>
          </a:p>
        </p:txBody>
      </p:sp>
      <p:sp>
        <p:nvSpPr>
          <p:cNvPr id="6" name="Text Box 1029">
            <a:extLst>
              <a:ext uri="{FF2B5EF4-FFF2-40B4-BE49-F238E27FC236}">
                <a16:creationId xmlns:a16="http://schemas.microsoft.com/office/drawing/2014/main" id="{5178E082-F25E-475D-88A0-D2F63B9460BE}"/>
              </a:ext>
            </a:extLst>
          </p:cNvPr>
          <p:cNvSpPr txBox="1">
            <a:spLocks noChangeArrowheads="1"/>
          </p:cNvSpPr>
          <p:nvPr/>
        </p:nvSpPr>
        <p:spPr bwMode="auto">
          <a:xfrm>
            <a:off x="179512" y="6094413"/>
            <a:ext cx="20882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В = 12</a:t>
            </a:r>
          </a:p>
        </p:txBody>
      </p:sp>
      <p:sp>
        <p:nvSpPr>
          <p:cNvPr id="7" name="Text Box 1029">
            <a:extLst>
              <a:ext uri="{FF2B5EF4-FFF2-40B4-BE49-F238E27FC236}">
                <a16:creationId xmlns:a16="http://schemas.microsoft.com/office/drawing/2014/main" id="{7C44D758-1C1E-4D65-AC19-CB4837A14067}"/>
              </a:ext>
            </a:extLst>
          </p:cNvPr>
          <p:cNvSpPr txBox="1">
            <a:spLocks noChangeArrowheads="1"/>
          </p:cNvSpPr>
          <p:nvPr/>
        </p:nvSpPr>
        <p:spPr bwMode="auto">
          <a:xfrm>
            <a:off x="2051720" y="6094413"/>
            <a:ext cx="21602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t>	</a:t>
            </a:r>
            <a:r>
              <a:rPr lang="ru-RU" altLang="ru-RU" dirty="0"/>
              <a:t>Р = 18.</a:t>
            </a:r>
          </a:p>
        </p:txBody>
      </p:sp>
      <p:sp>
        <p:nvSpPr>
          <p:cNvPr id="8" name="Text Box 1029">
            <a:extLst>
              <a:ext uri="{FF2B5EF4-FFF2-40B4-BE49-F238E27FC236}">
                <a16:creationId xmlns:a16="http://schemas.microsoft.com/office/drawing/2014/main" id="{AA5860DC-A54A-4A12-9A1E-507FA670C2B4}"/>
              </a:ext>
            </a:extLst>
          </p:cNvPr>
          <p:cNvSpPr txBox="1">
            <a:spLocks noChangeArrowheads="1"/>
          </p:cNvSpPr>
          <p:nvPr/>
        </p:nvSpPr>
        <p:spPr bwMode="auto">
          <a:xfrm>
            <a:off x="4381500" y="6081259"/>
            <a:ext cx="19442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a:t>
            </a:r>
            <a:r>
              <a:rPr lang="ru-RU" altLang="ru-RU" dirty="0"/>
              <a:t>Г = 8.</a:t>
            </a:r>
          </a:p>
        </p:txBody>
      </p:sp>
      <p:pic>
        <p:nvPicPr>
          <p:cNvPr id="2" name="Рисунок 1">
            <a:extLst>
              <a:ext uri="{FF2B5EF4-FFF2-40B4-BE49-F238E27FC236}">
                <a16:creationId xmlns:a16="http://schemas.microsoft.com/office/drawing/2014/main" id="{1F606314-5240-3D67-6D72-7FF618F7A62D}"/>
              </a:ext>
            </a:extLst>
          </p:cNvPr>
          <p:cNvPicPr>
            <a:picLocks noChangeAspect="1"/>
          </p:cNvPicPr>
          <p:nvPr/>
        </p:nvPicPr>
        <p:blipFill>
          <a:blip r:embed="rId3"/>
          <a:stretch>
            <a:fillRect/>
          </a:stretch>
        </p:blipFill>
        <p:spPr>
          <a:xfrm>
            <a:off x="2285681" y="1304628"/>
            <a:ext cx="4158527" cy="3863965"/>
          </a:xfrm>
          <a:prstGeom prst="rect">
            <a:avLst/>
          </a:prstGeom>
        </p:spPr>
      </p:pic>
    </p:spTree>
    <p:extLst>
      <p:ext uri="{BB962C8B-B14F-4D97-AF65-F5344CB8AC3E}">
        <p14:creationId xmlns:p14="http://schemas.microsoft.com/office/powerpoint/2010/main" val="588507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left)">
                                      <p:cBhvr>
                                        <p:cTn id="7" dur="500"/>
                                        <p:tgtEl>
                                          <p:spTgt spid="133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autoUpdateAnimBg="0"/>
      <p:bldP spid="6" grpId="0" autoUpdateAnimBg="0"/>
      <p:bldP spid="7" grpId="0" autoUpdateAnimBg="0"/>
      <p:bldP spid="8"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BA2A0DC5-0AB4-49B4-9464-86EDBDB2A92E}"/>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0483" name="Text Box 1027">
            <a:extLst>
              <a:ext uri="{FF2B5EF4-FFF2-40B4-BE49-F238E27FC236}">
                <a16:creationId xmlns:a16="http://schemas.microsoft.com/office/drawing/2014/main" id="{1B39C15D-BEEE-4CC7-8386-53A827D14931}"/>
              </a:ext>
            </a:extLst>
          </p:cNvPr>
          <p:cNvSpPr txBox="1">
            <a:spLocks noChangeArrowheads="1"/>
          </p:cNvSpPr>
          <p:nvPr/>
        </p:nvSpPr>
        <p:spPr bwMode="auto">
          <a:xfrm>
            <a:off x="0" y="53613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Какой многогранник получится, если отсекающие плоскости проводить через середины рёбер тетраэдра?</a:t>
            </a:r>
            <a:endParaRPr lang="ru-RU" altLang="ru-RU" dirty="0"/>
          </a:p>
        </p:txBody>
      </p:sp>
      <p:sp>
        <p:nvSpPr>
          <p:cNvPr id="133125" name="Text Box 1029">
            <a:extLst>
              <a:ext uri="{FF2B5EF4-FFF2-40B4-BE49-F238E27FC236}">
                <a16:creationId xmlns:a16="http://schemas.microsoft.com/office/drawing/2014/main" id="{0B27E37C-6543-4B98-9EEE-6DAEC0BC3A84}"/>
              </a:ext>
            </a:extLst>
          </p:cNvPr>
          <p:cNvSpPr txBox="1">
            <a:spLocks noChangeArrowheads="1"/>
          </p:cNvSpPr>
          <p:nvPr/>
        </p:nvSpPr>
        <p:spPr bwMode="auto">
          <a:xfrm>
            <a:off x="228600" y="5860197"/>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Октаэдр</a:t>
            </a:r>
          </a:p>
        </p:txBody>
      </p:sp>
      <p:pic>
        <p:nvPicPr>
          <p:cNvPr id="3" name="Рисунок 2">
            <a:extLst>
              <a:ext uri="{FF2B5EF4-FFF2-40B4-BE49-F238E27FC236}">
                <a16:creationId xmlns:a16="http://schemas.microsoft.com/office/drawing/2014/main" id="{B0D231EB-B7A3-41E2-BD8A-140F994B4797}"/>
              </a:ext>
            </a:extLst>
          </p:cNvPr>
          <p:cNvPicPr>
            <a:picLocks noChangeAspect="1"/>
          </p:cNvPicPr>
          <p:nvPr/>
        </p:nvPicPr>
        <p:blipFill>
          <a:blip r:embed="rId3"/>
          <a:stretch>
            <a:fillRect/>
          </a:stretch>
        </p:blipFill>
        <p:spPr>
          <a:xfrm>
            <a:off x="2267744" y="1716642"/>
            <a:ext cx="4362783" cy="4022194"/>
          </a:xfrm>
          <a:prstGeom prst="rect">
            <a:avLst/>
          </a:prstGeom>
        </p:spPr>
      </p:pic>
      <p:pic>
        <p:nvPicPr>
          <p:cNvPr id="2" name="Рисунок 1">
            <a:extLst>
              <a:ext uri="{FF2B5EF4-FFF2-40B4-BE49-F238E27FC236}">
                <a16:creationId xmlns:a16="http://schemas.microsoft.com/office/drawing/2014/main" id="{C107F111-01B5-F9B7-DD22-4A1C4256172A}"/>
              </a:ext>
            </a:extLst>
          </p:cNvPr>
          <p:cNvPicPr>
            <a:picLocks noChangeAspect="1"/>
          </p:cNvPicPr>
          <p:nvPr/>
        </p:nvPicPr>
        <p:blipFill>
          <a:blip r:embed="rId4"/>
          <a:stretch>
            <a:fillRect/>
          </a:stretch>
        </p:blipFill>
        <p:spPr>
          <a:xfrm>
            <a:off x="2567685" y="1577775"/>
            <a:ext cx="4062842" cy="4381698"/>
          </a:xfrm>
          <a:prstGeom prst="rect">
            <a:avLst/>
          </a:prstGeom>
        </p:spPr>
      </p:pic>
    </p:spTree>
    <p:extLst>
      <p:ext uri="{BB962C8B-B14F-4D97-AF65-F5344CB8AC3E}">
        <p14:creationId xmlns:p14="http://schemas.microsoft.com/office/powerpoint/2010/main" val="275983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up)">
                                      <p:cBhvr>
                                        <p:cTn id="7" dur="500"/>
                                        <p:tgtEl>
                                          <p:spTgt spid="13312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FE99C-9250-8E72-8C1B-E10E8FFF282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5DAD373-D943-9C19-816D-B9AFE6DEC512}"/>
              </a:ext>
            </a:extLst>
          </p:cNvPr>
          <p:cNvPicPr>
            <a:picLocks noChangeAspect="1"/>
          </p:cNvPicPr>
          <p:nvPr/>
        </p:nvPicPr>
        <p:blipFill>
          <a:blip r:embed="rId2"/>
          <a:stretch>
            <a:fillRect/>
          </a:stretch>
        </p:blipFill>
        <p:spPr>
          <a:xfrm>
            <a:off x="1006480" y="149974"/>
            <a:ext cx="6568372" cy="4941188"/>
          </a:xfrm>
          <a:prstGeom prst="rect">
            <a:avLst/>
          </a:prstGeom>
        </p:spPr>
      </p:pic>
      <p:pic>
        <p:nvPicPr>
          <p:cNvPr id="5" name="Рисунок 4">
            <a:extLst>
              <a:ext uri="{FF2B5EF4-FFF2-40B4-BE49-F238E27FC236}">
                <a16:creationId xmlns:a16="http://schemas.microsoft.com/office/drawing/2014/main" id="{78C09935-51A5-E4B8-684F-7D0609F5440D}"/>
              </a:ext>
            </a:extLst>
          </p:cNvPr>
          <p:cNvPicPr>
            <a:picLocks noChangeAspect="1"/>
          </p:cNvPicPr>
          <p:nvPr/>
        </p:nvPicPr>
        <p:blipFill>
          <a:blip r:embed="rId3"/>
          <a:stretch>
            <a:fillRect/>
          </a:stretch>
        </p:blipFill>
        <p:spPr>
          <a:xfrm>
            <a:off x="1006480" y="5077855"/>
            <a:ext cx="6661864" cy="1809078"/>
          </a:xfrm>
          <a:prstGeom prst="rect">
            <a:avLst/>
          </a:prstGeom>
        </p:spPr>
      </p:pic>
    </p:spTree>
    <p:extLst>
      <p:ext uri="{BB962C8B-B14F-4D97-AF65-F5344CB8AC3E}">
        <p14:creationId xmlns:p14="http://schemas.microsoft.com/office/powerpoint/2010/main" val="14082930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CC1E591-00A9-48CF-A40B-94546D530270}"/>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куб</a:t>
            </a:r>
          </a:p>
        </p:txBody>
      </p:sp>
      <p:sp>
        <p:nvSpPr>
          <p:cNvPr id="73732" name="Text Box 4">
            <a:extLst>
              <a:ext uri="{FF2B5EF4-FFF2-40B4-BE49-F238E27FC236}">
                <a16:creationId xmlns:a16="http://schemas.microsoft.com/office/drawing/2014/main" id="{654B754A-8D17-4F2B-AB5F-1C797315DD08}"/>
              </a:ext>
            </a:extLst>
          </p:cNvPr>
          <p:cNvSpPr txBox="1">
            <a:spLocks noChangeArrowheads="1"/>
          </p:cNvSpPr>
          <p:nvPr/>
        </p:nvSpPr>
        <p:spPr bwMode="auto">
          <a:xfrm>
            <a:off x="0" y="381000"/>
            <a:ext cx="906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a:t>
            </a:r>
            <a:r>
              <a:rPr lang="ru-RU" altLang="ru-RU" sz="2800" dirty="0"/>
              <a:t>У</a:t>
            </a:r>
            <a:r>
              <a:rPr lang="ru-RU" altLang="ru-RU" sz="2800" dirty="0">
                <a:cs typeface="Times New Roman" panose="02020603050405020304" pitchFamily="18" charset="0"/>
              </a:rPr>
              <a:t>сеченны</a:t>
            </a:r>
            <a:r>
              <a:rPr lang="ru-RU" altLang="ru-RU" sz="2800" dirty="0"/>
              <a:t>й</a:t>
            </a:r>
            <a:r>
              <a:rPr lang="ru-RU" altLang="ru-RU" sz="2800" dirty="0">
                <a:cs typeface="Times New Roman" panose="02020603050405020304" pitchFamily="18" charset="0"/>
              </a:rPr>
              <a:t> </a:t>
            </a:r>
            <a:r>
              <a:rPr lang="ru-RU" altLang="ru-RU" sz="2800" dirty="0"/>
              <a:t>куб получается усечением куба.</a:t>
            </a:r>
          </a:p>
        </p:txBody>
      </p:sp>
      <p:pic>
        <p:nvPicPr>
          <p:cNvPr id="3" name="Рисунок 2">
            <a:extLst>
              <a:ext uri="{FF2B5EF4-FFF2-40B4-BE49-F238E27FC236}">
                <a16:creationId xmlns:a16="http://schemas.microsoft.com/office/drawing/2014/main" id="{FB0902EE-D5CB-AD53-7FBA-6B899E3FD869}"/>
              </a:ext>
            </a:extLst>
          </p:cNvPr>
          <p:cNvPicPr>
            <a:picLocks noChangeAspect="1"/>
          </p:cNvPicPr>
          <p:nvPr/>
        </p:nvPicPr>
        <p:blipFill>
          <a:blip r:embed="rId2"/>
          <a:stretch>
            <a:fillRect/>
          </a:stretch>
        </p:blipFill>
        <p:spPr>
          <a:xfrm>
            <a:off x="2267744" y="1285220"/>
            <a:ext cx="4210638" cy="3886742"/>
          </a:xfrm>
          <a:prstGeom prst="rect">
            <a:avLst/>
          </a:prstGeom>
        </p:spPr>
      </p:pic>
    </p:spTree>
    <p:extLst>
      <p:ext uri="{BB962C8B-B14F-4D97-AF65-F5344CB8AC3E}">
        <p14:creationId xmlns:p14="http://schemas.microsoft.com/office/powerpoint/2010/main" val="4073886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CC1E591-00A9-48CF-A40B-94546D530270}"/>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73732" name="Text Box 4">
            <a:extLst>
              <a:ext uri="{FF2B5EF4-FFF2-40B4-BE49-F238E27FC236}">
                <a16:creationId xmlns:a16="http://schemas.microsoft.com/office/drawing/2014/main" id="{654B754A-8D17-4F2B-AB5F-1C797315DD08}"/>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Какую часть ребер нужно отсекать плоскостями от</a:t>
            </a:r>
            <a:r>
              <a:rPr lang="ru-RU" altLang="ru-RU" dirty="0">
                <a:cs typeface="Times New Roman" panose="02020603050405020304" pitchFamily="18" charset="0"/>
              </a:rPr>
              <a:t> вершин </a:t>
            </a:r>
            <a:r>
              <a:rPr lang="ru-RU" altLang="ru-RU" dirty="0"/>
              <a:t>куба, чтобы полученный многогранник был полуправильным, называемым</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a:t>
            </a:r>
            <a:r>
              <a:rPr lang="ru-RU" altLang="ru-RU" dirty="0">
                <a:solidFill>
                  <a:srgbClr val="FF3300"/>
                </a:solidFill>
              </a:rPr>
              <a:t>куб?</a:t>
            </a:r>
            <a:endParaRPr lang="ru-RU" altLang="ru-RU" dirty="0"/>
          </a:p>
        </p:txBody>
      </p:sp>
      <p:grpSp>
        <p:nvGrpSpPr>
          <p:cNvPr id="4" name="Группа 3">
            <a:extLst>
              <a:ext uri="{FF2B5EF4-FFF2-40B4-BE49-F238E27FC236}">
                <a16:creationId xmlns:a16="http://schemas.microsoft.com/office/drawing/2014/main" id="{A26F3A44-EA98-4871-8DB4-EDDA0DB605F2}"/>
              </a:ext>
            </a:extLst>
          </p:cNvPr>
          <p:cNvGrpSpPr/>
          <p:nvPr/>
        </p:nvGrpSpPr>
        <p:grpSpPr>
          <a:xfrm>
            <a:off x="103943" y="1846679"/>
            <a:ext cx="8963857" cy="4191821"/>
            <a:chOff x="0" y="1727200"/>
            <a:chExt cx="9144000" cy="4191821"/>
          </a:xfrm>
        </p:grpSpPr>
        <mc:AlternateContent xmlns:mc="http://schemas.openxmlformats.org/markup-compatibility/2006" xmlns:a14="http://schemas.microsoft.com/office/drawing/2010/main">
          <mc:Choice Requires="a14">
            <p:sp>
              <p:nvSpPr>
                <p:cNvPr id="73737" name="Text Box 9">
                  <a:extLst>
                    <a:ext uri="{FF2B5EF4-FFF2-40B4-BE49-F238E27FC236}">
                      <a16:creationId xmlns:a16="http://schemas.microsoft.com/office/drawing/2014/main" id="{8B16B224-905A-44F6-B88A-EECE59C667EA}"/>
                    </a:ext>
                  </a:extLst>
                </p:cNvPr>
                <p:cNvSpPr txBox="1">
                  <a:spLocks noChangeArrowheads="1"/>
                </p:cNvSpPr>
                <p:nvPr/>
              </p:nvSpPr>
              <p:spPr bwMode="auto">
                <a:xfrm>
                  <a:off x="0" y="4868862"/>
                  <a:ext cx="9144000" cy="10501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ru-RU" dirty="0">
                      <a:solidFill>
                        <a:srgbClr val="FF3300"/>
                      </a:solidFill>
                    </a:rPr>
                    <a:t>	</a:t>
                  </a:r>
                  <a:r>
                    <a:rPr lang="ru-RU" altLang="ru-RU" dirty="0">
                      <a:solidFill>
                        <a:srgbClr val="FF3300"/>
                      </a:solidFill>
                    </a:rPr>
                    <a:t>Решение. </a:t>
                  </a:r>
                  <a:r>
                    <a:rPr lang="ru-RU" altLang="ru-RU" dirty="0"/>
                    <a:t>Обозначим </a:t>
                  </a:r>
                  <a:r>
                    <a:rPr lang="en-US" altLang="ru-RU" i="1" dirty="0"/>
                    <a:t>x </a:t>
                  </a:r>
                  <a:r>
                    <a:rPr lang="ru-RU" altLang="ru-RU" dirty="0"/>
                    <a:t>часть отсекаемого ребра куба. Тогда </a:t>
                  </a:r>
                  <a:r>
                    <a:rPr lang="en-US" altLang="ru-RU" i="1" dirty="0"/>
                    <a:t>x </a:t>
                  </a:r>
                  <a:r>
                    <a:rPr lang="ru-RU" altLang="ru-RU" dirty="0"/>
                    <a:t>находится из уравнения </a:t>
                  </a:r>
                  <a14:m>
                    <m:oMath xmlns:m="http://schemas.openxmlformats.org/officeDocument/2006/math">
                      <m:r>
                        <a:rPr lang="ru-RU" altLang="ru-RU" b="0" i="1" smtClean="0">
                          <a:latin typeface="Cambria Math" panose="02040503050406030204" pitchFamily="18" charset="0"/>
                        </a:rPr>
                        <m:t>1−</m:t>
                      </m:r>
                      <m:r>
                        <a:rPr lang="en-US" altLang="ru-RU" b="0" i="1" smtClean="0">
                          <a:latin typeface="Cambria Math" panose="02040503050406030204" pitchFamily="18" charset="0"/>
                        </a:rPr>
                        <m:t>2</m:t>
                      </m:r>
                      <m:r>
                        <a:rPr lang="en-US" altLang="ru-RU" b="0" i="1" smtClean="0">
                          <a:latin typeface="Cambria Math" panose="02040503050406030204" pitchFamily="18" charset="0"/>
                        </a:rPr>
                        <m:t>𝑥</m:t>
                      </m:r>
                      <m:r>
                        <a:rPr lang="en-US" altLang="ru-RU" b="0" i="1" smtClean="0">
                          <a:latin typeface="Cambria Math" panose="02040503050406030204" pitchFamily="18" charset="0"/>
                        </a:rPr>
                        <m:t>=</m:t>
                      </m:r>
                      <m:rad>
                        <m:radPr>
                          <m:degHide m:val="on"/>
                          <m:ctrlPr>
                            <a:rPr lang="en-US" altLang="ru-RU" b="0" i="1" smtClean="0">
                              <a:latin typeface="Cambria Math" panose="02040503050406030204" pitchFamily="18" charset="0"/>
                            </a:rPr>
                          </m:ctrlPr>
                        </m:radPr>
                        <m:deg/>
                        <m:e>
                          <m:r>
                            <a:rPr lang="en-US" altLang="ru-RU" b="0" i="1" smtClean="0">
                              <a:latin typeface="Cambria Math" panose="02040503050406030204" pitchFamily="18" charset="0"/>
                            </a:rPr>
                            <m:t>2</m:t>
                          </m:r>
                        </m:e>
                      </m:rad>
                      <m:r>
                        <a:rPr lang="en-US" altLang="ru-RU" b="0" i="1" smtClean="0">
                          <a:latin typeface="Cambria Math" panose="02040503050406030204" pitchFamily="18" charset="0"/>
                        </a:rPr>
                        <m:t>𝑥</m:t>
                      </m:r>
                    </m:oMath>
                  </a14:m>
                  <a:r>
                    <a:rPr lang="en-US" altLang="ru-RU" dirty="0"/>
                    <a:t>. </a:t>
                  </a:r>
                  <a:r>
                    <a:rPr lang="ru-RU" altLang="ru-RU" dirty="0"/>
                    <a:t>Следовательно, </a:t>
                  </a:r>
                  <a14:m>
                    <m:oMath xmlns:m="http://schemas.openxmlformats.org/officeDocument/2006/math">
                      <m:r>
                        <a:rPr lang="en-US" altLang="ru-RU" b="0" i="1" smtClean="0">
                          <a:latin typeface="Cambria Math" panose="02040503050406030204" pitchFamily="18" charset="0"/>
                        </a:rPr>
                        <m:t>𝑥</m:t>
                      </m:r>
                      <m:r>
                        <a:rPr lang="en-US" altLang="ru-RU" b="0" i="1" smtClean="0">
                          <a:latin typeface="Cambria Math" panose="02040503050406030204" pitchFamily="18" charset="0"/>
                        </a:rPr>
                        <m:t>=1−</m:t>
                      </m:r>
                      <m:f>
                        <m:fPr>
                          <m:ctrlPr>
                            <a:rPr lang="en-US" altLang="ru-RU" b="0" i="1" smtClean="0">
                              <a:latin typeface="Cambria Math" panose="02040503050406030204" pitchFamily="18" charset="0"/>
                            </a:rPr>
                          </m:ctrlPr>
                        </m:fPr>
                        <m:num>
                          <m:rad>
                            <m:radPr>
                              <m:degHide m:val="on"/>
                              <m:ctrlPr>
                                <a:rPr lang="en-US" altLang="ru-RU" b="0" i="1" smtClean="0">
                                  <a:latin typeface="Cambria Math" panose="02040503050406030204" pitchFamily="18" charset="0"/>
                                </a:rPr>
                              </m:ctrlPr>
                            </m:radPr>
                            <m:deg/>
                            <m:e>
                              <m:r>
                                <a:rPr lang="en-US" altLang="ru-RU" b="0" i="1" smtClean="0">
                                  <a:latin typeface="Cambria Math" panose="02040503050406030204" pitchFamily="18" charset="0"/>
                                </a:rPr>
                                <m:t>2</m:t>
                              </m:r>
                            </m:e>
                          </m:rad>
                        </m:num>
                        <m:den>
                          <m:r>
                            <a:rPr lang="en-US" altLang="ru-RU" b="0" i="1" smtClean="0">
                              <a:latin typeface="Cambria Math" panose="02040503050406030204" pitchFamily="18" charset="0"/>
                            </a:rPr>
                            <m:t>2</m:t>
                          </m:r>
                        </m:den>
                      </m:f>
                      <m:r>
                        <a:rPr lang="en-US" altLang="ru-RU" b="0" i="1" smtClean="0">
                          <a:latin typeface="Cambria Math" panose="02040503050406030204" pitchFamily="18" charset="0"/>
                        </a:rPr>
                        <m:t>.</m:t>
                      </m:r>
                    </m:oMath>
                  </a14:m>
                  <a:r>
                    <a:rPr lang="ru-RU" altLang="ru-RU" dirty="0"/>
                    <a:t> </a:t>
                  </a:r>
                </a:p>
              </p:txBody>
            </p:sp>
          </mc:Choice>
          <mc:Fallback xmlns="">
            <p:sp>
              <p:nvSpPr>
                <p:cNvPr id="73737" name="Text Box 9">
                  <a:extLst>
                    <a:ext uri="{FF2B5EF4-FFF2-40B4-BE49-F238E27FC236}">
                      <a16:creationId xmlns:a16="http://schemas.microsoft.com/office/drawing/2014/main" id="{8B16B224-905A-44F6-B88A-EECE59C667EA}"/>
                    </a:ext>
                  </a:extLst>
                </p:cNvPr>
                <p:cNvSpPr txBox="1">
                  <a:spLocks noRot="1" noChangeAspect="1" noMove="1" noResize="1" noEditPoints="1" noAdjustHandles="1" noChangeArrowheads="1" noChangeShapeType="1" noTextEdit="1"/>
                </p:cNvSpPr>
                <p:nvPr/>
              </p:nvSpPr>
              <p:spPr bwMode="auto">
                <a:xfrm>
                  <a:off x="0" y="4868862"/>
                  <a:ext cx="9144000" cy="1050159"/>
                </a:xfrm>
                <a:prstGeom prst="rect">
                  <a:avLst/>
                </a:prstGeom>
                <a:blipFill>
                  <a:blip r:embed="rId5"/>
                  <a:stretch>
                    <a:fillRect l="-1000" t="-4651" r="-533" b="-46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A5051EF3-43D2-40CF-BE7D-633B1CAE5617}"/>
                </a:ext>
              </a:extLst>
            </p:cNvPr>
            <p:cNvPicPr>
              <a:picLocks noChangeAspect="1"/>
            </p:cNvPicPr>
            <p:nvPr/>
          </p:nvPicPr>
          <p:blipFill>
            <a:blip r:embed="rId6"/>
            <a:stretch>
              <a:fillRect/>
            </a:stretch>
          </p:blipFill>
          <p:spPr>
            <a:xfrm>
              <a:off x="4925125" y="1727200"/>
              <a:ext cx="2509704" cy="2616825"/>
            </a:xfrm>
            <a:prstGeom prst="rect">
              <a:avLst/>
            </a:prstGeom>
          </p:spPr>
        </p:pic>
      </p:grpSp>
      <p:pic>
        <p:nvPicPr>
          <p:cNvPr id="2" name="Рисунок 1">
            <a:extLst>
              <a:ext uri="{FF2B5EF4-FFF2-40B4-BE49-F238E27FC236}">
                <a16:creationId xmlns:a16="http://schemas.microsoft.com/office/drawing/2014/main" id="{6BFF8E17-6EA6-4033-6F3D-B5D43B6BBFC0}"/>
              </a:ext>
            </a:extLst>
          </p:cNvPr>
          <p:cNvPicPr>
            <a:picLocks noChangeAspect="1"/>
          </p:cNvPicPr>
          <p:nvPr/>
        </p:nvPicPr>
        <p:blipFill>
          <a:blip r:embed="rId7"/>
          <a:stretch>
            <a:fillRect/>
          </a:stretch>
        </p:blipFill>
        <p:spPr>
          <a:xfrm>
            <a:off x="685800" y="1837384"/>
            <a:ext cx="3096344" cy="2858163"/>
          </a:xfrm>
          <a:prstGeom prst="rect">
            <a:avLst/>
          </a:prstGeom>
        </p:spPr>
      </p:pic>
    </p:spTree>
    <p:extLst>
      <p:ext uri="{BB962C8B-B14F-4D97-AF65-F5344CB8AC3E}">
        <p14:creationId xmlns:p14="http://schemas.microsoft.com/office/powerpoint/2010/main" val="33486155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3D48A7D-4B88-4BDC-8DA8-F84C2982A841}"/>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4579" name="Text Box 3">
            <a:extLst>
              <a:ext uri="{FF2B5EF4-FFF2-40B4-BE49-F238E27FC236}">
                <a16:creationId xmlns:a16="http://schemas.microsoft.com/office/drawing/2014/main" id="{048F0D97-5B02-4757-A7D9-17EC775B14CA}"/>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Из каких граней состо</a:t>
            </a:r>
            <a:r>
              <a:rPr lang="ru-RU" altLang="ru-RU" dirty="0"/>
              <a:t>и</a:t>
            </a:r>
            <a:r>
              <a:rPr lang="ru-RU" altLang="ru-RU" dirty="0">
                <a:cs typeface="Times New Roman" panose="02020603050405020304" pitchFamily="18" charset="0"/>
              </a:rPr>
              <a:t>т усеченный </a:t>
            </a:r>
            <a:r>
              <a:rPr lang="ru-RU" altLang="ru-RU" dirty="0"/>
              <a:t>куб</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24932" name="Text Box 4">
            <a:extLst>
              <a:ext uri="{FF2B5EF4-FFF2-40B4-BE49-F238E27FC236}">
                <a16:creationId xmlns:a16="http://schemas.microsoft.com/office/drawing/2014/main" id="{F74BC25A-4D66-4A6C-AF90-D0ABD765C323}"/>
              </a:ext>
            </a:extLst>
          </p:cNvPr>
          <p:cNvSpPr txBox="1">
            <a:spLocks noChangeArrowheads="1"/>
          </p:cNvSpPr>
          <p:nvPr/>
        </p:nvSpPr>
        <p:spPr bwMode="auto">
          <a:xfrm>
            <a:off x="228600" y="5361792"/>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Шесть восьмиугольных и восемь треугольных граней.</a:t>
            </a:r>
          </a:p>
        </p:txBody>
      </p:sp>
      <p:sp>
        <p:nvSpPr>
          <p:cNvPr id="6" name="Text Box 4">
            <a:extLst>
              <a:ext uri="{FF2B5EF4-FFF2-40B4-BE49-F238E27FC236}">
                <a16:creationId xmlns:a16="http://schemas.microsoft.com/office/drawing/2014/main" id="{599D3A4A-6928-427F-87FB-6DABA4BE40E3}"/>
              </a:ext>
            </a:extLst>
          </p:cNvPr>
          <p:cNvSpPr txBox="1">
            <a:spLocks noChangeArrowheads="1"/>
          </p:cNvSpPr>
          <p:nvPr/>
        </p:nvSpPr>
        <p:spPr bwMode="auto">
          <a:xfrm>
            <a:off x="539552" y="6208871"/>
            <a:ext cx="1967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24.</a:t>
            </a:r>
          </a:p>
        </p:txBody>
      </p:sp>
      <p:sp>
        <p:nvSpPr>
          <p:cNvPr id="7" name="Text Box 4">
            <a:extLst>
              <a:ext uri="{FF2B5EF4-FFF2-40B4-BE49-F238E27FC236}">
                <a16:creationId xmlns:a16="http://schemas.microsoft.com/office/drawing/2014/main" id="{9AE6D246-E3B4-4AF8-AD20-9453BD4D378C}"/>
              </a:ext>
            </a:extLst>
          </p:cNvPr>
          <p:cNvSpPr txBox="1">
            <a:spLocks noChangeArrowheads="1"/>
          </p:cNvSpPr>
          <p:nvPr/>
        </p:nvSpPr>
        <p:spPr bwMode="auto">
          <a:xfrm>
            <a:off x="1700452" y="6208870"/>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36.</a:t>
            </a:r>
          </a:p>
        </p:txBody>
      </p:sp>
      <p:sp>
        <p:nvSpPr>
          <p:cNvPr id="8" name="Text Box 4">
            <a:extLst>
              <a:ext uri="{FF2B5EF4-FFF2-40B4-BE49-F238E27FC236}">
                <a16:creationId xmlns:a16="http://schemas.microsoft.com/office/drawing/2014/main" id="{CA1E1743-A164-4688-9920-8FF8D9CC5636}"/>
              </a:ext>
            </a:extLst>
          </p:cNvPr>
          <p:cNvSpPr txBox="1">
            <a:spLocks noChangeArrowheads="1"/>
          </p:cNvSpPr>
          <p:nvPr/>
        </p:nvSpPr>
        <p:spPr bwMode="auto">
          <a:xfrm>
            <a:off x="2650704" y="6208869"/>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14.</a:t>
            </a:r>
          </a:p>
        </p:txBody>
      </p:sp>
      <p:pic>
        <p:nvPicPr>
          <p:cNvPr id="4" name="Рисунок 3">
            <a:extLst>
              <a:ext uri="{FF2B5EF4-FFF2-40B4-BE49-F238E27FC236}">
                <a16:creationId xmlns:a16="http://schemas.microsoft.com/office/drawing/2014/main" id="{DF13A9C9-F613-4E76-5A73-0A56B4C08D8D}"/>
              </a:ext>
            </a:extLst>
          </p:cNvPr>
          <p:cNvPicPr>
            <a:picLocks noChangeAspect="1"/>
          </p:cNvPicPr>
          <p:nvPr/>
        </p:nvPicPr>
        <p:blipFill>
          <a:blip r:embed="rId3"/>
          <a:stretch>
            <a:fillRect/>
          </a:stretch>
        </p:blipFill>
        <p:spPr>
          <a:xfrm>
            <a:off x="2409523" y="1495155"/>
            <a:ext cx="4324954" cy="3867690"/>
          </a:xfrm>
          <a:prstGeom prst="rect">
            <a:avLst/>
          </a:prstGeom>
        </p:spPr>
      </p:pic>
    </p:spTree>
    <p:extLst>
      <p:ext uri="{BB962C8B-B14F-4D97-AF65-F5344CB8AC3E}">
        <p14:creationId xmlns:p14="http://schemas.microsoft.com/office/powerpoint/2010/main" val="189727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wipe(left)">
                                      <p:cBhvr>
                                        <p:cTn id="7" dur="500"/>
                                        <p:tgtEl>
                                          <p:spTgt spid="1249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autoUpdateAnimBg="0"/>
      <p:bldP spid="6" grpId="0" autoUpdateAnimBg="0"/>
      <p:bldP spid="7" grpId="0" autoUpdateAnimBg="0"/>
      <p:bldP spid="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30E0F1F-78E6-43F1-A079-6575EAF050BB}"/>
              </a:ext>
            </a:extLst>
          </p:cNvPr>
          <p:cNvSpPr>
            <a:spLocks noGrp="1" noChangeArrowheads="1"/>
          </p:cNvSpPr>
          <p:nvPr>
            <p:ph type="title"/>
          </p:nvPr>
        </p:nvSpPr>
        <p:spPr>
          <a:xfrm>
            <a:off x="685800" y="0"/>
            <a:ext cx="7772400" cy="457200"/>
          </a:xfrm>
        </p:spPr>
        <p:txBody>
          <a:bodyPr/>
          <a:lstStyle/>
          <a:p>
            <a:r>
              <a:rPr lang="ru-RU" altLang="ru-RU" sz="2800" dirty="0" err="1">
                <a:solidFill>
                  <a:srgbClr val="FF3300"/>
                </a:solidFill>
              </a:rPr>
              <a:t>Кубооктаэдр</a:t>
            </a:r>
            <a:endParaRPr lang="ru-RU" altLang="ru-RU" sz="2800" dirty="0">
              <a:solidFill>
                <a:srgbClr val="FF3300"/>
              </a:solidFill>
            </a:endParaRPr>
          </a:p>
        </p:txBody>
      </p:sp>
      <p:sp>
        <p:nvSpPr>
          <p:cNvPr id="5" name="Rectangle 2">
            <a:extLst>
              <a:ext uri="{FF2B5EF4-FFF2-40B4-BE49-F238E27FC236}">
                <a16:creationId xmlns:a16="http://schemas.microsoft.com/office/drawing/2014/main" id="{DC7B804B-5603-44E2-8D38-352E13D6998F}"/>
              </a:ext>
            </a:extLst>
          </p:cNvPr>
          <p:cNvSpPr txBox="1">
            <a:spLocks noChangeArrowheads="1"/>
          </p:cNvSpPr>
          <p:nvPr/>
        </p:nvSpPr>
        <p:spPr bwMode="auto">
          <a:xfrm>
            <a:off x="0" y="620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just"/>
            <a:r>
              <a:rPr lang="ru-RU" altLang="ru-RU" sz="2800" dirty="0">
                <a:solidFill>
                  <a:srgbClr val="FF3300"/>
                </a:solidFill>
              </a:rPr>
              <a:t>	</a:t>
            </a:r>
            <a:r>
              <a:rPr lang="ru-RU" altLang="ru-RU" sz="2800" dirty="0">
                <a:solidFill>
                  <a:schemeClr val="tx1"/>
                </a:solidFill>
              </a:rPr>
              <a:t>Его гранями являются грани куба и грани октаэдра.</a:t>
            </a:r>
          </a:p>
        </p:txBody>
      </p:sp>
      <p:pic>
        <p:nvPicPr>
          <p:cNvPr id="4" name="Рисунок 3">
            <a:extLst>
              <a:ext uri="{FF2B5EF4-FFF2-40B4-BE49-F238E27FC236}">
                <a16:creationId xmlns:a16="http://schemas.microsoft.com/office/drawing/2014/main" id="{960B325C-D2B2-79A7-1BF8-3FEC9B9AA965}"/>
              </a:ext>
            </a:extLst>
          </p:cNvPr>
          <p:cNvPicPr>
            <a:picLocks noChangeAspect="1"/>
          </p:cNvPicPr>
          <p:nvPr/>
        </p:nvPicPr>
        <p:blipFill>
          <a:blip r:embed="rId2"/>
          <a:stretch>
            <a:fillRect/>
          </a:stretch>
        </p:blipFill>
        <p:spPr>
          <a:xfrm>
            <a:off x="1907704" y="1412776"/>
            <a:ext cx="5044623" cy="4661183"/>
          </a:xfrm>
          <a:prstGeom prst="rect">
            <a:avLst/>
          </a:prstGeom>
        </p:spPr>
      </p:pic>
    </p:spTree>
    <p:extLst>
      <p:ext uri="{BB962C8B-B14F-4D97-AF65-F5344CB8AC3E}">
        <p14:creationId xmlns:p14="http://schemas.microsoft.com/office/powerpoint/2010/main" val="1679760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BA2A0DC5-0AB4-49B4-9464-86EDBDB2A92E}"/>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0483" name="Text Box 1027">
            <a:extLst>
              <a:ext uri="{FF2B5EF4-FFF2-40B4-BE49-F238E27FC236}">
                <a16:creationId xmlns:a16="http://schemas.microsoft.com/office/drawing/2014/main" id="{1B39C15D-BEEE-4CC7-8386-53A827D14931}"/>
              </a:ext>
            </a:extLst>
          </p:cNvPr>
          <p:cNvSpPr txBox="1">
            <a:spLocks noChangeArrowheads="1"/>
          </p:cNvSpPr>
          <p:nvPr/>
        </p:nvSpPr>
        <p:spPr bwMode="auto">
          <a:xfrm>
            <a:off x="0" y="53613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Как </a:t>
            </a:r>
            <a:r>
              <a:rPr lang="ru-RU" altLang="ru-RU" dirty="0" err="1">
                <a:cs typeface="Times New Roman" panose="02020603050405020304" pitchFamily="18" charset="0"/>
              </a:rPr>
              <a:t>кубооктаэдр</a:t>
            </a:r>
            <a:r>
              <a:rPr lang="ru-RU" altLang="ru-RU" dirty="0">
                <a:cs typeface="Times New Roman" panose="02020603050405020304" pitchFamily="18" charset="0"/>
              </a:rPr>
              <a:t> получается из куба?</a:t>
            </a:r>
            <a:endParaRPr lang="ru-RU" altLang="ru-RU" dirty="0"/>
          </a:p>
        </p:txBody>
      </p:sp>
      <p:pic>
        <p:nvPicPr>
          <p:cNvPr id="2" name="Рисунок 1">
            <a:extLst>
              <a:ext uri="{FF2B5EF4-FFF2-40B4-BE49-F238E27FC236}">
                <a16:creationId xmlns:a16="http://schemas.microsoft.com/office/drawing/2014/main" id="{71C94413-B909-7E5D-99B6-60353EE0180F}"/>
              </a:ext>
            </a:extLst>
          </p:cNvPr>
          <p:cNvPicPr>
            <a:picLocks noChangeAspect="1"/>
          </p:cNvPicPr>
          <p:nvPr/>
        </p:nvPicPr>
        <p:blipFill>
          <a:blip r:embed="rId3"/>
          <a:stretch>
            <a:fillRect/>
          </a:stretch>
        </p:blipFill>
        <p:spPr>
          <a:xfrm>
            <a:off x="1907704" y="1196752"/>
            <a:ext cx="4669589" cy="4314655"/>
          </a:xfrm>
          <a:prstGeom prst="rect">
            <a:avLst/>
          </a:prstGeom>
        </p:spPr>
      </p:pic>
    </p:spTree>
    <p:extLst>
      <p:ext uri="{BB962C8B-B14F-4D97-AF65-F5344CB8AC3E}">
        <p14:creationId xmlns:p14="http://schemas.microsoft.com/office/powerpoint/2010/main" val="1643729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E04D-2B8A-421E-1EC8-04C31106894C}"/>
            </a:ext>
          </a:extLst>
        </p:cNvPr>
        <p:cNvGrpSpPr/>
        <p:nvPr/>
      </p:nvGrpSpPr>
      <p:grpSpPr>
        <a:xfrm>
          <a:off x="0" y="0"/>
          <a:ext cx="0" cy="0"/>
          <a:chOff x="0" y="0"/>
          <a:chExt cx="0" cy="0"/>
        </a:xfrm>
      </p:grpSpPr>
      <p:sp>
        <p:nvSpPr>
          <p:cNvPr id="133125" name="Text Box 1029">
            <a:extLst>
              <a:ext uri="{FF2B5EF4-FFF2-40B4-BE49-F238E27FC236}">
                <a16:creationId xmlns:a16="http://schemas.microsoft.com/office/drawing/2014/main" id="{8DFA9E6C-0851-3A4F-EB2B-A5D218A568B7}"/>
              </a:ext>
            </a:extLst>
          </p:cNvPr>
          <p:cNvSpPr txBox="1">
            <a:spLocks noChangeArrowheads="1"/>
          </p:cNvSpPr>
          <p:nvPr/>
        </p:nvSpPr>
        <p:spPr bwMode="auto">
          <a:xfrm>
            <a:off x="0" y="33265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Ответ. </a:t>
            </a:r>
            <a:r>
              <a:rPr lang="ru-RU" altLang="ru-RU" dirty="0"/>
              <a:t>Отсечением от углов куба треугольных пирамид плоскостями, проходящими через середины рёбер, выходящих из его вершин.</a:t>
            </a:r>
          </a:p>
        </p:txBody>
      </p:sp>
      <p:pic>
        <p:nvPicPr>
          <p:cNvPr id="4" name="Рисунок 3">
            <a:extLst>
              <a:ext uri="{FF2B5EF4-FFF2-40B4-BE49-F238E27FC236}">
                <a16:creationId xmlns:a16="http://schemas.microsoft.com/office/drawing/2014/main" id="{0387AF78-4531-8745-D049-889FFCDCA31C}"/>
              </a:ext>
            </a:extLst>
          </p:cNvPr>
          <p:cNvPicPr>
            <a:picLocks noChangeAspect="1"/>
          </p:cNvPicPr>
          <p:nvPr/>
        </p:nvPicPr>
        <p:blipFill>
          <a:blip r:embed="rId3"/>
          <a:stretch>
            <a:fillRect/>
          </a:stretch>
        </p:blipFill>
        <p:spPr>
          <a:xfrm>
            <a:off x="1907704" y="1844824"/>
            <a:ext cx="4777743" cy="4404310"/>
          </a:xfrm>
          <a:prstGeom prst="rect">
            <a:avLst/>
          </a:prstGeom>
        </p:spPr>
      </p:pic>
    </p:spTree>
    <p:extLst>
      <p:ext uri="{BB962C8B-B14F-4D97-AF65-F5344CB8AC3E}">
        <p14:creationId xmlns:p14="http://schemas.microsoft.com/office/powerpoint/2010/main" val="2339117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a:extLst>
              <a:ext uri="{FF2B5EF4-FFF2-40B4-BE49-F238E27FC236}">
                <a16:creationId xmlns:a16="http://schemas.microsoft.com/office/drawing/2014/main" id="{B2C43FF2-1399-4F8C-BF86-0FFF3660D6EC}"/>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7651" name="Text Box 1027">
            <a:extLst>
              <a:ext uri="{FF2B5EF4-FFF2-40B4-BE49-F238E27FC236}">
                <a16:creationId xmlns:a16="http://schemas.microsoft.com/office/drawing/2014/main" id="{E5A30217-354A-406B-9335-872DD2216ADE}"/>
              </a:ext>
            </a:extLst>
          </p:cNvPr>
          <p:cNvSpPr txBox="1">
            <a:spLocks noChangeArrowheads="1"/>
          </p:cNvSpPr>
          <p:nvPr/>
        </p:nvSpPr>
        <p:spPr bwMode="auto">
          <a:xfrm>
            <a:off x="0" y="54060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Ребро куба равно 1. Найдите ребро полученного из него </a:t>
            </a:r>
            <a:r>
              <a:rPr lang="ru-RU" altLang="ru-RU" dirty="0" err="1"/>
              <a:t>кубооктаэдра</a:t>
            </a:r>
            <a:r>
              <a:rPr lang="ru-RU" altLang="ru-RU" dirty="0"/>
              <a:t>.</a:t>
            </a:r>
          </a:p>
        </p:txBody>
      </p:sp>
      <mc:AlternateContent xmlns:mc="http://schemas.openxmlformats.org/markup-compatibility/2006" xmlns:a14="http://schemas.microsoft.com/office/drawing/2010/main">
        <mc:Choice Requires="a14">
          <p:sp>
            <p:nvSpPr>
              <p:cNvPr id="27654" name="Text Box 1029">
                <a:extLst>
                  <a:ext uri="{FF2B5EF4-FFF2-40B4-BE49-F238E27FC236}">
                    <a16:creationId xmlns:a16="http://schemas.microsoft.com/office/drawing/2014/main" id="{5183FF5B-D466-49A5-BF75-EE9FC2CFB290}"/>
                  </a:ext>
                </a:extLst>
              </p:cNvPr>
              <p:cNvSpPr txBox="1">
                <a:spLocks noChangeArrowheads="1"/>
              </p:cNvSpPr>
              <p:nvPr/>
            </p:nvSpPr>
            <p:spPr bwMode="auto">
              <a:xfrm>
                <a:off x="228600" y="5029200"/>
                <a:ext cx="8686800" cy="69717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14:m>
                  <m:oMath xmlns:m="http://schemas.openxmlformats.org/officeDocument/2006/math">
                    <m:f>
                      <m:fPr>
                        <m:ctrlPr>
                          <a:rPr lang="ru-RU" altLang="ru-RU" i="1" smtClean="0">
                            <a:solidFill>
                              <a:schemeClr val="tx1"/>
                            </a:solidFill>
                            <a:latin typeface="Cambria Math" panose="02040503050406030204" pitchFamily="18" charset="0"/>
                          </a:rPr>
                        </m:ctrlPr>
                      </m:fPr>
                      <m:num>
                        <m:rad>
                          <m:radPr>
                            <m:degHide m:val="on"/>
                            <m:ctrlPr>
                              <a:rPr lang="ru-RU" altLang="ru-RU" i="1" smtClean="0">
                                <a:solidFill>
                                  <a:schemeClr val="tx1"/>
                                </a:solidFill>
                                <a:latin typeface="Cambria Math" panose="02040503050406030204" pitchFamily="18" charset="0"/>
                              </a:rPr>
                            </m:ctrlPr>
                          </m:radPr>
                          <m:deg/>
                          <m:e>
                            <m:r>
                              <a:rPr lang="ru-RU" altLang="ru-RU" b="0" i="1" smtClean="0">
                                <a:solidFill>
                                  <a:schemeClr val="tx1"/>
                                </a:solidFill>
                                <a:latin typeface="Cambria Math" panose="02040503050406030204" pitchFamily="18" charset="0"/>
                              </a:rPr>
                              <m:t>2</m:t>
                            </m:r>
                          </m:e>
                        </m:rad>
                      </m:num>
                      <m:den>
                        <m:r>
                          <a:rPr lang="ru-RU" altLang="ru-RU" b="0" i="1" smtClean="0">
                            <a:solidFill>
                              <a:schemeClr val="tx1"/>
                            </a:solidFill>
                            <a:latin typeface="Cambria Math" panose="02040503050406030204" pitchFamily="18" charset="0"/>
                          </a:rPr>
                          <m:t>2</m:t>
                        </m:r>
                      </m:den>
                    </m:f>
                  </m:oMath>
                </a14:m>
                <a:r>
                  <a:rPr lang="ru-RU" altLang="ru-RU" dirty="0">
                    <a:solidFill>
                      <a:schemeClr val="tx1"/>
                    </a:solidFill>
                  </a:rPr>
                  <a:t>.</a:t>
                </a:r>
                <a:endParaRPr lang="ru-RU" altLang="ru-RU" dirty="0">
                  <a:solidFill>
                    <a:srgbClr val="FF3300"/>
                  </a:solidFill>
                </a:endParaRPr>
              </a:p>
            </p:txBody>
          </p:sp>
        </mc:Choice>
        <mc:Fallback xmlns="">
          <p:sp>
            <p:nvSpPr>
              <p:cNvPr id="27654" name="Text Box 1029">
                <a:extLst>
                  <a:ext uri="{FF2B5EF4-FFF2-40B4-BE49-F238E27FC236}">
                    <a16:creationId xmlns:a16="http://schemas.microsoft.com/office/drawing/2014/main" id="{5183FF5B-D466-49A5-BF75-EE9FC2CFB290}"/>
                  </a:ext>
                </a:extLst>
              </p:cNvPr>
              <p:cNvSpPr txBox="1">
                <a:spLocks noRot="1" noChangeAspect="1" noMove="1" noResize="1" noEditPoints="1" noAdjustHandles="1" noChangeArrowheads="1" noChangeShapeType="1" noTextEdit="1"/>
              </p:cNvSpPr>
              <p:nvPr/>
            </p:nvSpPr>
            <p:spPr bwMode="auto">
              <a:xfrm>
                <a:off x="228600" y="5029200"/>
                <a:ext cx="8686800" cy="697179"/>
              </a:xfrm>
              <a:prstGeom prst="rect">
                <a:avLst/>
              </a:prstGeom>
              <a:blipFill>
                <a:blip r:embed="rId3"/>
                <a:stretch>
                  <a:fillRect l="-1123" b="-52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2" name="Рисунок 1">
            <a:extLst>
              <a:ext uri="{FF2B5EF4-FFF2-40B4-BE49-F238E27FC236}">
                <a16:creationId xmlns:a16="http://schemas.microsoft.com/office/drawing/2014/main" id="{DE6ABDB6-52F9-3573-5DFE-E9BA08948566}"/>
              </a:ext>
            </a:extLst>
          </p:cNvPr>
          <p:cNvPicPr>
            <a:picLocks noChangeAspect="1"/>
          </p:cNvPicPr>
          <p:nvPr/>
        </p:nvPicPr>
        <p:blipFill>
          <a:blip r:embed="rId4"/>
          <a:stretch>
            <a:fillRect/>
          </a:stretch>
        </p:blipFill>
        <p:spPr>
          <a:xfrm>
            <a:off x="2411760" y="1322069"/>
            <a:ext cx="4777743" cy="4404310"/>
          </a:xfrm>
          <a:prstGeom prst="rect">
            <a:avLst/>
          </a:prstGeom>
        </p:spPr>
      </p:pic>
    </p:spTree>
    <p:extLst>
      <p:ext uri="{BB962C8B-B14F-4D97-AF65-F5344CB8AC3E}">
        <p14:creationId xmlns:p14="http://schemas.microsoft.com/office/powerpoint/2010/main" val="27238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ipe(up)">
                                      <p:cBhvr>
                                        <p:cTn id="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a:extLst>
              <a:ext uri="{FF2B5EF4-FFF2-40B4-BE49-F238E27FC236}">
                <a16:creationId xmlns:a16="http://schemas.microsoft.com/office/drawing/2014/main" id="{F77102A2-8847-4883-8669-C62BCF48A83D}"/>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28675" name="Text Box 1027">
            <a:extLst>
              <a:ext uri="{FF2B5EF4-FFF2-40B4-BE49-F238E27FC236}">
                <a16:creationId xmlns:a16="http://schemas.microsoft.com/office/drawing/2014/main" id="{755AB689-C00C-4557-A999-47451A535B10}"/>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err="1"/>
              <a:t>кубооктаэдр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20836" name="Text Box 1028">
            <a:extLst>
              <a:ext uri="{FF2B5EF4-FFF2-40B4-BE49-F238E27FC236}">
                <a16:creationId xmlns:a16="http://schemas.microsoft.com/office/drawing/2014/main" id="{1C742B5B-5F2D-4532-927F-5773C7FB1DCF}"/>
              </a:ext>
            </a:extLst>
          </p:cNvPr>
          <p:cNvSpPr txBox="1">
            <a:spLocks noChangeArrowheads="1"/>
          </p:cNvSpPr>
          <p:nvPr/>
        </p:nvSpPr>
        <p:spPr bwMode="auto">
          <a:xfrm>
            <a:off x="218209" y="5445224"/>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Шесть квадратных и восемь треугольных граней.</a:t>
            </a:r>
          </a:p>
        </p:txBody>
      </p:sp>
      <p:sp>
        <p:nvSpPr>
          <p:cNvPr id="6" name="Text Box 1028">
            <a:extLst>
              <a:ext uri="{FF2B5EF4-FFF2-40B4-BE49-F238E27FC236}">
                <a16:creationId xmlns:a16="http://schemas.microsoft.com/office/drawing/2014/main" id="{05B3D92D-D478-4DC8-A792-CF5C941D6B3C}"/>
              </a:ext>
            </a:extLst>
          </p:cNvPr>
          <p:cNvSpPr txBox="1">
            <a:spLocks noChangeArrowheads="1"/>
          </p:cNvSpPr>
          <p:nvPr/>
        </p:nvSpPr>
        <p:spPr bwMode="auto">
          <a:xfrm>
            <a:off x="218209" y="5933909"/>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12, </a:t>
            </a:r>
          </a:p>
        </p:txBody>
      </p:sp>
      <p:sp>
        <p:nvSpPr>
          <p:cNvPr id="7" name="Text Box 1028">
            <a:extLst>
              <a:ext uri="{FF2B5EF4-FFF2-40B4-BE49-F238E27FC236}">
                <a16:creationId xmlns:a16="http://schemas.microsoft.com/office/drawing/2014/main" id="{201E333B-6EA3-4FEE-A329-C2F44E7DADF6}"/>
              </a:ext>
            </a:extLst>
          </p:cNvPr>
          <p:cNvSpPr txBox="1">
            <a:spLocks noChangeArrowheads="1"/>
          </p:cNvSpPr>
          <p:nvPr/>
        </p:nvSpPr>
        <p:spPr bwMode="auto">
          <a:xfrm>
            <a:off x="1537273" y="5933909"/>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24, </a:t>
            </a:r>
          </a:p>
        </p:txBody>
      </p:sp>
      <p:sp>
        <p:nvSpPr>
          <p:cNvPr id="8" name="Text Box 1028">
            <a:extLst>
              <a:ext uri="{FF2B5EF4-FFF2-40B4-BE49-F238E27FC236}">
                <a16:creationId xmlns:a16="http://schemas.microsoft.com/office/drawing/2014/main" id="{DCCAAAB2-9310-4809-93B2-5C839006978D}"/>
              </a:ext>
            </a:extLst>
          </p:cNvPr>
          <p:cNvSpPr txBox="1">
            <a:spLocks noChangeArrowheads="1"/>
          </p:cNvSpPr>
          <p:nvPr/>
        </p:nvSpPr>
        <p:spPr bwMode="auto">
          <a:xfrm>
            <a:off x="2743200" y="5912786"/>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14.</a:t>
            </a:r>
          </a:p>
        </p:txBody>
      </p:sp>
      <p:pic>
        <p:nvPicPr>
          <p:cNvPr id="4" name="Рисунок 3">
            <a:extLst>
              <a:ext uri="{FF2B5EF4-FFF2-40B4-BE49-F238E27FC236}">
                <a16:creationId xmlns:a16="http://schemas.microsoft.com/office/drawing/2014/main" id="{DC95F3E2-F994-5167-D7C1-C2D5BC1550B0}"/>
              </a:ext>
            </a:extLst>
          </p:cNvPr>
          <p:cNvPicPr>
            <a:picLocks noChangeAspect="1"/>
          </p:cNvPicPr>
          <p:nvPr/>
        </p:nvPicPr>
        <p:blipFill>
          <a:blip r:embed="rId3"/>
          <a:stretch>
            <a:fillRect/>
          </a:stretch>
        </p:blipFill>
        <p:spPr>
          <a:xfrm>
            <a:off x="2566707" y="1576129"/>
            <a:ext cx="4010585" cy="3705742"/>
          </a:xfrm>
          <a:prstGeom prst="rect">
            <a:avLst/>
          </a:prstGeom>
        </p:spPr>
      </p:pic>
    </p:spTree>
    <p:extLst>
      <p:ext uri="{BB962C8B-B14F-4D97-AF65-F5344CB8AC3E}">
        <p14:creationId xmlns:p14="http://schemas.microsoft.com/office/powerpoint/2010/main" val="69329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wipe(left)">
                                      <p:cBhvr>
                                        <p:cTn id="7" dur="500"/>
                                        <p:tgtEl>
                                          <p:spTgt spid="1208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utoUpdateAnimBg="0"/>
      <p:bldP spid="6" grpId="0" autoUpdateAnimBg="0"/>
      <p:bldP spid="7" grpId="0" autoUpdateAnimBg="0"/>
      <p:bldP spid="8"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8222A09A-2CA7-46D7-B9C3-BFDCBDAFBC38}"/>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Усеченный октаэдр</a:t>
            </a:r>
          </a:p>
        </p:txBody>
      </p:sp>
      <p:sp>
        <p:nvSpPr>
          <p:cNvPr id="222211" name="Text Box 1027">
            <a:extLst>
              <a:ext uri="{FF2B5EF4-FFF2-40B4-BE49-F238E27FC236}">
                <a16:creationId xmlns:a16="http://schemas.microsoft.com/office/drawing/2014/main" id="{8E6637B3-2384-4ADA-B208-9BB1609700E2}"/>
              </a:ext>
            </a:extLst>
          </p:cNvPr>
          <p:cNvSpPr txBox="1">
            <a:spLocks noChangeArrowheads="1"/>
          </p:cNvSpPr>
          <p:nvPr/>
        </p:nvSpPr>
        <p:spPr bwMode="auto">
          <a:xfrm>
            <a:off x="0" y="381000"/>
            <a:ext cx="906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У</a:t>
            </a:r>
            <a:r>
              <a:rPr lang="ru-RU" altLang="ru-RU" dirty="0">
                <a:cs typeface="Times New Roman" panose="02020603050405020304" pitchFamily="18" charset="0"/>
              </a:rPr>
              <a:t>сеченны</a:t>
            </a:r>
            <a:r>
              <a:rPr lang="ru-RU" altLang="ru-RU" dirty="0"/>
              <a:t>й</a:t>
            </a:r>
            <a:r>
              <a:rPr lang="ru-RU" altLang="ru-RU" dirty="0">
                <a:cs typeface="Times New Roman" panose="02020603050405020304" pitchFamily="18" charset="0"/>
              </a:rPr>
              <a:t> октаэдр получается усечением октаэдра.</a:t>
            </a:r>
            <a:endParaRPr lang="ru-RU" altLang="ru-RU" dirty="0"/>
          </a:p>
        </p:txBody>
      </p:sp>
      <p:pic>
        <p:nvPicPr>
          <p:cNvPr id="3" name="Рисунок 2">
            <a:extLst>
              <a:ext uri="{FF2B5EF4-FFF2-40B4-BE49-F238E27FC236}">
                <a16:creationId xmlns:a16="http://schemas.microsoft.com/office/drawing/2014/main" id="{DAFEADCC-8272-87E0-2EE4-EF75639762D6}"/>
              </a:ext>
            </a:extLst>
          </p:cNvPr>
          <p:cNvPicPr>
            <a:picLocks noChangeAspect="1"/>
          </p:cNvPicPr>
          <p:nvPr/>
        </p:nvPicPr>
        <p:blipFill>
          <a:blip r:embed="rId2"/>
          <a:stretch>
            <a:fillRect/>
          </a:stretch>
        </p:blipFill>
        <p:spPr>
          <a:xfrm>
            <a:off x="2273191" y="1268760"/>
            <a:ext cx="4597618" cy="4608512"/>
          </a:xfrm>
          <a:prstGeom prst="rect">
            <a:avLst/>
          </a:prstGeom>
        </p:spPr>
      </p:pic>
    </p:spTree>
    <p:extLst>
      <p:ext uri="{BB962C8B-B14F-4D97-AF65-F5344CB8AC3E}">
        <p14:creationId xmlns:p14="http://schemas.microsoft.com/office/powerpoint/2010/main" val="1856566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8222A09A-2CA7-46D7-B9C3-BFDCBDAFBC38}"/>
              </a:ext>
            </a:extLst>
          </p:cNvPr>
          <p:cNvSpPr>
            <a:spLocks noGrp="1" noChangeArrowheads="1"/>
          </p:cNvSpPr>
          <p:nvPr>
            <p:ph type="title"/>
          </p:nvPr>
        </p:nvSpPr>
        <p:spPr>
          <a:xfrm>
            <a:off x="685800" y="0"/>
            <a:ext cx="7772400" cy="457200"/>
          </a:xfrm>
        </p:spPr>
        <p:txBody>
          <a:bodyPr/>
          <a:lstStyle/>
          <a:p>
            <a:r>
              <a:rPr lang="ru-RU" altLang="ru-RU" sz="2800" dirty="0">
                <a:solidFill>
                  <a:srgbClr val="FF3300"/>
                </a:solidFill>
              </a:rPr>
              <a:t>Упражнение</a:t>
            </a:r>
          </a:p>
        </p:txBody>
      </p:sp>
      <p:sp>
        <p:nvSpPr>
          <p:cNvPr id="222211" name="Text Box 1027">
            <a:extLst>
              <a:ext uri="{FF2B5EF4-FFF2-40B4-BE49-F238E27FC236}">
                <a16:creationId xmlns:a16="http://schemas.microsoft.com/office/drawing/2014/main" id="{8E6637B3-2384-4ADA-B208-9BB1609700E2}"/>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Какую часть ребер нужно отсекать плоскостями от</a:t>
            </a:r>
            <a:r>
              <a:rPr lang="ru-RU" altLang="ru-RU" dirty="0">
                <a:cs typeface="Times New Roman" panose="02020603050405020304" pitchFamily="18" charset="0"/>
              </a:rPr>
              <a:t> вершин октаэдра</a:t>
            </a:r>
            <a:r>
              <a:rPr lang="ru-RU" altLang="ru-RU" dirty="0"/>
              <a:t>, чтобы полученный многогранник был полуправильным, называемым</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усеченны</a:t>
            </a:r>
            <a:r>
              <a:rPr lang="ru-RU" altLang="ru-RU" dirty="0">
                <a:solidFill>
                  <a:srgbClr val="FF3300"/>
                </a:solidFill>
              </a:rPr>
              <a:t>й</a:t>
            </a:r>
            <a:r>
              <a:rPr lang="ru-RU" altLang="ru-RU" dirty="0">
                <a:solidFill>
                  <a:srgbClr val="FF3300"/>
                </a:solidFill>
                <a:cs typeface="Times New Roman" panose="02020603050405020304" pitchFamily="18" charset="0"/>
              </a:rPr>
              <a:t> октаэдр</a:t>
            </a:r>
            <a:r>
              <a:rPr lang="ru-RU" altLang="ru-RU" dirty="0">
                <a:solidFill>
                  <a:srgbClr val="FF3300"/>
                </a:solidFill>
              </a:rPr>
              <a:t>?</a:t>
            </a:r>
            <a:endParaRPr lang="ru-RU" altLang="ru-RU" dirty="0"/>
          </a:p>
        </p:txBody>
      </p:sp>
      <p:sp>
        <p:nvSpPr>
          <p:cNvPr id="222214" name="Text Box 1030">
            <a:extLst>
              <a:ext uri="{FF2B5EF4-FFF2-40B4-BE49-F238E27FC236}">
                <a16:creationId xmlns:a16="http://schemas.microsoft.com/office/drawing/2014/main" id="{DD74D5D2-F7A6-4E6C-8840-F81D4A4F002B}"/>
              </a:ext>
            </a:extLst>
          </p:cNvPr>
          <p:cNvSpPr txBox="1">
            <a:spLocks noChangeArrowheads="1"/>
          </p:cNvSpPr>
          <p:nvPr/>
        </p:nvSpPr>
        <p:spPr bwMode="auto">
          <a:xfrm>
            <a:off x="457200" y="5715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3300"/>
                </a:solidFill>
              </a:rPr>
              <a:t>Ответ.</a:t>
            </a:r>
            <a:r>
              <a:rPr lang="ru-RU" altLang="ru-RU" dirty="0"/>
              <a:t> 1/3.</a:t>
            </a:r>
          </a:p>
        </p:txBody>
      </p:sp>
      <p:pic>
        <p:nvPicPr>
          <p:cNvPr id="2" name="Рисунок 1">
            <a:extLst>
              <a:ext uri="{FF2B5EF4-FFF2-40B4-BE49-F238E27FC236}">
                <a16:creationId xmlns:a16="http://schemas.microsoft.com/office/drawing/2014/main" id="{DF77D889-27E4-74FC-C8DB-4C4DA8D0B452}"/>
              </a:ext>
            </a:extLst>
          </p:cNvPr>
          <p:cNvPicPr>
            <a:picLocks noChangeAspect="1"/>
          </p:cNvPicPr>
          <p:nvPr/>
        </p:nvPicPr>
        <p:blipFill>
          <a:blip r:embed="rId2"/>
          <a:stretch>
            <a:fillRect/>
          </a:stretch>
        </p:blipFill>
        <p:spPr>
          <a:xfrm>
            <a:off x="2555776" y="1689925"/>
            <a:ext cx="4248472" cy="4258539"/>
          </a:xfrm>
          <a:prstGeom prst="rect">
            <a:avLst/>
          </a:prstGeom>
        </p:spPr>
      </p:pic>
    </p:spTree>
    <p:extLst>
      <p:ext uri="{BB962C8B-B14F-4D97-AF65-F5344CB8AC3E}">
        <p14:creationId xmlns:p14="http://schemas.microsoft.com/office/powerpoint/2010/main" val="3339526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2214"/>
                                        </p:tgtEl>
                                        <p:attrNameLst>
                                          <p:attrName>style.visibility</p:attrName>
                                        </p:attrNameLst>
                                      </p:cBhvr>
                                      <p:to>
                                        <p:strVal val="visible"/>
                                      </p:to>
                                    </p:set>
                                    <p:animEffect transition="in" filter="wipe(up)">
                                      <p:cBhvr>
                                        <p:cTn id="7" dur="500"/>
                                        <p:tgtEl>
                                          <p:spTgt spid="222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8436-3A6A-7133-769A-1BBBB001A7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38DFFD-0E89-839F-A4F6-3445F9A1D5B2}"/>
              </a:ext>
            </a:extLst>
          </p:cNvPr>
          <p:cNvSpPr txBox="1">
            <a:spLocks noChangeArrowheads="1"/>
          </p:cNvSpPr>
          <p:nvPr/>
        </p:nvSpPr>
        <p:spPr bwMode="auto">
          <a:xfrm>
            <a:off x="0" y="0"/>
            <a:ext cx="9144000" cy="40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2000" dirty="0">
                <a:solidFill>
                  <a:srgbClr val="FF3300"/>
                </a:solidFill>
              </a:rPr>
              <a:t>Тематическое планирование</a:t>
            </a:r>
          </a:p>
        </p:txBody>
      </p:sp>
      <p:pic>
        <p:nvPicPr>
          <p:cNvPr id="5" name="Рисунок 4">
            <a:extLst>
              <a:ext uri="{FF2B5EF4-FFF2-40B4-BE49-F238E27FC236}">
                <a16:creationId xmlns:a16="http://schemas.microsoft.com/office/drawing/2014/main" id="{222F5083-74A5-8F2C-5036-85CE758B4C0E}"/>
              </a:ext>
            </a:extLst>
          </p:cNvPr>
          <p:cNvPicPr>
            <a:picLocks noChangeAspect="1"/>
          </p:cNvPicPr>
          <p:nvPr/>
        </p:nvPicPr>
        <p:blipFill>
          <a:blip r:embed="rId2"/>
          <a:stretch>
            <a:fillRect/>
          </a:stretch>
        </p:blipFill>
        <p:spPr>
          <a:xfrm>
            <a:off x="142404" y="331297"/>
            <a:ext cx="8456112" cy="4827032"/>
          </a:xfrm>
          <a:prstGeom prst="rect">
            <a:avLst/>
          </a:prstGeom>
        </p:spPr>
      </p:pic>
      <p:pic>
        <p:nvPicPr>
          <p:cNvPr id="9" name="Рисунок 8">
            <a:extLst>
              <a:ext uri="{FF2B5EF4-FFF2-40B4-BE49-F238E27FC236}">
                <a16:creationId xmlns:a16="http://schemas.microsoft.com/office/drawing/2014/main" id="{BF821FAE-A99B-27B2-9AF6-BD9FD5955FE6}"/>
              </a:ext>
            </a:extLst>
          </p:cNvPr>
          <p:cNvPicPr>
            <a:picLocks noChangeAspect="1"/>
          </p:cNvPicPr>
          <p:nvPr/>
        </p:nvPicPr>
        <p:blipFill>
          <a:blip r:embed="rId3"/>
          <a:stretch>
            <a:fillRect/>
          </a:stretch>
        </p:blipFill>
        <p:spPr>
          <a:xfrm>
            <a:off x="1" y="5157192"/>
            <a:ext cx="4572000" cy="1555284"/>
          </a:xfrm>
          <a:prstGeom prst="rect">
            <a:avLst/>
          </a:prstGeom>
        </p:spPr>
      </p:pic>
      <p:pic>
        <p:nvPicPr>
          <p:cNvPr id="11" name="Рисунок 10">
            <a:extLst>
              <a:ext uri="{FF2B5EF4-FFF2-40B4-BE49-F238E27FC236}">
                <a16:creationId xmlns:a16="http://schemas.microsoft.com/office/drawing/2014/main" id="{F16D8706-4041-7025-7F15-2B2E82A6EC96}"/>
              </a:ext>
            </a:extLst>
          </p:cNvPr>
          <p:cNvPicPr>
            <a:picLocks noChangeAspect="1"/>
          </p:cNvPicPr>
          <p:nvPr/>
        </p:nvPicPr>
        <p:blipFill>
          <a:blip r:embed="rId4"/>
          <a:stretch>
            <a:fillRect/>
          </a:stretch>
        </p:blipFill>
        <p:spPr>
          <a:xfrm>
            <a:off x="4583510" y="5303482"/>
            <a:ext cx="4560489" cy="1223222"/>
          </a:xfrm>
          <a:prstGeom prst="rect">
            <a:avLst/>
          </a:prstGeom>
        </p:spPr>
      </p:pic>
    </p:spTree>
    <p:extLst>
      <p:ext uri="{BB962C8B-B14F-4D97-AF65-F5344CB8AC3E}">
        <p14:creationId xmlns:p14="http://schemas.microsoft.com/office/powerpoint/2010/main" val="2595645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33FC8F5-CCFF-4026-9626-D33517600B05}"/>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 10</a:t>
            </a:r>
          </a:p>
        </p:txBody>
      </p:sp>
      <p:sp>
        <p:nvSpPr>
          <p:cNvPr id="21507" name="Text Box 3">
            <a:extLst>
              <a:ext uri="{FF2B5EF4-FFF2-40B4-BE49-F238E27FC236}">
                <a16:creationId xmlns:a16="http://schemas.microsoft.com/office/drawing/2014/main" id="{9AD29490-4116-4361-8246-4CF168D2F68C}"/>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усеченный </a:t>
            </a:r>
            <a:r>
              <a:rPr lang="ru-RU" altLang="ru-RU" dirty="0"/>
              <a:t>октаэдр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29028" name="Text Box 4">
            <a:extLst>
              <a:ext uri="{FF2B5EF4-FFF2-40B4-BE49-F238E27FC236}">
                <a16:creationId xmlns:a16="http://schemas.microsoft.com/office/drawing/2014/main" id="{9C8223DD-AA21-4452-A698-2100F2D560C7}"/>
              </a:ext>
            </a:extLst>
          </p:cNvPr>
          <p:cNvSpPr txBox="1">
            <a:spLocks noChangeArrowheads="1"/>
          </p:cNvSpPr>
          <p:nvPr/>
        </p:nvSpPr>
        <p:spPr bwMode="auto">
          <a:xfrm>
            <a:off x="228600" y="5485817"/>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Восемь шестиугольных и шесть квадратных граней; </a:t>
            </a:r>
          </a:p>
        </p:txBody>
      </p:sp>
      <p:sp>
        <p:nvSpPr>
          <p:cNvPr id="6" name="Text Box 4">
            <a:extLst>
              <a:ext uri="{FF2B5EF4-FFF2-40B4-BE49-F238E27FC236}">
                <a16:creationId xmlns:a16="http://schemas.microsoft.com/office/drawing/2014/main" id="{AF5201DB-DA86-4109-95B9-F18AF9180539}"/>
              </a:ext>
            </a:extLst>
          </p:cNvPr>
          <p:cNvSpPr txBox="1">
            <a:spLocks noChangeArrowheads="1"/>
          </p:cNvSpPr>
          <p:nvPr/>
        </p:nvSpPr>
        <p:spPr bwMode="auto">
          <a:xfrm>
            <a:off x="395536" y="6133756"/>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24, </a:t>
            </a:r>
          </a:p>
        </p:txBody>
      </p:sp>
      <p:sp>
        <p:nvSpPr>
          <p:cNvPr id="7" name="Text Box 4">
            <a:extLst>
              <a:ext uri="{FF2B5EF4-FFF2-40B4-BE49-F238E27FC236}">
                <a16:creationId xmlns:a16="http://schemas.microsoft.com/office/drawing/2014/main" id="{5C201206-0511-42EB-B0F1-DB1E61CBB7FC}"/>
              </a:ext>
            </a:extLst>
          </p:cNvPr>
          <p:cNvSpPr txBox="1">
            <a:spLocks noChangeArrowheads="1"/>
          </p:cNvSpPr>
          <p:nvPr/>
        </p:nvSpPr>
        <p:spPr bwMode="auto">
          <a:xfrm>
            <a:off x="1547664" y="6133755"/>
            <a:ext cx="148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36,</a:t>
            </a:r>
          </a:p>
        </p:txBody>
      </p:sp>
      <p:sp>
        <p:nvSpPr>
          <p:cNvPr id="8" name="Text Box 4">
            <a:extLst>
              <a:ext uri="{FF2B5EF4-FFF2-40B4-BE49-F238E27FC236}">
                <a16:creationId xmlns:a16="http://schemas.microsoft.com/office/drawing/2014/main" id="{4CAC69AF-77F0-4E72-B3BE-E42A546BFA57}"/>
              </a:ext>
            </a:extLst>
          </p:cNvPr>
          <p:cNvSpPr txBox="1">
            <a:spLocks noChangeArrowheads="1"/>
          </p:cNvSpPr>
          <p:nvPr/>
        </p:nvSpPr>
        <p:spPr bwMode="auto">
          <a:xfrm>
            <a:off x="2847691" y="6133755"/>
            <a:ext cx="148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14.</a:t>
            </a:r>
          </a:p>
        </p:txBody>
      </p:sp>
      <p:pic>
        <p:nvPicPr>
          <p:cNvPr id="2" name="Рисунок 1">
            <a:extLst>
              <a:ext uri="{FF2B5EF4-FFF2-40B4-BE49-F238E27FC236}">
                <a16:creationId xmlns:a16="http://schemas.microsoft.com/office/drawing/2014/main" id="{2686C875-701B-38AF-55BC-E1DD8D6E88FA}"/>
              </a:ext>
            </a:extLst>
          </p:cNvPr>
          <p:cNvPicPr>
            <a:picLocks noChangeAspect="1"/>
          </p:cNvPicPr>
          <p:nvPr/>
        </p:nvPicPr>
        <p:blipFill>
          <a:blip r:embed="rId3"/>
          <a:stretch>
            <a:fillRect/>
          </a:stretch>
        </p:blipFill>
        <p:spPr>
          <a:xfrm>
            <a:off x="2627784" y="1592997"/>
            <a:ext cx="3687367" cy="3608673"/>
          </a:xfrm>
          <a:prstGeom prst="rect">
            <a:avLst/>
          </a:prstGeom>
        </p:spPr>
      </p:pic>
    </p:spTree>
    <p:extLst>
      <p:ext uri="{BB962C8B-B14F-4D97-AF65-F5344CB8AC3E}">
        <p14:creationId xmlns:p14="http://schemas.microsoft.com/office/powerpoint/2010/main" val="36584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wipe(left)">
                                      <p:cBhvr>
                                        <p:cTn id="7" dur="500"/>
                                        <p:tgtEl>
                                          <p:spTgt spid="129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P spid="6" grpId="0" autoUpdateAnimBg="0"/>
      <p:bldP spid="7" grpId="0" autoUpdateAnimBg="0"/>
      <p:bldP spid="8"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7675F00-3C9F-4D01-BF4A-A482BBE44CF0}"/>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Ромбокубооктаэдр</a:t>
            </a:r>
          </a:p>
        </p:txBody>
      </p:sp>
      <p:sp>
        <p:nvSpPr>
          <p:cNvPr id="77827" name="Text Box 3">
            <a:extLst>
              <a:ext uri="{FF2B5EF4-FFF2-40B4-BE49-F238E27FC236}">
                <a16:creationId xmlns:a16="http://schemas.microsoft.com/office/drawing/2014/main" id="{B2ED1429-1D97-43C5-A527-C3FE79AC748F}"/>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На рисунке изображен многогранник, называемый </a:t>
            </a:r>
            <a:r>
              <a:rPr lang="ru-RU" altLang="ru-RU" dirty="0" err="1">
                <a:solidFill>
                  <a:srgbClr val="FF3300"/>
                </a:solidFill>
              </a:rPr>
              <a:t>р</a:t>
            </a:r>
            <a:r>
              <a:rPr lang="ru-RU" altLang="ru-RU" dirty="0" err="1">
                <a:solidFill>
                  <a:srgbClr val="FF3300"/>
                </a:solidFill>
                <a:cs typeface="Times New Roman" panose="02020603050405020304" pitchFamily="18" charset="0"/>
              </a:rPr>
              <a:t>омбокубооктаэдр</a:t>
            </a:r>
            <a:r>
              <a:rPr lang="ru-RU" altLang="ru-RU" dirty="0">
                <a:solidFill>
                  <a:srgbClr val="FF3300"/>
                </a:solidFill>
              </a:rPr>
              <a:t>. </a:t>
            </a:r>
            <a:r>
              <a:rPr lang="ru-RU" altLang="ru-RU" dirty="0"/>
              <a:t>Его поверхность</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состоит из граней куба и октаэдра, к которым добавлены еще 12 квадратов. </a:t>
            </a:r>
          </a:p>
        </p:txBody>
      </p:sp>
      <p:pic>
        <p:nvPicPr>
          <p:cNvPr id="4" name="Рисунок 3">
            <a:extLst>
              <a:ext uri="{FF2B5EF4-FFF2-40B4-BE49-F238E27FC236}">
                <a16:creationId xmlns:a16="http://schemas.microsoft.com/office/drawing/2014/main" id="{87E2CB1B-B097-769E-9BE6-2BB98480F5F8}"/>
              </a:ext>
            </a:extLst>
          </p:cNvPr>
          <p:cNvPicPr>
            <a:picLocks noChangeAspect="1"/>
          </p:cNvPicPr>
          <p:nvPr/>
        </p:nvPicPr>
        <p:blipFill>
          <a:blip r:embed="rId2"/>
          <a:stretch>
            <a:fillRect/>
          </a:stretch>
        </p:blipFill>
        <p:spPr>
          <a:xfrm>
            <a:off x="2776287" y="1962329"/>
            <a:ext cx="3591426" cy="3505689"/>
          </a:xfrm>
          <a:prstGeom prst="rect">
            <a:avLst/>
          </a:prstGeom>
        </p:spPr>
      </p:pic>
    </p:spTree>
    <p:extLst>
      <p:ext uri="{BB962C8B-B14F-4D97-AF65-F5344CB8AC3E}">
        <p14:creationId xmlns:p14="http://schemas.microsoft.com/office/powerpoint/2010/main" val="21820825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1886-AA2B-614A-A2DF-73BAFAD5D446}"/>
            </a:ext>
          </a:extLst>
        </p:cNvPr>
        <p:cNvGrpSpPr/>
        <p:nvPr/>
      </p:nvGrpSpPr>
      <p:grpSpPr>
        <a:xfrm>
          <a:off x="0" y="0"/>
          <a:ext cx="0" cy="0"/>
          <a:chOff x="0" y="0"/>
          <a:chExt cx="0" cy="0"/>
        </a:xfrm>
      </p:grpSpPr>
      <p:sp>
        <p:nvSpPr>
          <p:cNvPr id="33795" name="Text Box 3">
            <a:extLst>
              <a:ext uri="{FF2B5EF4-FFF2-40B4-BE49-F238E27FC236}">
                <a16:creationId xmlns:a16="http://schemas.microsoft.com/office/drawing/2014/main" id="{0D4BA021-73E0-909E-D104-7BC526EAC9B1}"/>
              </a:ext>
            </a:extLst>
          </p:cNvPr>
          <p:cNvSpPr txBox="1">
            <a:spLocks noChangeArrowheads="1"/>
          </p:cNvSpPr>
          <p:nvPr/>
        </p:nvSpPr>
        <p:spPr bwMode="auto">
          <a:xfrm>
            <a:off x="0" y="381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Здание Национальной библиотеки в Минске</a:t>
            </a:r>
            <a:endParaRPr lang="ru-RU" altLang="ru-RU" dirty="0"/>
          </a:p>
        </p:txBody>
      </p:sp>
      <p:pic>
        <p:nvPicPr>
          <p:cNvPr id="5" name="Рисунок 4">
            <a:extLst>
              <a:ext uri="{FF2B5EF4-FFF2-40B4-BE49-F238E27FC236}">
                <a16:creationId xmlns:a16="http://schemas.microsoft.com/office/drawing/2014/main" id="{668F2CED-9DF5-1977-0EA9-EA8100A62D4F}"/>
              </a:ext>
            </a:extLst>
          </p:cNvPr>
          <p:cNvPicPr>
            <a:picLocks noChangeAspect="1"/>
          </p:cNvPicPr>
          <p:nvPr/>
        </p:nvPicPr>
        <p:blipFill>
          <a:blip r:embed="rId3"/>
          <a:stretch>
            <a:fillRect/>
          </a:stretch>
        </p:blipFill>
        <p:spPr>
          <a:xfrm>
            <a:off x="773948" y="1196752"/>
            <a:ext cx="7596104" cy="4637368"/>
          </a:xfrm>
          <a:prstGeom prst="rect">
            <a:avLst/>
          </a:prstGeom>
        </p:spPr>
      </p:pic>
    </p:spTree>
    <p:extLst>
      <p:ext uri="{BB962C8B-B14F-4D97-AF65-F5344CB8AC3E}">
        <p14:creationId xmlns:p14="http://schemas.microsoft.com/office/powerpoint/2010/main" val="17720412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2E680-0CB0-D885-1ABE-C1ECA74B53B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AA397B2-B7AC-15DE-84FD-32DA5BDD3E2C}"/>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3795" name="Text Box 3">
            <a:extLst>
              <a:ext uri="{FF2B5EF4-FFF2-40B4-BE49-F238E27FC236}">
                <a16:creationId xmlns:a16="http://schemas.microsoft.com/office/drawing/2014/main" id="{932CF583-0A59-3611-31AA-ABEA0FFE8BA6}"/>
              </a:ext>
            </a:extLst>
          </p:cNvPr>
          <p:cNvSpPr txBox="1">
            <a:spLocks noChangeArrowheads="1"/>
          </p:cNvSpPr>
          <p:nvPr/>
        </p:nvSpPr>
        <p:spPr bwMode="auto">
          <a:xfrm>
            <a:off x="0" y="381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Как </a:t>
            </a:r>
            <a:r>
              <a:rPr lang="ru-RU" altLang="ru-RU" dirty="0" err="1">
                <a:cs typeface="Times New Roman" panose="02020603050405020304" pitchFamily="18" charset="0"/>
              </a:rPr>
              <a:t>ромбокубооктаэдр</a:t>
            </a:r>
            <a:r>
              <a:rPr lang="ru-RU" altLang="ru-RU" dirty="0">
                <a:cs typeface="Times New Roman" panose="02020603050405020304" pitchFamily="18" charset="0"/>
              </a:rPr>
              <a:t> можно получить из куба</a:t>
            </a:r>
            <a:r>
              <a:rPr lang="en-US" altLang="ru-RU" dirty="0">
                <a:cs typeface="Times New Roman" panose="02020603050405020304" pitchFamily="18" charset="0"/>
              </a:rPr>
              <a:t> (18)</a:t>
            </a:r>
            <a:r>
              <a:rPr lang="ru-RU" altLang="ru-RU" dirty="0">
                <a:cs typeface="Times New Roman" panose="02020603050405020304" pitchFamily="18" charset="0"/>
              </a:rPr>
              <a:t>?</a:t>
            </a:r>
            <a:endParaRPr lang="ru-RU" altLang="ru-RU" dirty="0"/>
          </a:p>
        </p:txBody>
      </p:sp>
      <p:pic>
        <p:nvPicPr>
          <p:cNvPr id="4" name="Рисунок 3">
            <a:extLst>
              <a:ext uri="{FF2B5EF4-FFF2-40B4-BE49-F238E27FC236}">
                <a16:creationId xmlns:a16="http://schemas.microsoft.com/office/drawing/2014/main" id="{E124ECBC-1126-AE65-2AA5-02EE8CEBC1C7}"/>
              </a:ext>
            </a:extLst>
          </p:cNvPr>
          <p:cNvPicPr>
            <a:picLocks noChangeAspect="1"/>
          </p:cNvPicPr>
          <p:nvPr/>
        </p:nvPicPr>
        <p:blipFill>
          <a:blip r:embed="rId3"/>
          <a:stretch>
            <a:fillRect/>
          </a:stretch>
        </p:blipFill>
        <p:spPr>
          <a:xfrm>
            <a:off x="2555776" y="1340768"/>
            <a:ext cx="3591426" cy="3505689"/>
          </a:xfrm>
          <a:prstGeom prst="rect">
            <a:avLst/>
          </a:prstGeom>
        </p:spPr>
      </p:pic>
    </p:spTree>
    <p:extLst>
      <p:ext uri="{BB962C8B-B14F-4D97-AF65-F5344CB8AC3E}">
        <p14:creationId xmlns:p14="http://schemas.microsoft.com/office/powerpoint/2010/main" val="21959137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972D-E4A4-FD06-21D4-5231E01CE915}"/>
            </a:ext>
          </a:extLst>
        </p:cNvPr>
        <p:cNvGrpSpPr/>
        <p:nvPr/>
      </p:nvGrpSpPr>
      <p:grpSpPr>
        <a:xfrm>
          <a:off x="0" y="0"/>
          <a:ext cx="0" cy="0"/>
          <a:chOff x="0" y="0"/>
          <a:chExt cx="0" cy="0"/>
        </a:xfrm>
      </p:grpSpPr>
      <p:sp>
        <p:nvSpPr>
          <p:cNvPr id="115716" name="Text Box 4">
            <a:extLst>
              <a:ext uri="{FF2B5EF4-FFF2-40B4-BE49-F238E27FC236}">
                <a16:creationId xmlns:a16="http://schemas.microsoft.com/office/drawing/2014/main" id="{DCBFAB5D-5B5B-7546-C6BF-ECF88D1771B8}"/>
              </a:ext>
            </a:extLst>
          </p:cNvPr>
          <p:cNvSpPr txBox="1">
            <a:spLocks noChangeArrowheads="1"/>
          </p:cNvSpPr>
          <p:nvPr/>
        </p:nvSpPr>
        <p:spPr bwMode="auto">
          <a:xfrm>
            <a:off x="228600" y="332656"/>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Раздвинуть грани куба в направлении от центра.</a:t>
            </a:r>
          </a:p>
        </p:txBody>
      </p:sp>
      <p:pic>
        <p:nvPicPr>
          <p:cNvPr id="4" name="Рисунок 3">
            <a:extLst>
              <a:ext uri="{FF2B5EF4-FFF2-40B4-BE49-F238E27FC236}">
                <a16:creationId xmlns:a16="http://schemas.microsoft.com/office/drawing/2014/main" id="{B061F8BA-3C4E-1DBB-A017-BDDA7BB59131}"/>
              </a:ext>
            </a:extLst>
          </p:cNvPr>
          <p:cNvPicPr>
            <a:picLocks noChangeAspect="1"/>
          </p:cNvPicPr>
          <p:nvPr/>
        </p:nvPicPr>
        <p:blipFill>
          <a:blip r:embed="rId3"/>
          <a:stretch>
            <a:fillRect/>
          </a:stretch>
        </p:blipFill>
        <p:spPr>
          <a:xfrm>
            <a:off x="4572000" y="1268760"/>
            <a:ext cx="3591426" cy="3505689"/>
          </a:xfrm>
          <a:prstGeom prst="rect">
            <a:avLst/>
          </a:prstGeom>
        </p:spPr>
      </p:pic>
      <p:pic>
        <p:nvPicPr>
          <p:cNvPr id="3" name="Рисунок 2">
            <a:extLst>
              <a:ext uri="{FF2B5EF4-FFF2-40B4-BE49-F238E27FC236}">
                <a16:creationId xmlns:a16="http://schemas.microsoft.com/office/drawing/2014/main" id="{8D0C7BEC-B06B-FE0E-AE4E-B7CD929FF9E9}"/>
              </a:ext>
            </a:extLst>
          </p:cNvPr>
          <p:cNvPicPr>
            <a:picLocks noChangeAspect="1"/>
          </p:cNvPicPr>
          <p:nvPr/>
        </p:nvPicPr>
        <p:blipFill>
          <a:blip r:embed="rId4"/>
          <a:stretch>
            <a:fillRect/>
          </a:stretch>
        </p:blipFill>
        <p:spPr>
          <a:xfrm>
            <a:off x="541528" y="1628800"/>
            <a:ext cx="3180015" cy="2963006"/>
          </a:xfrm>
          <a:prstGeom prst="rect">
            <a:avLst/>
          </a:prstGeom>
        </p:spPr>
      </p:pic>
    </p:spTree>
    <p:extLst>
      <p:ext uri="{BB962C8B-B14F-4D97-AF65-F5344CB8AC3E}">
        <p14:creationId xmlns:p14="http://schemas.microsoft.com/office/powerpoint/2010/main" val="9654177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B691236-E413-42AF-B44D-6BBDCAC8BDDA}"/>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3795" name="Text Box 3">
            <a:extLst>
              <a:ext uri="{FF2B5EF4-FFF2-40B4-BE49-F238E27FC236}">
                <a16:creationId xmlns:a16="http://schemas.microsoft.com/office/drawing/2014/main" id="{4520BBEC-6F0F-4A9D-B8AE-E7E6AB28BE67}"/>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err="1"/>
              <a:t>ромбокубооктаэдр</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15716" name="Text Box 4">
            <a:extLst>
              <a:ext uri="{FF2B5EF4-FFF2-40B4-BE49-F238E27FC236}">
                <a16:creationId xmlns:a16="http://schemas.microsoft.com/office/drawing/2014/main" id="{74CA54E6-A69F-4F02-AC66-787F0F528EDA}"/>
              </a:ext>
            </a:extLst>
          </p:cNvPr>
          <p:cNvSpPr txBox="1">
            <a:spLocks noChangeArrowheads="1"/>
          </p:cNvSpPr>
          <p:nvPr/>
        </p:nvSpPr>
        <p:spPr bwMode="auto">
          <a:xfrm>
            <a:off x="228600" y="5143382"/>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 </a:t>
            </a:r>
            <a:r>
              <a:rPr lang="ru-RU" altLang="ru-RU" dirty="0"/>
              <a:t>Восемнадцать квадратных и восемь треугольных граней</a:t>
            </a:r>
          </a:p>
        </p:txBody>
      </p:sp>
      <p:sp>
        <p:nvSpPr>
          <p:cNvPr id="6" name="Text Box 4">
            <a:extLst>
              <a:ext uri="{FF2B5EF4-FFF2-40B4-BE49-F238E27FC236}">
                <a16:creationId xmlns:a16="http://schemas.microsoft.com/office/drawing/2014/main" id="{DEA3D674-B93D-4C34-B685-C432C8C29A9F}"/>
              </a:ext>
            </a:extLst>
          </p:cNvPr>
          <p:cNvSpPr txBox="1">
            <a:spLocks noChangeArrowheads="1"/>
          </p:cNvSpPr>
          <p:nvPr/>
        </p:nvSpPr>
        <p:spPr bwMode="auto">
          <a:xfrm>
            <a:off x="395536" y="5694252"/>
            <a:ext cx="1391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24, </a:t>
            </a:r>
          </a:p>
        </p:txBody>
      </p:sp>
      <p:sp>
        <p:nvSpPr>
          <p:cNvPr id="7" name="Text Box 4">
            <a:extLst>
              <a:ext uri="{FF2B5EF4-FFF2-40B4-BE49-F238E27FC236}">
                <a16:creationId xmlns:a16="http://schemas.microsoft.com/office/drawing/2014/main" id="{66470CD1-6526-4B0B-8FD9-A43EC94BD371}"/>
              </a:ext>
            </a:extLst>
          </p:cNvPr>
          <p:cNvSpPr txBox="1">
            <a:spLocks noChangeArrowheads="1"/>
          </p:cNvSpPr>
          <p:nvPr/>
        </p:nvSpPr>
        <p:spPr bwMode="auto">
          <a:xfrm>
            <a:off x="2807715" y="5711021"/>
            <a:ext cx="1615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48, </a:t>
            </a:r>
          </a:p>
        </p:txBody>
      </p:sp>
      <p:sp>
        <p:nvSpPr>
          <p:cNvPr id="8" name="Text Box 4">
            <a:extLst>
              <a:ext uri="{FF2B5EF4-FFF2-40B4-BE49-F238E27FC236}">
                <a16:creationId xmlns:a16="http://schemas.microsoft.com/office/drawing/2014/main" id="{E1AB8A72-FABA-4930-9FB0-D82B82107B2E}"/>
              </a:ext>
            </a:extLst>
          </p:cNvPr>
          <p:cNvSpPr txBox="1">
            <a:spLocks noChangeArrowheads="1"/>
          </p:cNvSpPr>
          <p:nvPr/>
        </p:nvSpPr>
        <p:spPr bwMode="auto">
          <a:xfrm>
            <a:off x="4781128" y="5711021"/>
            <a:ext cx="1391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26.</a:t>
            </a:r>
          </a:p>
        </p:txBody>
      </p:sp>
      <p:pic>
        <p:nvPicPr>
          <p:cNvPr id="4" name="Рисунок 3">
            <a:extLst>
              <a:ext uri="{FF2B5EF4-FFF2-40B4-BE49-F238E27FC236}">
                <a16:creationId xmlns:a16="http://schemas.microsoft.com/office/drawing/2014/main" id="{43E71442-F2DB-1559-C20C-D8A9B740E43E}"/>
              </a:ext>
            </a:extLst>
          </p:cNvPr>
          <p:cNvPicPr>
            <a:picLocks noChangeAspect="1"/>
          </p:cNvPicPr>
          <p:nvPr/>
        </p:nvPicPr>
        <p:blipFill>
          <a:blip r:embed="rId3"/>
          <a:stretch>
            <a:fillRect/>
          </a:stretch>
        </p:blipFill>
        <p:spPr>
          <a:xfrm>
            <a:off x="2776287" y="1676155"/>
            <a:ext cx="3591426" cy="3505689"/>
          </a:xfrm>
          <a:prstGeom prst="rect">
            <a:avLst/>
          </a:prstGeom>
        </p:spPr>
      </p:pic>
    </p:spTree>
    <p:extLst>
      <p:ext uri="{BB962C8B-B14F-4D97-AF65-F5344CB8AC3E}">
        <p14:creationId xmlns:p14="http://schemas.microsoft.com/office/powerpoint/2010/main" val="1043258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left)">
                                      <p:cBhvr>
                                        <p:cTn id="7" dur="500"/>
                                        <p:tgtEl>
                                          <p:spTgt spid="1157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utoUpdateAnimBg="0"/>
      <p:bldP spid="6" grpId="0" autoUpdateAnimBg="0"/>
      <p:bldP spid="7" grpId="0" autoUpdateAnimBg="0"/>
      <p:bldP spid="8"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6688849-584A-4F86-94BD-5D8AED297D92}"/>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Курносый куб</a:t>
            </a:r>
          </a:p>
        </p:txBody>
      </p:sp>
      <p:sp>
        <p:nvSpPr>
          <p:cNvPr id="78851" name="Text Box 3">
            <a:extLst>
              <a:ext uri="{FF2B5EF4-FFF2-40B4-BE49-F238E27FC236}">
                <a16:creationId xmlns:a16="http://schemas.microsoft.com/office/drawing/2014/main" id="{E8BBBEF2-D148-4794-8748-10FF05E37F56}"/>
              </a:ext>
            </a:extLst>
          </p:cNvPr>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На рисунке изображен многогранник, называемый </a:t>
            </a:r>
            <a:r>
              <a:rPr lang="ru-RU" altLang="ru-RU" dirty="0">
                <a:solidFill>
                  <a:srgbClr val="FF3300"/>
                </a:solidFill>
                <a:cs typeface="Times New Roman" panose="02020603050405020304" pitchFamily="18" charset="0"/>
              </a:rPr>
              <a:t>курносый</a:t>
            </a:r>
            <a:r>
              <a:rPr lang="ru-RU" altLang="ru-RU" dirty="0"/>
              <a:t> </a:t>
            </a:r>
            <a:r>
              <a:rPr lang="ru-RU" altLang="ru-RU" dirty="0">
                <a:cs typeface="Times New Roman" panose="02020603050405020304" pitchFamily="18" charset="0"/>
              </a:rPr>
              <a:t>(иногда называют</a:t>
            </a:r>
            <a:r>
              <a:rPr lang="ru-RU" altLang="ru-RU" dirty="0"/>
              <a:t> </a:t>
            </a:r>
            <a:r>
              <a:rPr lang="ru-RU" altLang="ru-RU" dirty="0">
                <a:solidFill>
                  <a:srgbClr val="FF3300"/>
                </a:solidFill>
                <a:cs typeface="Times New Roman" panose="02020603050405020304" pitchFamily="18" charset="0"/>
              </a:rPr>
              <a:t>плосконосый</a:t>
            </a:r>
            <a:r>
              <a:rPr lang="ru-RU" altLang="ru-RU" dirty="0">
                <a:cs typeface="Times New Roman" panose="02020603050405020304" pitchFamily="18" charset="0"/>
              </a:rPr>
              <a:t>)</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куб</a:t>
            </a:r>
            <a:r>
              <a:rPr lang="ru-RU" altLang="ru-RU" dirty="0">
                <a:solidFill>
                  <a:srgbClr val="FF3300"/>
                </a:solidFill>
              </a:rPr>
              <a:t>. </a:t>
            </a:r>
            <a:r>
              <a:rPr lang="ru-RU" altLang="ru-RU" dirty="0"/>
              <a:t>Его</a:t>
            </a:r>
            <a:r>
              <a:rPr lang="ru-RU" altLang="ru-RU" dirty="0">
                <a:solidFill>
                  <a:schemeClr val="accent1"/>
                </a:solidFill>
                <a:cs typeface="Times New Roman" panose="02020603050405020304" pitchFamily="18" charset="0"/>
              </a:rPr>
              <a:t> </a:t>
            </a:r>
            <a:r>
              <a:rPr lang="ru-RU" altLang="ru-RU" dirty="0"/>
              <a:t>поверхность </a:t>
            </a:r>
            <a:r>
              <a:rPr lang="ru-RU" altLang="ru-RU" dirty="0">
                <a:cs typeface="Times New Roman" panose="02020603050405020304" pitchFamily="18" charset="0"/>
              </a:rPr>
              <a:t>состо</a:t>
            </a:r>
            <a:r>
              <a:rPr lang="ru-RU" altLang="ru-RU" dirty="0"/>
              <a:t>и</a:t>
            </a:r>
            <a:r>
              <a:rPr lang="ru-RU" altLang="ru-RU" dirty="0">
                <a:cs typeface="Times New Roman" panose="02020603050405020304" pitchFamily="18" charset="0"/>
              </a:rPr>
              <a:t>т из граней куба, окруженных правильными треугольниками.</a:t>
            </a:r>
          </a:p>
        </p:txBody>
      </p:sp>
      <p:pic>
        <p:nvPicPr>
          <p:cNvPr id="4" name="Рисунок 3">
            <a:extLst>
              <a:ext uri="{FF2B5EF4-FFF2-40B4-BE49-F238E27FC236}">
                <a16:creationId xmlns:a16="http://schemas.microsoft.com/office/drawing/2014/main" id="{2B7BA6EC-5CB7-5293-2717-5884EF3E122F}"/>
              </a:ext>
            </a:extLst>
          </p:cNvPr>
          <p:cNvPicPr>
            <a:picLocks noChangeAspect="1"/>
          </p:cNvPicPr>
          <p:nvPr/>
        </p:nvPicPr>
        <p:blipFill>
          <a:blip r:embed="rId2"/>
          <a:stretch>
            <a:fillRect/>
          </a:stretch>
        </p:blipFill>
        <p:spPr>
          <a:xfrm>
            <a:off x="2339752" y="1948610"/>
            <a:ext cx="4124901" cy="4048690"/>
          </a:xfrm>
          <a:prstGeom prst="rect">
            <a:avLst/>
          </a:prstGeom>
        </p:spPr>
      </p:pic>
    </p:spTree>
    <p:extLst>
      <p:ext uri="{BB962C8B-B14F-4D97-AF65-F5344CB8AC3E}">
        <p14:creationId xmlns:p14="http://schemas.microsoft.com/office/powerpoint/2010/main" val="3244255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F1B-3380-2DFB-4A19-128CF73D20A7}"/>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EC9FF55-CBB5-E27D-90A1-710DA5343EC9}"/>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5843" name="Text Box 3">
            <a:extLst>
              <a:ext uri="{FF2B5EF4-FFF2-40B4-BE49-F238E27FC236}">
                <a16:creationId xmlns:a16="http://schemas.microsoft.com/office/drawing/2014/main" id="{8BA251FF-01DA-3C00-C579-36D30CBD9530}"/>
              </a:ext>
            </a:extLst>
          </p:cNvPr>
          <p:cNvSpPr txBox="1">
            <a:spLocks noChangeArrowheads="1"/>
          </p:cNvSpPr>
          <p:nvPr/>
        </p:nvSpPr>
        <p:spPr bwMode="auto">
          <a:xfrm>
            <a:off x="0" y="381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Как </a:t>
            </a:r>
            <a:r>
              <a:rPr lang="ru-RU" altLang="ru-RU" dirty="0"/>
              <a:t>курносый куб можно получить из куба</a:t>
            </a:r>
            <a:r>
              <a:rPr lang="en-US" altLang="ru-RU" dirty="0"/>
              <a:t> (19)</a:t>
            </a:r>
            <a:r>
              <a:rPr lang="ru-RU" altLang="ru-RU" dirty="0">
                <a:cs typeface="Times New Roman" panose="02020603050405020304" pitchFamily="18" charset="0"/>
              </a:rPr>
              <a:t>?</a:t>
            </a:r>
            <a:r>
              <a:rPr lang="ru-RU" altLang="ru-RU" dirty="0"/>
              <a:t> </a:t>
            </a:r>
          </a:p>
        </p:txBody>
      </p:sp>
      <p:pic>
        <p:nvPicPr>
          <p:cNvPr id="4" name="Рисунок 3">
            <a:extLst>
              <a:ext uri="{FF2B5EF4-FFF2-40B4-BE49-F238E27FC236}">
                <a16:creationId xmlns:a16="http://schemas.microsoft.com/office/drawing/2014/main" id="{C6ECA0CF-22C2-9C80-7A85-6940F80517B6}"/>
              </a:ext>
            </a:extLst>
          </p:cNvPr>
          <p:cNvPicPr>
            <a:picLocks noChangeAspect="1"/>
          </p:cNvPicPr>
          <p:nvPr/>
        </p:nvPicPr>
        <p:blipFill>
          <a:blip r:embed="rId3"/>
          <a:stretch>
            <a:fillRect/>
          </a:stretch>
        </p:blipFill>
        <p:spPr>
          <a:xfrm>
            <a:off x="1835696" y="1223665"/>
            <a:ext cx="4124901" cy="4048690"/>
          </a:xfrm>
          <a:prstGeom prst="rect">
            <a:avLst/>
          </a:prstGeom>
        </p:spPr>
      </p:pic>
    </p:spTree>
    <p:extLst>
      <p:ext uri="{BB962C8B-B14F-4D97-AF65-F5344CB8AC3E}">
        <p14:creationId xmlns:p14="http://schemas.microsoft.com/office/powerpoint/2010/main" val="925128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A4EF-3A81-B1E3-BD35-1B9F55BD522C}"/>
            </a:ext>
          </a:extLst>
        </p:cNvPr>
        <p:cNvGrpSpPr/>
        <p:nvPr/>
      </p:nvGrpSpPr>
      <p:grpSpPr>
        <a:xfrm>
          <a:off x="0" y="0"/>
          <a:ext cx="0" cy="0"/>
          <a:chOff x="0" y="0"/>
          <a:chExt cx="0" cy="0"/>
        </a:xfrm>
      </p:grpSpPr>
      <p:sp>
        <p:nvSpPr>
          <p:cNvPr id="102404" name="Text Box 4">
            <a:extLst>
              <a:ext uri="{FF2B5EF4-FFF2-40B4-BE49-F238E27FC236}">
                <a16:creationId xmlns:a16="http://schemas.microsoft.com/office/drawing/2014/main" id="{B60E078A-F7FA-42D3-1275-785F8C192A9A}"/>
              </a:ext>
            </a:extLst>
          </p:cNvPr>
          <p:cNvSpPr txBox="1">
            <a:spLocks noChangeArrowheads="1"/>
          </p:cNvSpPr>
          <p:nvPr/>
        </p:nvSpPr>
        <p:spPr bwMode="auto">
          <a:xfrm>
            <a:off x="228600" y="18864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Ответ:</a:t>
            </a:r>
            <a:r>
              <a:rPr lang="ru-RU" altLang="ru-RU" dirty="0">
                <a:solidFill>
                  <a:schemeClr val="accent1"/>
                </a:solidFill>
              </a:rPr>
              <a:t> </a:t>
            </a:r>
            <a:r>
              <a:rPr lang="ru-RU" altLang="ru-RU" dirty="0"/>
              <a:t>Раздвинуть грани куба в направлении от центра, а затем повернуть их вокруг осей, проходящих через центр куба и центры граней.</a:t>
            </a:r>
          </a:p>
        </p:txBody>
      </p:sp>
      <p:pic>
        <p:nvPicPr>
          <p:cNvPr id="4" name="Рисунок 3">
            <a:extLst>
              <a:ext uri="{FF2B5EF4-FFF2-40B4-BE49-F238E27FC236}">
                <a16:creationId xmlns:a16="http://schemas.microsoft.com/office/drawing/2014/main" id="{8B31A91E-D8C5-2F0B-D04F-6B34518B8B7B}"/>
              </a:ext>
            </a:extLst>
          </p:cNvPr>
          <p:cNvPicPr>
            <a:picLocks noChangeAspect="1"/>
          </p:cNvPicPr>
          <p:nvPr/>
        </p:nvPicPr>
        <p:blipFill>
          <a:blip r:embed="rId3"/>
          <a:stretch>
            <a:fillRect/>
          </a:stretch>
        </p:blipFill>
        <p:spPr>
          <a:xfrm>
            <a:off x="4693826" y="1628800"/>
            <a:ext cx="4124901" cy="4048690"/>
          </a:xfrm>
          <a:prstGeom prst="rect">
            <a:avLst/>
          </a:prstGeom>
        </p:spPr>
      </p:pic>
      <p:pic>
        <p:nvPicPr>
          <p:cNvPr id="3" name="Рисунок 2">
            <a:extLst>
              <a:ext uri="{FF2B5EF4-FFF2-40B4-BE49-F238E27FC236}">
                <a16:creationId xmlns:a16="http://schemas.microsoft.com/office/drawing/2014/main" id="{309EE53F-7C71-6B44-1C72-811317CF2C0C}"/>
              </a:ext>
            </a:extLst>
          </p:cNvPr>
          <p:cNvPicPr>
            <a:picLocks noChangeAspect="1"/>
          </p:cNvPicPr>
          <p:nvPr/>
        </p:nvPicPr>
        <p:blipFill>
          <a:blip r:embed="rId4"/>
          <a:stretch>
            <a:fillRect/>
          </a:stretch>
        </p:blipFill>
        <p:spPr>
          <a:xfrm>
            <a:off x="253402" y="1618239"/>
            <a:ext cx="4248743" cy="4039164"/>
          </a:xfrm>
          <a:prstGeom prst="rect">
            <a:avLst/>
          </a:prstGeom>
        </p:spPr>
      </p:pic>
    </p:spTree>
    <p:extLst>
      <p:ext uri="{BB962C8B-B14F-4D97-AF65-F5344CB8AC3E}">
        <p14:creationId xmlns:p14="http://schemas.microsoft.com/office/powerpoint/2010/main" val="2648502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wipe(left)">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3DF5A6F-7643-40B8-B192-4AD9C2A31361}"/>
              </a:ext>
            </a:extLst>
          </p:cNvPr>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Упражнение</a:t>
            </a:r>
          </a:p>
        </p:txBody>
      </p:sp>
      <p:sp>
        <p:nvSpPr>
          <p:cNvPr id="35843" name="Text Box 3">
            <a:extLst>
              <a:ext uri="{FF2B5EF4-FFF2-40B4-BE49-F238E27FC236}">
                <a16:creationId xmlns:a16="http://schemas.microsoft.com/office/drawing/2014/main" id="{77A274A2-3CB3-47FD-9B1A-B47AC9D7F2FF}"/>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Из каких граней состо</a:t>
            </a:r>
            <a:r>
              <a:rPr lang="ru-RU" altLang="ru-RU" dirty="0"/>
              <a:t>и</a:t>
            </a:r>
            <a:r>
              <a:rPr lang="ru-RU" altLang="ru-RU" dirty="0">
                <a:cs typeface="Times New Roman" panose="02020603050405020304" pitchFamily="18" charset="0"/>
              </a:rPr>
              <a:t>т </a:t>
            </a:r>
            <a:r>
              <a:rPr lang="ru-RU" altLang="ru-RU" dirty="0"/>
              <a:t>курносый куб</a:t>
            </a:r>
            <a:r>
              <a:rPr lang="ru-RU" altLang="ru-RU" dirty="0">
                <a:cs typeface="Times New Roman" panose="02020603050405020304" pitchFamily="18" charset="0"/>
              </a:rPr>
              <a:t>?</a:t>
            </a:r>
            <a:r>
              <a:rPr lang="ru-RU" altLang="ru-RU" dirty="0"/>
              <a:t> Сколько у него вершин (В), ребер (Р) и граней (Г)?</a:t>
            </a:r>
          </a:p>
        </p:txBody>
      </p:sp>
      <p:sp>
        <p:nvSpPr>
          <p:cNvPr id="102404" name="Text Box 4">
            <a:extLst>
              <a:ext uri="{FF2B5EF4-FFF2-40B4-BE49-F238E27FC236}">
                <a16:creationId xmlns:a16="http://schemas.microsoft.com/office/drawing/2014/main" id="{493F2B0F-CE54-4C60-AF91-08380DE879AA}"/>
              </a:ext>
            </a:extLst>
          </p:cNvPr>
          <p:cNvSpPr txBox="1">
            <a:spLocks noChangeArrowheads="1"/>
          </p:cNvSpPr>
          <p:nvPr/>
        </p:nvSpPr>
        <p:spPr bwMode="auto">
          <a:xfrm>
            <a:off x="228600" y="5548699"/>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Ответ:</a:t>
            </a:r>
            <a:r>
              <a:rPr lang="ru-RU" altLang="ru-RU" dirty="0">
                <a:solidFill>
                  <a:schemeClr val="accent1"/>
                </a:solidFill>
              </a:rPr>
              <a:t> </a:t>
            </a:r>
            <a:r>
              <a:rPr lang="ru-RU" altLang="ru-RU" dirty="0"/>
              <a:t>Шесть квадратных и тридцать две треугольных граней; </a:t>
            </a:r>
          </a:p>
        </p:txBody>
      </p:sp>
      <p:sp>
        <p:nvSpPr>
          <p:cNvPr id="6" name="Text Box 4">
            <a:extLst>
              <a:ext uri="{FF2B5EF4-FFF2-40B4-BE49-F238E27FC236}">
                <a16:creationId xmlns:a16="http://schemas.microsoft.com/office/drawing/2014/main" id="{EC653315-E727-4948-A4ED-EBDC2250A94D}"/>
              </a:ext>
            </a:extLst>
          </p:cNvPr>
          <p:cNvSpPr txBox="1">
            <a:spLocks noChangeArrowheads="1"/>
          </p:cNvSpPr>
          <p:nvPr/>
        </p:nvSpPr>
        <p:spPr bwMode="auto">
          <a:xfrm>
            <a:off x="228600" y="6195665"/>
            <a:ext cx="1319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В = 24, </a:t>
            </a:r>
          </a:p>
        </p:txBody>
      </p:sp>
      <p:sp>
        <p:nvSpPr>
          <p:cNvPr id="7" name="Text Box 4">
            <a:extLst>
              <a:ext uri="{FF2B5EF4-FFF2-40B4-BE49-F238E27FC236}">
                <a16:creationId xmlns:a16="http://schemas.microsoft.com/office/drawing/2014/main" id="{B11E3C30-0B4B-4D5D-9652-901450C92AFF}"/>
              </a:ext>
            </a:extLst>
          </p:cNvPr>
          <p:cNvSpPr txBox="1">
            <a:spLocks noChangeArrowheads="1"/>
          </p:cNvSpPr>
          <p:nvPr/>
        </p:nvSpPr>
        <p:spPr bwMode="auto">
          <a:xfrm>
            <a:off x="1448381" y="6182748"/>
            <a:ext cx="1391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Р = 60, </a:t>
            </a:r>
          </a:p>
        </p:txBody>
      </p:sp>
      <p:sp>
        <p:nvSpPr>
          <p:cNvPr id="8" name="Text Box 4">
            <a:extLst>
              <a:ext uri="{FF2B5EF4-FFF2-40B4-BE49-F238E27FC236}">
                <a16:creationId xmlns:a16="http://schemas.microsoft.com/office/drawing/2014/main" id="{404C0CB3-D05A-4882-9740-F9B6C805F2EB}"/>
              </a:ext>
            </a:extLst>
          </p:cNvPr>
          <p:cNvSpPr txBox="1">
            <a:spLocks noChangeArrowheads="1"/>
          </p:cNvSpPr>
          <p:nvPr/>
        </p:nvSpPr>
        <p:spPr bwMode="auto">
          <a:xfrm>
            <a:off x="2668162" y="6195665"/>
            <a:ext cx="1391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t>Г = 38.</a:t>
            </a:r>
          </a:p>
        </p:txBody>
      </p:sp>
      <p:pic>
        <p:nvPicPr>
          <p:cNvPr id="4" name="Рисунок 3">
            <a:extLst>
              <a:ext uri="{FF2B5EF4-FFF2-40B4-BE49-F238E27FC236}">
                <a16:creationId xmlns:a16="http://schemas.microsoft.com/office/drawing/2014/main" id="{CB6A06F3-EC0E-B6C1-7F36-3D787B5F8227}"/>
              </a:ext>
            </a:extLst>
          </p:cNvPr>
          <p:cNvPicPr>
            <a:picLocks noChangeAspect="1"/>
          </p:cNvPicPr>
          <p:nvPr/>
        </p:nvPicPr>
        <p:blipFill>
          <a:blip r:embed="rId3"/>
          <a:stretch>
            <a:fillRect/>
          </a:stretch>
        </p:blipFill>
        <p:spPr>
          <a:xfrm>
            <a:off x="2509549" y="1404655"/>
            <a:ext cx="4124901" cy="4048690"/>
          </a:xfrm>
          <a:prstGeom prst="rect">
            <a:avLst/>
          </a:prstGeom>
        </p:spPr>
      </p:pic>
    </p:spTree>
    <p:extLst>
      <p:ext uri="{BB962C8B-B14F-4D97-AF65-F5344CB8AC3E}">
        <p14:creationId xmlns:p14="http://schemas.microsoft.com/office/powerpoint/2010/main" val="3010414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wipe(left)">
                                      <p:cBhvr>
                                        <p:cTn id="7" dur="5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P spid="6" grpId="0" autoUpdateAnimBg="0"/>
      <p:bldP spid="7" grpId="0" autoUpdateAnimBg="0"/>
      <p:bldP spid="8" grpId="0" autoUpdateAnimBg="0"/>
    </p:bld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5613</TotalTime>
  <Words>4972</Words>
  <Application>Microsoft Office PowerPoint</Application>
  <PresentationFormat>Экран (4:3)</PresentationFormat>
  <Paragraphs>480</Paragraphs>
  <Slides>148</Slides>
  <Notes>87</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2</vt:i4>
      </vt:variant>
      <vt:variant>
        <vt:lpstr>Заголовки слайдов</vt:lpstr>
      </vt:variant>
      <vt:variant>
        <vt:i4>148</vt:i4>
      </vt:variant>
    </vt:vector>
  </HeadingPairs>
  <TitlesOfParts>
    <vt:vector size="154" baseType="lpstr">
      <vt:lpstr>Arial</vt:lpstr>
      <vt:lpstr>Cambria Math</vt:lpstr>
      <vt:lpstr>Times New Roman</vt:lpstr>
      <vt:lpstr>Оформление по умолчанию</vt:lpstr>
      <vt:lpstr>Equation</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Определения основных многогранников</vt:lpstr>
      <vt:lpstr>Определения основных многогранников</vt:lpstr>
      <vt:lpstr>Упражнение 1</vt:lpstr>
      <vt:lpstr>Упражнение 2</vt:lpstr>
      <vt:lpstr>Презентация PowerPoint</vt:lpstr>
      <vt:lpstr>Упражнение</vt:lpstr>
      <vt:lpstr>Упражнение 5</vt:lpstr>
      <vt:lpstr>Презентация PowerPoint</vt:lpstr>
      <vt:lpstr>Презентация PowerPoint</vt:lpstr>
      <vt:lpstr>Упражнение</vt:lpstr>
      <vt:lpstr>Упражнение</vt:lpstr>
      <vt:lpstr>Презентация PowerPoint</vt:lpstr>
      <vt:lpstr>Правильные многогранники</vt:lpstr>
      <vt:lpstr>Презентация PowerPoint</vt:lpstr>
      <vt:lpstr>Кубок Кеплера </vt:lpstr>
      <vt:lpstr>Презентация PowerPoint</vt:lpstr>
      <vt:lpstr>ТЕТРАЭДР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ДОДЕКАЭДР</vt:lpstr>
      <vt:lpstr>Презентация PowerPoint</vt:lpstr>
      <vt:lpstr>Презентация PowerPoint</vt:lpstr>
      <vt:lpstr>Комбинации многогранников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Полуправильные многогранники. Тела Архимеда</vt:lpstr>
      <vt:lpstr>ТЕЛА АРХИМЕДА</vt:lpstr>
      <vt:lpstr>Презентация PowerPoint</vt:lpstr>
      <vt:lpstr>Презентация PowerPoint</vt:lpstr>
      <vt:lpstr>Усеченный тетраэдр</vt:lpstr>
      <vt:lpstr>Упражнение</vt:lpstr>
      <vt:lpstr>Упражнение 2</vt:lpstr>
      <vt:lpstr>Упражнение</vt:lpstr>
      <vt:lpstr>Усеченный куб</vt:lpstr>
      <vt:lpstr>Упражнение</vt:lpstr>
      <vt:lpstr>Упражнение</vt:lpstr>
      <vt:lpstr>Кубооктаэдр</vt:lpstr>
      <vt:lpstr>Упражнение</vt:lpstr>
      <vt:lpstr>Презентация PowerPoint</vt:lpstr>
      <vt:lpstr>Упражнение</vt:lpstr>
      <vt:lpstr>Упражнение</vt:lpstr>
      <vt:lpstr>Усеченный октаэдр</vt:lpstr>
      <vt:lpstr>Упражнение</vt:lpstr>
      <vt:lpstr>Упражнение 10</vt:lpstr>
      <vt:lpstr>Ромбокубооктаэдр</vt:lpstr>
      <vt:lpstr>Презентация PowerPoint</vt:lpstr>
      <vt:lpstr>Упражнение</vt:lpstr>
      <vt:lpstr>Презентация PowerPoint</vt:lpstr>
      <vt:lpstr>Упражнение</vt:lpstr>
      <vt:lpstr>Курносый куб</vt:lpstr>
      <vt:lpstr>Упражнение</vt:lpstr>
      <vt:lpstr>Презентация PowerPoint</vt:lpstr>
      <vt:lpstr>Упражнение</vt:lpstr>
      <vt:lpstr>Усеченный кубооктаэдр</vt:lpstr>
      <vt:lpstr>Презентация PowerPoint</vt:lpstr>
      <vt:lpstr>Презентация PowerPoint</vt:lpstr>
      <vt:lpstr>Упражнение</vt:lpstr>
      <vt:lpstr>Усеченный икосаэдр</vt:lpstr>
      <vt:lpstr>Усеченный икосаэдр</vt:lpstr>
      <vt:lpstr>Упражнение</vt:lpstr>
      <vt:lpstr>Упражнение</vt:lpstr>
      <vt:lpstr>Усеченный икосаэдр</vt:lpstr>
      <vt:lpstr>Презентация PowerPoint</vt:lpstr>
      <vt:lpstr>  Форму усечённого икосаэдра имеют фуллерены –класс молекул, представляющих собой одну из форм существования углерода.</vt:lpstr>
      <vt:lpstr>Икосододекаэдр</vt:lpstr>
      <vt:lpstr>Упражнение</vt:lpstr>
      <vt:lpstr>Презентация PowerPoint</vt:lpstr>
      <vt:lpstr>Упражнение</vt:lpstr>
      <vt:lpstr>Усеченный додекаэдр</vt:lpstr>
      <vt:lpstr>Усеченный додекаэдр</vt:lpstr>
      <vt:lpstr>Усеченный додекаэдр</vt:lpstr>
      <vt:lpstr>Упражнение </vt:lpstr>
      <vt:lpstr>Ромбоикосододекаэдр</vt:lpstr>
      <vt:lpstr>Упражнение</vt:lpstr>
      <vt:lpstr>Презентация PowerPoint</vt:lpstr>
      <vt:lpstr>Упражнение</vt:lpstr>
      <vt:lpstr>Курносый додекаэдр</vt:lpstr>
      <vt:lpstr>Упражнение</vt:lpstr>
      <vt:lpstr>Презентация PowerPoint</vt:lpstr>
      <vt:lpstr>Упражнение</vt:lpstr>
      <vt:lpstr>Усеченный икосододекаэдр</vt:lpstr>
      <vt:lpstr>Упражнение </vt:lpstr>
      <vt:lpstr>Презентация PowerPoint</vt:lpstr>
      <vt:lpstr>Упражнение </vt:lpstr>
      <vt:lpstr>Презентация PowerPoint</vt:lpstr>
      <vt:lpstr>Презентация PowerPoint</vt:lpstr>
      <vt:lpstr>Презентация PowerPoint</vt:lpstr>
      <vt:lpstr>Звёздчатые многогранники. Тела Кеплера-Пуансо</vt:lpstr>
      <vt:lpstr>Презентация PowerPoint</vt:lpstr>
      <vt:lpstr>Малый звездчатый додекаэдр</vt:lpstr>
      <vt:lpstr>Презентация PowerPoint</vt:lpstr>
      <vt:lpstr>Презентация PowerPoint</vt:lpstr>
      <vt:lpstr>Большой звездчатый додекаэдр</vt:lpstr>
      <vt:lpstr>Презентация PowerPoint</vt:lpstr>
      <vt:lpstr>Презентация PowerPoint</vt:lpstr>
      <vt:lpstr>Большой додекаэдр</vt:lpstr>
      <vt:lpstr>Презентация PowerPoint</vt:lpstr>
      <vt:lpstr>Большой икосаэдр</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Основные геометрические фигуры</dc:title>
  <dc:creator>*</dc:creator>
  <cp:lastModifiedBy>Vladimir Smirnov</cp:lastModifiedBy>
  <cp:revision>212</cp:revision>
  <dcterms:created xsi:type="dcterms:W3CDTF">2008-04-30T05:51:18Z</dcterms:created>
  <dcterms:modified xsi:type="dcterms:W3CDTF">2026-05-21T07:08:57Z</dcterms:modified>
</cp:coreProperties>
</file>