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3"/>
  </p:notesMasterIdLst>
  <p:sldIdLst>
    <p:sldId id="1073" r:id="rId2"/>
    <p:sldId id="1519" r:id="rId3"/>
    <p:sldId id="1542" r:id="rId4"/>
    <p:sldId id="1541" r:id="rId5"/>
    <p:sldId id="447" r:id="rId6"/>
    <p:sldId id="1520" r:id="rId7"/>
    <p:sldId id="327" r:id="rId8"/>
    <p:sldId id="328" r:id="rId9"/>
    <p:sldId id="1461" r:id="rId10"/>
    <p:sldId id="1516" r:id="rId11"/>
    <p:sldId id="1459" r:id="rId12"/>
    <p:sldId id="1234" r:id="rId13"/>
    <p:sldId id="755" r:id="rId14"/>
    <p:sldId id="598" r:id="rId15"/>
    <p:sldId id="1477" r:id="rId16"/>
    <p:sldId id="390" r:id="rId17"/>
    <p:sldId id="1460" r:id="rId18"/>
    <p:sldId id="305" r:id="rId19"/>
    <p:sldId id="1491" r:id="rId20"/>
    <p:sldId id="1396" r:id="rId21"/>
    <p:sldId id="1411" r:id="rId22"/>
    <p:sldId id="382" r:id="rId23"/>
    <p:sldId id="454" r:id="rId24"/>
    <p:sldId id="404" r:id="rId25"/>
    <p:sldId id="460" r:id="rId26"/>
    <p:sldId id="461" r:id="rId27"/>
    <p:sldId id="360" r:id="rId28"/>
    <p:sldId id="405" r:id="rId29"/>
    <p:sldId id="432" r:id="rId30"/>
    <p:sldId id="455" r:id="rId31"/>
    <p:sldId id="407" r:id="rId32"/>
    <p:sldId id="462" r:id="rId33"/>
    <p:sldId id="463" r:id="rId34"/>
    <p:sldId id="384" r:id="rId35"/>
    <p:sldId id="408" r:id="rId36"/>
    <p:sldId id="386" r:id="rId37"/>
    <p:sldId id="410" r:id="rId38"/>
    <p:sldId id="497" r:id="rId39"/>
    <p:sldId id="498" r:id="rId40"/>
    <p:sldId id="1522" r:id="rId41"/>
    <p:sldId id="470" r:id="rId42"/>
    <p:sldId id="1539" r:id="rId43"/>
    <p:sldId id="471" r:id="rId44"/>
    <p:sldId id="1524" r:id="rId45"/>
    <p:sldId id="1523" r:id="rId46"/>
    <p:sldId id="464" r:id="rId47"/>
    <p:sldId id="465" r:id="rId48"/>
    <p:sldId id="468" r:id="rId49"/>
    <p:sldId id="469" r:id="rId50"/>
    <p:sldId id="474" r:id="rId51"/>
    <p:sldId id="475" r:id="rId52"/>
    <p:sldId id="489" r:id="rId53"/>
    <p:sldId id="490" r:id="rId54"/>
    <p:sldId id="478" r:id="rId55"/>
    <p:sldId id="1540" r:id="rId56"/>
    <p:sldId id="1528" r:id="rId57"/>
    <p:sldId id="1529" r:id="rId58"/>
    <p:sldId id="494" r:id="rId59"/>
    <p:sldId id="495" r:id="rId60"/>
    <p:sldId id="496" r:id="rId61"/>
    <p:sldId id="1530" r:id="rId62"/>
    <p:sldId id="499" r:id="rId63"/>
    <p:sldId id="280" r:id="rId64"/>
    <p:sldId id="342" r:id="rId65"/>
    <p:sldId id="343" r:id="rId66"/>
    <p:sldId id="344" r:id="rId67"/>
    <p:sldId id="1538" r:id="rId68"/>
    <p:sldId id="529" r:id="rId69"/>
    <p:sldId id="527" r:id="rId70"/>
    <p:sldId id="329" r:id="rId71"/>
    <p:sldId id="613" r:id="rId72"/>
    <p:sldId id="621" r:id="rId73"/>
    <p:sldId id="614" r:id="rId74"/>
    <p:sldId id="331" r:id="rId75"/>
    <p:sldId id="304" r:id="rId76"/>
    <p:sldId id="347" r:id="rId77"/>
    <p:sldId id="595" r:id="rId78"/>
    <p:sldId id="623" r:id="rId79"/>
    <p:sldId id="624" r:id="rId80"/>
    <p:sldId id="1517" r:id="rId81"/>
    <p:sldId id="333" r:id="rId82"/>
    <p:sldId id="334" r:id="rId83"/>
    <p:sldId id="335" r:id="rId84"/>
    <p:sldId id="337" r:id="rId85"/>
    <p:sldId id="339" r:id="rId86"/>
    <p:sldId id="385" r:id="rId87"/>
    <p:sldId id="350" r:id="rId88"/>
    <p:sldId id="389" r:id="rId89"/>
    <p:sldId id="1525" r:id="rId90"/>
    <p:sldId id="1059" r:id="rId91"/>
    <p:sldId id="456" r:id="rId92"/>
    <p:sldId id="1250" r:id="rId93"/>
    <p:sldId id="1251" r:id="rId94"/>
    <p:sldId id="457" r:id="rId95"/>
    <p:sldId id="1527" r:id="rId96"/>
    <p:sldId id="1257" r:id="rId97"/>
    <p:sldId id="1050" r:id="rId98"/>
    <p:sldId id="458" r:id="rId99"/>
    <p:sldId id="1034" r:id="rId100"/>
    <p:sldId id="1035" r:id="rId101"/>
    <p:sldId id="1531" r:id="rId102"/>
    <p:sldId id="1532" r:id="rId103"/>
    <p:sldId id="1036" r:id="rId104"/>
    <p:sldId id="1037" r:id="rId105"/>
    <p:sldId id="1533" r:id="rId106"/>
    <p:sldId id="1534" r:id="rId107"/>
    <p:sldId id="1535" r:id="rId108"/>
    <p:sldId id="1536" r:id="rId109"/>
    <p:sldId id="1537" r:id="rId110"/>
    <p:sldId id="472" r:id="rId111"/>
    <p:sldId id="1526" r:id="rId112"/>
    <p:sldId id="1521" r:id="rId113"/>
    <p:sldId id="1041" r:id="rId114"/>
    <p:sldId id="1051" r:id="rId115"/>
    <p:sldId id="1518" r:id="rId116"/>
    <p:sldId id="493" r:id="rId117"/>
    <p:sldId id="479" r:id="rId118"/>
    <p:sldId id="503" r:id="rId119"/>
    <p:sldId id="1043" r:id="rId120"/>
    <p:sldId id="1060" r:id="rId121"/>
    <p:sldId id="1062" r:id="rId1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2" autoAdjust="0"/>
    <p:restoredTop sz="94649" autoAdjust="0"/>
  </p:normalViewPr>
  <p:slideViewPr>
    <p:cSldViewPr>
      <p:cViewPr varScale="1">
        <p:scale>
          <a:sx n="97" d="100"/>
          <a:sy n="97" d="100"/>
        </p:scale>
        <p:origin x="1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58544C9-9A07-422F-8F14-E0B6AEB914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BBD39D1-B985-4BE5-9312-7EB9DAB02B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8C23FFA-695A-4E32-8578-63F904BB88D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32089E7-AA22-49B2-AB68-97BD542D8C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BB5C2D1C-AEDF-4B46-B92F-8649A3B074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3106992F-488B-402C-97F2-A91F5E863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5B53D7-2AA3-49F7-B4CC-40AB7D648B0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12D29-BF31-91BC-632B-191F388E8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34099D-A437-496C-DE49-5B6D31EF73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4999C530-2E6B-E83B-89AA-4C134438E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F8B7BA0-0410-8687-CBAA-7283E013D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61502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11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6138219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6C30C1-23E1-46F2-85C2-6341F5789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D0B06-4A38-43ED-95B3-5D0E4D47CB67}" type="slidenum">
              <a:rPr lang="ru-RU" altLang="ru-RU"/>
              <a:pPr/>
              <a:t>101</a:t>
            </a:fld>
            <a:endParaRPr lang="ru-RU" altLang="ru-RU"/>
          </a:p>
        </p:txBody>
      </p:sp>
      <p:sp>
        <p:nvSpPr>
          <p:cNvPr id="490498" name="Rectangle 2">
            <a:extLst>
              <a:ext uri="{FF2B5EF4-FFF2-40B4-BE49-F238E27FC236}">
                <a16:creationId xmlns:a16="http://schemas.microsoft.com/office/drawing/2014/main" id="{DD40BDE7-8CF4-484B-9901-D83D196B6D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0499" name="Rectangle 3">
            <a:extLst>
              <a:ext uri="{FF2B5EF4-FFF2-40B4-BE49-F238E27FC236}">
                <a16:creationId xmlns:a16="http://schemas.microsoft.com/office/drawing/2014/main" id="{5F30AB8A-F7D7-4081-8E7D-C0D2B490A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6044254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2D4908A-B83A-45FF-A32B-ED789447B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311DFE-ED33-4B56-B0C5-3933F4E6D62E}" type="slidenum">
              <a:rPr lang="ru-RU" altLang="ru-RU"/>
              <a:pPr/>
              <a:t>102</a:t>
            </a:fld>
            <a:endParaRPr lang="ru-RU" altLang="ru-RU"/>
          </a:p>
        </p:txBody>
      </p:sp>
      <p:sp>
        <p:nvSpPr>
          <p:cNvPr id="492546" name="Rectangle 2">
            <a:extLst>
              <a:ext uri="{FF2B5EF4-FFF2-40B4-BE49-F238E27FC236}">
                <a16:creationId xmlns:a16="http://schemas.microsoft.com/office/drawing/2014/main" id="{7E04F7BA-942C-4617-A12D-326F5B02ED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2547" name="Rectangle 3">
            <a:extLst>
              <a:ext uri="{FF2B5EF4-FFF2-40B4-BE49-F238E27FC236}">
                <a16:creationId xmlns:a16="http://schemas.microsoft.com/office/drawing/2014/main" id="{D0E84B43-32CB-4388-B17A-6A37AF946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0658240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CE933-50C2-4DC8-A422-CFB16F97C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6F1DE-D4F2-4684-AED2-DB4642CAF5A9}" type="slidenum">
              <a:rPr lang="ru-RU" altLang="ru-RU"/>
              <a:pPr/>
              <a:t>103</a:t>
            </a:fld>
            <a:endParaRPr lang="ru-RU" altLang="ru-RU"/>
          </a:p>
        </p:txBody>
      </p:sp>
      <p:sp>
        <p:nvSpPr>
          <p:cNvPr id="488450" name="Rectangle 2">
            <a:extLst>
              <a:ext uri="{FF2B5EF4-FFF2-40B4-BE49-F238E27FC236}">
                <a16:creationId xmlns:a16="http://schemas.microsoft.com/office/drawing/2014/main" id="{229722F2-C996-412E-AD45-8CCC73D67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E07B5A20-8A2A-422E-935D-5044280AD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6281963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CE933-50C2-4DC8-A422-CFB16F97C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6F1DE-D4F2-4684-AED2-DB4642CAF5A9}" type="slidenum">
              <a:rPr lang="ru-RU" altLang="ru-RU"/>
              <a:pPr/>
              <a:t>104</a:t>
            </a:fld>
            <a:endParaRPr lang="ru-RU" altLang="ru-RU"/>
          </a:p>
        </p:txBody>
      </p:sp>
      <p:sp>
        <p:nvSpPr>
          <p:cNvPr id="488450" name="Rectangle 2">
            <a:extLst>
              <a:ext uri="{FF2B5EF4-FFF2-40B4-BE49-F238E27FC236}">
                <a16:creationId xmlns:a16="http://schemas.microsoft.com/office/drawing/2014/main" id="{229722F2-C996-412E-AD45-8CCC73D67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E07B5A20-8A2A-422E-935D-5044280AD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9970323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A90569-3861-4A89-89F2-826762377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B0FDD-AF78-4C3C-9D95-EFD44F588B6B}" type="slidenum">
              <a:rPr lang="ru-RU" altLang="ru-RU"/>
              <a:pPr/>
              <a:t>105</a:t>
            </a:fld>
            <a:endParaRPr lang="ru-RU" altLang="ru-RU"/>
          </a:p>
        </p:txBody>
      </p:sp>
      <p:sp>
        <p:nvSpPr>
          <p:cNvPr id="508930" name="Rectangle 2">
            <a:extLst>
              <a:ext uri="{FF2B5EF4-FFF2-40B4-BE49-F238E27FC236}">
                <a16:creationId xmlns:a16="http://schemas.microsoft.com/office/drawing/2014/main" id="{37050170-AA83-442F-81A5-396D72C00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8931" name="Rectangle 3">
            <a:extLst>
              <a:ext uri="{FF2B5EF4-FFF2-40B4-BE49-F238E27FC236}">
                <a16:creationId xmlns:a16="http://schemas.microsoft.com/office/drawing/2014/main" id="{3B8DA4BC-618E-4E77-8362-A90080850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32241759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076F60-EB33-46F2-9525-04A8D5A36C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C6977F-B4C1-49B8-915A-C1581443889B}" type="slidenum">
              <a:rPr lang="ru-RU" altLang="ru-RU"/>
              <a:pPr/>
              <a:t>106</a:t>
            </a:fld>
            <a:endParaRPr lang="ru-RU" altLang="ru-RU"/>
          </a:p>
        </p:txBody>
      </p:sp>
      <p:sp>
        <p:nvSpPr>
          <p:cNvPr id="513026" name="Rectangle 2">
            <a:extLst>
              <a:ext uri="{FF2B5EF4-FFF2-40B4-BE49-F238E27FC236}">
                <a16:creationId xmlns:a16="http://schemas.microsoft.com/office/drawing/2014/main" id="{94C2D469-515C-4E5D-A41E-FBB562AAE5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3027" name="Rectangle 3">
            <a:extLst>
              <a:ext uri="{FF2B5EF4-FFF2-40B4-BE49-F238E27FC236}">
                <a16:creationId xmlns:a16="http://schemas.microsoft.com/office/drawing/2014/main" id="{DCF40D75-1D43-46A8-A93F-669D25573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2536383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185D785-C42D-4AF0-9F13-26732AF39D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B44FE-7844-425E-BE92-94A6213DAA29}" type="slidenum">
              <a:rPr lang="ru-RU" altLang="ru-RU"/>
              <a:pPr/>
              <a:t>107</a:t>
            </a:fld>
            <a:endParaRPr lang="ru-RU" altLang="ru-RU"/>
          </a:p>
        </p:txBody>
      </p:sp>
      <p:sp>
        <p:nvSpPr>
          <p:cNvPr id="496642" name="Rectangle 2">
            <a:extLst>
              <a:ext uri="{FF2B5EF4-FFF2-40B4-BE49-F238E27FC236}">
                <a16:creationId xmlns:a16="http://schemas.microsoft.com/office/drawing/2014/main" id="{194F64A4-E480-40DD-8289-1EEB56C5D3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>
            <a:extLst>
              <a:ext uri="{FF2B5EF4-FFF2-40B4-BE49-F238E27FC236}">
                <a16:creationId xmlns:a16="http://schemas.microsoft.com/office/drawing/2014/main" id="{8D4A769B-F4B5-4975-B4C0-FAD174370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6439311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3A838F-F4A1-4C34-A553-927B80FE59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7CCF1B-0EC9-41AB-8451-BE7ED13676BF}" type="slidenum">
              <a:rPr lang="ru-RU" altLang="ru-RU"/>
              <a:pPr/>
              <a:t>108</a:t>
            </a:fld>
            <a:endParaRPr lang="ru-RU" altLang="ru-RU"/>
          </a:p>
        </p:txBody>
      </p:sp>
      <p:sp>
        <p:nvSpPr>
          <p:cNvPr id="498690" name="Rectangle 2">
            <a:extLst>
              <a:ext uri="{FF2B5EF4-FFF2-40B4-BE49-F238E27FC236}">
                <a16:creationId xmlns:a16="http://schemas.microsoft.com/office/drawing/2014/main" id="{E5F776BB-31EE-4F7F-95CD-4170EFEBCD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8691" name="Rectangle 3">
            <a:extLst>
              <a:ext uri="{FF2B5EF4-FFF2-40B4-BE49-F238E27FC236}">
                <a16:creationId xmlns:a16="http://schemas.microsoft.com/office/drawing/2014/main" id="{2DA36C74-465A-40DC-8E39-204E0266A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5943211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0F8804-3E54-47F8-837D-E8C6603EF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1B552-5A38-4082-B7DA-975163E30450}" type="slidenum">
              <a:rPr lang="ru-RU" altLang="ru-RU"/>
              <a:pPr/>
              <a:t>109</a:t>
            </a:fld>
            <a:endParaRPr lang="ru-RU" altLang="ru-RU"/>
          </a:p>
        </p:txBody>
      </p:sp>
      <p:sp>
        <p:nvSpPr>
          <p:cNvPr id="500738" name="Rectangle 2">
            <a:extLst>
              <a:ext uri="{FF2B5EF4-FFF2-40B4-BE49-F238E27FC236}">
                <a16:creationId xmlns:a16="http://schemas.microsoft.com/office/drawing/2014/main" id="{2C9C9EBB-9B93-47D4-8905-4843BB832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739" name="Rectangle 3">
            <a:extLst>
              <a:ext uri="{FF2B5EF4-FFF2-40B4-BE49-F238E27FC236}">
                <a16:creationId xmlns:a16="http://schemas.microsoft.com/office/drawing/2014/main" id="{EA2C77C1-BC6E-4613-A5BF-46A25922C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955591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BB6279-DD52-4A7A-A719-9AB87D484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C8481-E6F5-4749-8E6B-6D6F5DAAAA13}" type="slidenum">
              <a:rPr lang="ru-RU" altLang="ru-RU"/>
              <a:pPr/>
              <a:t>110</a:t>
            </a:fld>
            <a:endParaRPr lang="ru-RU" altLang="ru-RU"/>
          </a:p>
        </p:txBody>
      </p:sp>
      <p:sp>
        <p:nvSpPr>
          <p:cNvPr id="515074" name="Rectangle 2">
            <a:extLst>
              <a:ext uri="{FF2B5EF4-FFF2-40B4-BE49-F238E27FC236}">
                <a16:creationId xmlns:a16="http://schemas.microsoft.com/office/drawing/2014/main" id="{5FDEEA29-4299-49A0-B374-8C6666038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06F1597F-7D51-4A9F-BD0D-398A57853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44100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12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3050210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8814B-B13F-732D-36A1-80B80AF5C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C790A3-0712-3B89-A787-9FAE388995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90C34-C781-46EE-93E8-7D3281E4C57D}" type="slidenum">
              <a:rPr lang="ru-RU" altLang="ru-RU"/>
              <a:pPr/>
              <a:t>111</a:t>
            </a:fld>
            <a:endParaRPr lang="ru-RU" altLang="ru-RU"/>
          </a:p>
        </p:txBody>
      </p:sp>
      <p:sp>
        <p:nvSpPr>
          <p:cNvPr id="93186" name="Rectangle 1026">
            <a:extLst>
              <a:ext uri="{FF2B5EF4-FFF2-40B4-BE49-F238E27FC236}">
                <a16:creationId xmlns:a16="http://schemas.microsoft.com/office/drawing/2014/main" id="{ADBBDA8C-2A62-E77E-B4F1-A66CD354A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>
            <a:extLst>
              <a:ext uri="{FF2B5EF4-FFF2-40B4-BE49-F238E27FC236}">
                <a16:creationId xmlns:a16="http://schemas.microsoft.com/office/drawing/2014/main" id="{1BBD53AE-7AA3-F225-A075-63F3C7C651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6410508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F6638-8336-B25C-0FF6-26128320A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4951F5-C24F-7D65-25E1-67BEAFB83E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90C34-C781-46EE-93E8-7D3281E4C57D}" type="slidenum">
              <a:rPr lang="ru-RU" altLang="ru-RU"/>
              <a:pPr/>
              <a:t>112</a:t>
            </a:fld>
            <a:endParaRPr lang="ru-RU" altLang="ru-RU"/>
          </a:p>
        </p:txBody>
      </p:sp>
      <p:sp>
        <p:nvSpPr>
          <p:cNvPr id="93186" name="Rectangle 1026">
            <a:extLst>
              <a:ext uri="{FF2B5EF4-FFF2-40B4-BE49-F238E27FC236}">
                <a16:creationId xmlns:a16="http://schemas.microsoft.com/office/drawing/2014/main" id="{E961982A-EEE8-5974-7978-32D775B5E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>
            <a:extLst>
              <a:ext uri="{FF2B5EF4-FFF2-40B4-BE49-F238E27FC236}">
                <a16:creationId xmlns:a16="http://schemas.microsoft.com/office/drawing/2014/main" id="{C2C5F47B-4FC0-E532-16A6-4F73164E3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4642093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2D4B72-7215-49D2-992D-6D1B8FB4D6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91389-355A-4970-A195-4B4A269313F5}" type="slidenum">
              <a:rPr lang="ru-RU" altLang="ru-RU"/>
              <a:pPr/>
              <a:t>113</a:t>
            </a:fld>
            <a:endParaRPr lang="ru-RU" altLang="ru-RU"/>
          </a:p>
        </p:txBody>
      </p:sp>
      <p:sp>
        <p:nvSpPr>
          <p:cNvPr id="494594" name="Rectangle 2">
            <a:extLst>
              <a:ext uri="{FF2B5EF4-FFF2-40B4-BE49-F238E27FC236}">
                <a16:creationId xmlns:a16="http://schemas.microsoft.com/office/drawing/2014/main" id="{A1CAB4B8-CF29-4FF8-BB36-FCA0F821BD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4595" name="Rectangle 3">
            <a:extLst>
              <a:ext uri="{FF2B5EF4-FFF2-40B4-BE49-F238E27FC236}">
                <a16:creationId xmlns:a16="http://schemas.microsoft.com/office/drawing/2014/main" id="{EA12AA16-C33B-4A7F-A181-3BD541F6C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9390966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8C09D44-82E9-4006-9E08-6E5E59A6D5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F6D0C-9AA2-423A-A6F1-DBACA49349CC}" type="slidenum">
              <a:rPr lang="ru-RU" altLang="ru-RU"/>
              <a:pPr/>
              <a:t>114</a:t>
            </a:fld>
            <a:endParaRPr lang="ru-RU" altLang="ru-RU"/>
          </a:p>
        </p:txBody>
      </p:sp>
      <p:sp>
        <p:nvSpPr>
          <p:cNvPr id="535554" name="Rectangle 2">
            <a:extLst>
              <a:ext uri="{FF2B5EF4-FFF2-40B4-BE49-F238E27FC236}">
                <a16:creationId xmlns:a16="http://schemas.microsoft.com/office/drawing/2014/main" id="{E4CDD485-24A7-4C52-846E-E4D4067D7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555" name="Rectangle 3">
            <a:extLst>
              <a:ext uri="{FF2B5EF4-FFF2-40B4-BE49-F238E27FC236}">
                <a16:creationId xmlns:a16="http://schemas.microsoft.com/office/drawing/2014/main" id="{E474E816-61F8-4D74-AE80-1C061FB11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54696859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398160-A086-4098-80A6-3641F6F234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CF70FC-2354-4C8A-9BF3-D20A9310D2A4}" type="slidenum">
              <a:rPr lang="ru-RU" altLang="ru-RU"/>
              <a:pPr/>
              <a:t>115</a:t>
            </a:fld>
            <a:endParaRPr lang="ru-RU" altLang="ru-RU"/>
          </a:p>
        </p:txBody>
      </p:sp>
      <p:sp>
        <p:nvSpPr>
          <p:cNvPr id="496642" name="Rectangle 2">
            <a:extLst>
              <a:ext uri="{FF2B5EF4-FFF2-40B4-BE49-F238E27FC236}">
                <a16:creationId xmlns:a16="http://schemas.microsoft.com/office/drawing/2014/main" id="{EFC68A60-8D02-41F9-BD40-7A2D184B4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6643" name="Rectangle 3">
            <a:extLst>
              <a:ext uri="{FF2B5EF4-FFF2-40B4-BE49-F238E27FC236}">
                <a16:creationId xmlns:a16="http://schemas.microsoft.com/office/drawing/2014/main" id="{D7112693-D2C5-4832-A2B4-21C841DC9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5600FA-16D3-4C42-B3D2-5117E49FB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44A3A-B9F3-4CD7-943C-E9F20D09531A}" type="slidenum">
              <a:rPr lang="ru-RU" altLang="ru-RU"/>
              <a:pPr/>
              <a:t>116</a:t>
            </a:fld>
            <a:endParaRPr lang="ru-RU" altLang="ru-RU"/>
          </a:p>
        </p:txBody>
      </p:sp>
      <p:sp>
        <p:nvSpPr>
          <p:cNvPr id="547842" name="Rectangle 2">
            <a:extLst>
              <a:ext uri="{FF2B5EF4-FFF2-40B4-BE49-F238E27FC236}">
                <a16:creationId xmlns:a16="http://schemas.microsoft.com/office/drawing/2014/main" id="{4CF3AFA7-1076-4BBF-B9EF-6BD87D5CED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843" name="Rectangle 3">
            <a:extLst>
              <a:ext uri="{FF2B5EF4-FFF2-40B4-BE49-F238E27FC236}">
                <a16:creationId xmlns:a16="http://schemas.microsoft.com/office/drawing/2014/main" id="{062D1166-726A-4B9D-908A-1BBC2DBBB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0FFB32-BB9D-4E3F-8821-31641DEDB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C6660-C177-4FF5-9FB8-C96D1DF1652C}" type="slidenum">
              <a:rPr lang="ru-RU" altLang="ru-RU"/>
              <a:pPr/>
              <a:t>117</a:t>
            </a:fld>
            <a:endParaRPr lang="ru-RU" altLang="ru-RU"/>
          </a:p>
        </p:txBody>
      </p:sp>
      <p:sp>
        <p:nvSpPr>
          <p:cNvPr id="515074" name="Rectangle 2">
            <a:extLst>
              <a:ext uri="{FF2B5EF4-FFF2-40B4-BE49-F238E27FC236}">
                <a16:creationId xmlns:a16="http://schemas.microsoft.com/office/drawing/2014/main" id="{5C5973DB-43E7-4190-AD30-EB0EB9D37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5075" name="Rectangle 3">
            <a:extLst>
              <a:ext uri="{FF2B5EF4-FFF2-40B4-BE49-F238E27FC236}">
                <a16:creationId xmlns:a16="http://schemas.microsoft.com/office/drawing/2014/main" id="{D2F6D68F-A247-4509-929E-CADDB7884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535F3F-2728-450F-BCB2-1FCBB6B19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EB440-D44B-4677-8824-D19D0B025CE7}" type="slidenum">
              <a:rPr lang="ru-RU" altLang="ru-RU"/>
              <a:pPr/>
              <a:t>118</a:t>
            </a:fld>
            <a:endParaRPr lang="ru-RU" altLang="ru-RU"/>
          </a:p>
        </p:txBody>
      </p:sp>
      <p:sp>
        <p:nvSpPr>
          <p:cNvPr id="568322" name="Rectangle 2">
            <a:extLst>
              <a:ext uri="{FF2B5EF4-FFF2-40B4-BE49-F238E27FC236}">
                <a16:creationId xmlns:a16="http://schemas.microsoft.com/office/drawing/2014/main" id="{A793ACAF-8DD7-42DB-947A-42A93471A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8323" name="Rectangle 3">
            <a:extLst>
              <a:ext uri="{FF2B5EF4-FFF2-40B4-BE49-F238E27FC236}">
                <a16:creationId xmlns:a16="http://schemas.microsoft.com/office/drawing/2014/main" id="{D4753748-4410-4106-B4A3-6ECA4AE56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и решения появляются после кликанья мышкой</a:t>
            </a:r>
          </a:p>
          <a:p>
            <a:endParaRPr lang="ru-RU" alt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EACE3B-53B1-4757-9E28-DC949B340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296FF-EE6F-41C8-97CF-FC810201061D}" type="slidenum">
              <a:rPr lang="ru-RU" altLang="ru-RU"/>
              <a:pPr/>
              <a:t>119</a:t>
            </a:fld>
            <a:endParaRPr lang="ru-RU" altLang="ru-RU"/>
          </a:p>
        </p:txBody>
      </p:sp>
      <p:sp>
        <p:nvSpPr>
          <p:cNvPr id="537602" name="Rectangle 2">
            <a:extLst>
              <a:ext uri="{FF2B5EF4-FFF2-40B4-BE49-F238E27FC236}">
                <a16:creationId xmlns:a16="http://schemas.microsoft.com/office/drawing/2014/main" id="{C6CE0A06-B7F8-4D36-A7BF-130959103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7CBE2DD1-4C82-4566-8ED4-88DE107BC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7925628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59966-7C20-2E6B-B2E9-F10F9F8E2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F497F4-FA42-E683-F240-4342A2EF60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296FF-EE6F-41C8-97CF-FC810201061D}" type="slidenum">
              <a:rPr lang="ru-RU" altLang="ru-RU"/>
              <a:pPr/>
              <a:t>120</a:t>
            </a:fld>
            <a:endParaRPr lang="ru-RU" altLang="ru-RU"/>
          </a:p>
        </p:txBody>
      </p:sp>
      <p:sp>
        <p:nvSpPr>
          <p:cNvPr id="537602" name="Rectangle 2">
            <a:extLst>
              <a:ext uri="{FF2B5EF4-FFF2-40B4-BE49-F238E27FC236}">
                <a16:creationId xmlns:a16="http://schemas.microsoft.com/office/drawing/2014/main" id="{1A3602CE-E2BA-8B1F-3572-E7D9F226A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A629A7B8-0CAD-1DA4-C4B2-DA9AB6190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72917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13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4895676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6B6C-1B57-7932-5F8D-7F91A47C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36F0FA-2905-1892-EFC1-C3E579B0AB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296FF-EE6F-41C8-97CF-FC810201061D}" type="slidenum">
              <a:rPr lang="ru-RU" altLang="ru-RU"/>
              <a:pPr/>
              <a:t>121</a:t>
            </a:fld>
            <a:endParaRPr lang="ru-RU" altLang="ru-RU"/>
          </a:p>
        </p:txBody>
      </p:sp>
      <p:sp>
        <p:nvSpPr>
          <p:cNvPr id="537602" name="Rectangle 2">
            <a:extLst>
              <a:ext uri="{FF2B5EF4-FFF2-40B4-BE49-F238E27FC236}">
                <a16:creationId xmlns:a16="http://schemas.microsoft.com/office/drawing/2014/main" id="{84A26784-8F56-FADB-4752-97D9E88BC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Rectangle 3">
            <a:extLst>
              <a:ext uri="{FF2B5EF4-FFF2-40B4-BE49-F238E27FC236}">
                <a16:creationId xmlns:a16="http://schemas.microsoft.com/office/drawing/2014/main" id="{5A1E7D91-493C-8A1A-AC63-85D3E583D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669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14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3768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CBF710-6B3A-4E82-8579-C960BD0EDD21}" type="slidenum">
              <a:rPr lang="ru-RU" sz="1200"/>
              <a:pPr eaLnBrk="1" hangingPunct="1"/>
              <a:t>15</a:t>
            </a:fld>
            <a:endParaRPr lang="ru-RU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43149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6E8FD7-4A63-4367-A96E-0A43E18A6F59}" type="slidenum">
              <a:rPr lang="ru-RU" sz="1200"/>
              <a:pPr eaLnBrk="1" hangingPunct="1"/>
              <a:t>16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752616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86E8FD7-4A63-4367-A96E-0A43E18A6F59}" type="slidenum">
              <a:rPr lang="ru-RU" sz="1200"/>
              <a:pPr eaLnBrk="1" hangingPunct="1"/>
              <a:t>17</a:t>
            </a:fld>
            <a:endParaRPr lang="ru-RU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>
                <a:latin typeface="Times New Roman" pitchFamily="18" charset="0"/>
              </a:rPr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192100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4355D6-1F24-4DCA-86F5-923166790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D5484-B2FB-4550-AD5E-2306051AD20E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FF87CB8D-068B-4A74-9404-BF7A744B71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6B984578-64FF-42D5-9EFF-F5DD2B84C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46337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4355D6-1F24-4DCA-86F5-923166790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D5484-B2FB-4550-AD5E-2306051AD20E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FF87CB8D-068B-4A74-9404-BF7A744B71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6B984578-64FF-42D5-9EFF-F5DD2B84C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86309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31B38-E30B-0D9F-63FA-151527B5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BC5B285-B795-C266-C1C2-C3B4966E7C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20</a:t>
            </a:fld>
            <a:endParaRPr lang="ru-RU" sz="1200"/>
          </a:p>
        </p:txBody>
      </p:sp>
      <p:sp>
        <p:nvSpPr>
          <p:cNvPr id="31747" name="Rectangle 1026">
            <a:extLst>
              <a:ext uri="{FF2B5EF4-FFF2-40B4-BE49-F238E27FC236}">
                <a16:creationId xmlns:a16="http://schemas.microsoft.com/office/drawing/2014/main" id="{51938319-57E2-B8EC-4563-681A714B2E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>
            <a:extLst>
              <a:ext uri="{FF2B5EF4-FFF2-40B4-BE49-F238E27FC236}">
                <a16:creationId xmlns:a16="http://schemas.microsoft.com/office/drawing/2014/main" id="{2C60EF3D-DA31-3465-B0E2-E8EFDA26D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03368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9C8B9-68D1-7838-4320-143CB185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D7BA69-18A1-8B9D-C0D6-237C920CD9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F844319-2B8F-B654-2CE4-9363B79E85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6BE85DCF-395F-7568-9FA1-808088D89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45669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9E8EA-2717-E21D-F804-EE997F006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31FDAFE-6CF4-F14C-342D-1D04DD13B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21</a:t>
            </a:fld>
            <a:endParaRPr lang="ru-RU" sz="1200"/>
          </a:p>
        </p:txBody>
      </p:sp>
      <p:sp>
        <p:nvSpPr>
          <p:cNvPr id="31747" name="Rectangle 1026">
            <a:extLst>
              <a:ext uri="{FF2B5EF4-FFF2-40B4-BE49-F238E27FC236}">
                <a16:creationId xmlns:a16="http://schemas.microsoft.com/office/drawing/2014/main" id="{02F43E68-63A8-CCEB-C772-7969EC4708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>
            <a:extLst>
              <a:ext uri="{FF2B5EF4-FFF2-40B4-BE49-F238E27FC236}">
                <a16:creationId xmlns:a16="http://schemas.microsoft.com/office/drawing/2014/main" id="{13BC2529-09D0-2D84-AA70-28A9EED16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07243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9627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9627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59627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6751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575666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3260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53260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44865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2296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983C-CA55-3A40-DDF8-05AB61C38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3DCC8A-4F79-C1C2-3A96-7B1676143D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2B18F72C-9127-A8A0-4485-11C713A7A7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A58EFE3-87DD-76B2-0AFA-6B7845F8E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1211287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7830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893964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89396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65638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965638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683656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68365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CF401-B03D-470E-C40A-3EC836D59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68226D-7A20-6047-B68E-E50CAE2BC6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78147A3B-DEBA-2436-A97E-9C55097CDD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6FD5D8CD-322D-EEF9-0A14-2AC00A306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5020996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50F4E-1240-4EFE-30F7-A5E56DF38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296605-43A6-E4BE-7FC0-5F63FAF376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5D092433-469C-3C4F-D9B8-F9EA9D80C9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A7C7CCEF-A813-EFF1-ACC0-80ABCA28C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16671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0DA6-CB62-6A56-5BC8-210F74D4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FF9655-FCC1-797B-EE3B-B7D03143F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0426ACDA-CF01-F45C-89C6-870EF553C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DFDB11F1-14EE-9152-95E8-A383FB854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2893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5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  <p:extLst>
      <p:ext uri="{BB962C8B-B14F-4D97-AF65-F5344CB8AC3E}">
        <p14:creationId xmlns:p14="http://schemas.microsoft.com/office/powerpoint/2010/main" val="691578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775750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35878-26AB-42F6-6B47-7032704C8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8B0BBA-BD9B-0841-606B-8506F90ADE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3E981E91-FA76-1F01-C983-379B5E77A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2B93D7C1-0E3B-415C-364C-1768302F9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094961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84940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423E7-2815-CA8C-AD5B-D541DB786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5D03F29-E175-6B86-F693-B47896B3E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FF982361-1C78-7744-FA46-EB2B00C899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2F7B976D-8CF3-72FA-1CD3-415C8C2EA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636132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90B57-FB9F-EB6E-9FCC-46D3145F8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B93F5A-CC3E-D3A7-B47E-E99E637D11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8450E480-2D44-13FD-36C7-60E4DC23B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1444BBD9-7F97-DFA1-9CC0-8116724C1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2999431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501166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294013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784431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896430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302564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DE075-45C7-9B79-BC60-A415F68FB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6DF620-20EE-C2F3-E1E7-BE6A3A911F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0B39D23F-ADD4-5E63-7A76-7393E4112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75ACED0-19AF-BB4C-951E-F815F1287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581588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402193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0448439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4489435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1035978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9313312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255268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87C4B-798E-87D9-C830-0C6638B98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5B0935-9833-DBF5-E0FC-DC4CCCEDC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6EBDC576-5CC7-669B-F5B3-72472B6AE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BFB6495C-2C51-A9F3-C412-E8F8ED6CEA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453580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7804883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59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413648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778813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528F5B-1476-4999-98D9-3805CB4D1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409E1-C5AA-4064-B4B9-FA1E6A1F0E1D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CB48E35-C5E8-4FAB-9D6A-40A61FDE2C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21BF4062-CB8D-4AA4-84ED-0442BBAC7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216412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81149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5116893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BE51C4-8C2D-4C0C-8956-2257D7D68A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054078-9412-4AEF-86FE-378D13F2D406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760A6D92-786B-48A1-B4DC-592E329C2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1A81B6B1-0BE5-498C-B89F-AAD2376DF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906830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621576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000446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54BBD-AF34-6D6C-2BBB-03344CF9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7DD3B7-C1E6-0961-46EB-675AE4DD3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A4AB4C61-4318-8B26-FB09-063375299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5A087AE7-086E-BD28-DCA5-6E135343A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8063173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906830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3A7000-EE6C-406A-ACED-75C96C31AC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FA3EA-7C1A-425A-AED7-484C577B4A71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0C319A-0A17-45F7-811B-359A9C5B4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A3B31E0-C8FA-4D0C-A6A6-95B7D2C25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9906830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7AFF4-90BD-437B-A5E3-B69E26AD7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B5767-FFE4-4992-8747-4CD226510F23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77CF4244-146B-4789-84DF-59DA41994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92A531FF-C08E-4D6E-847C-0157AD5C2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8610852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7AFF4-90BD-437B-A5E3-B69E26AD7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B5767-FFE4-4992-8747-4CD226510F23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77CF4244-146B-4789-84DF-59DA41994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92A531FF-C08E-4D6E-847C-0157AD5C2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7AFF4-90BD-437B-A5E3-B69E26AD7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B5767-FFE4-4992-8747-4CD226510F23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77CF4244-146B-4789-84DF-59DA41994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92A531FF-C08E-4D6E-847C-0157AD5C2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7AFF4-90BD-437B-A5E3-B69E26AD7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B5767-FFE4-4992-8747-4CD226510F23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77CF4244-146B-4789-84DF-59DA41994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92A531FF-C08E-4D6E-847C-0157AD5C2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47AFF4-90BD-437B-A5E3-B69E26AD7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5B5767-FFE4-4992-8747-4CD226510F23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77CF4244-146B-4789-84DF-59DA41994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92A531FF-C08E-4D6E-847C-0157AD5C2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10538904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DA4816-8FC5-46C7-8C7B-AE8DA2216D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B8EE9-5D62-44D7-826C-79B40DB21B92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287746" name="Rectangle 2050">
            <a:extLst>
              <a:ext uri="{FF2B5EF4-FFF2-40B4-BE49-F238E27FC236}">
                <a16:creationId xmlns:a16="http://schemas.microsoft.com/office/drawing/2014/main" id="{E88681EE-D6F9-43C7-9400-CE1792CB2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Rectangle 2051">
            <a:extLst>
              <a:ext uri="{FF2B5EF4-FFF2-40B4-BE49-F238E27FC236}">
                <a16:creationId xmlns:a16="http://schemas.microsoft.com/office/drawing/2014/main" id="{2F948E84-74F3-4F5C-BB2D-DE716F09E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BD4E8F-6D88-487F-9FAC-94087396BBEA}" type="slidenum">
              <a:rPr lang="ru-RU" altLang="ru-RU" sz="1200"/>
              <a:pPr eaLnBrk="1" hangingPunct="1"/>
              <a:t>76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37969930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BD4E8F-6D88-487F-9FAC-94087396BBEA}" type="slidenum">
              <a:rPr lang="ru-RU" altLang="ru-RU" sz="1200"/>
              <a:pPr eaLnBrk="1" hangingPunct="1"/>
              <a:t>77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30238788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70517CD-4439-4EE1-A84E-D8AE2FDE885C}" type="slidenum">
              <a:rPr lang="ru-RU" altLang="ru-RU" sz="1200"/>
              <a:pPr eaLnBrk="1" hangingPunct="1"/>
              <a:t>78</a:t>
            </a:fld>
            <a:endParaRPr lang="ru-RU" altLang="ru-RU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циклоиду можно посмотреть в движении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4768085-CB10-47B0-B9D0-750D80503EFA}" type="slidenum">
              <a:rPr lang="ru-RU" altLang="ru-RU" sz="1200"/>
              <a:pPr eaLnBrk="1" hangingPunct="1"/>
              <a:t>79</a:t>
            </a:fld>
            <a:endParaRPr lang="ru-RU" altLang="ru-RU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циклоиду можно посмотреть в движении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156FDC-8233-4ED1-B3DE-E072042C37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DA5DD-21AE-4903-BCD3-119A947BDC08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B56B19FE-370A-4793-87DA-F32C80B1A2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8F88100A-76A6-4D5A-83F0-7D1D4BADEC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841231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BD4E8F-6D88-487F-9FAC-94087396BBEA}" type="slidenum">
              <a:rPr lang="ru-RU" altLang="ru-RU" sz="1200"/>
              <a:pPr eaLnBrk="1" hangingPunct="1"/>
              <a:t>81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334002552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BD4E8F-6D88-487F-9FAC-94087396BBEA}" type="slidenum">
              <a:rPr lang="ru-RU" altLang="ru-RU" sz="1200"/>
              <a:pPr eaLnBrk="1" hangingPunct="1"/>
              <a:t>82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13892725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BD4E8F-6D88-487F-9FAC-94087396BBEA}" type="slidenum">
              <a:rPr lang="ru-RU" altLang="ru-RU" sz="1200"/>
              <a:pPr eaLnBrk="1" hangingPunct="1"/>
              <a:t>83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13892725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00D9CFE-1A14-40CE-A8AB-4EB52B66D903}" type="slidenum">
              <a:rPr lang="ru-RU" altLang="ru-RU" sz="1200"/>
              <a:pPr eaLnBrk="1" hangingPunct="1"/>
              <a:t>84</a:t>
            </a:fld>
            <a:endParaRPr lang="ru-RU" altLang="ru-RU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удлиненную кардиоиду можно посмотреть в движении</a:t>
            </a:r>
          </a:p>
        </p:txBody>
      </p:sp>
    </p:spTree>
    <p:extLst>
      <p:ext uri="{BB962C8B-B14F-4D97-AF65-F5344CB8AC3E}">
        <p14:creationId xmlns:p14="http://schemas.microsoft.com/office/powerpoint/2010/main" val="12622000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CB19B56-2FD5-43BD-991F-540D43E7C6DB}" type="slidenum">
              <a:rPr lang="ru-RU" altLang="ru-RU" sz="1200"/>
              <a:pPr eaLnBrk="1" hangingPunct="1"/>
              <a:t>85</a:t>
            </a:fld>
            <a:endParaRPr lang="ru-RU" altLang="ru-RU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укороченную кардиоиду можно посмотреть в движении</a:t>
            </a:r>
          </a:p>
        </p:txBody>
      </p:sp>
    </p:spTree>
    <p:extLst>
      <p:ext uri="{BB962C8B-B14F-4D97-AF65-F5344CB8AC3E}">
        <p14:creationId xmlns:p14="http://schemas.microsoft.com/office/powerpoint/2010/main" val="27214344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C6ED97-40AB-4512-965E-E3DBD0252D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1A3423-7AB5-485B-92FE-9758C5B0B1CB}" type="slidenum">
              <a:rPr lang="ru-RU" altLang="ru-RU"/>
              <a:pPr/>
              <a:t>86</a:t>
            </a:fld>
            <a:endParaRPr lang="ru-RU" altLang="ru-RU"/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A09A1DF5-3EC7-486C-9E91-991C603685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182228C6-67FA-4D1C-8B88-DCA916E33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318580204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73F10F6-ED9C-4381-A05F-E8E51C62599E}" type="slidenum">
              <a:rPr lang="ru-RU" altLang="ru-RU" sz="1200"/>
              <a:pPr eaLnBrk="1" hangingPunct="1"/>
              <a:t>87</a:t>
            </a:fld>
            <a:endParaRPr lang="ru-RU" altLang="ru-RU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астроиду можно посмотреть в движении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CBD4E8F-6D88-487F-9FAC-94087396BBEA}" type="slidenum">
              <a:rPr lang="ru-RU" altLang="ru-RU" sz="1200"/>
              <a:pPr eaLnBrk="1" hangingPunct="1"/>
              <a:t>88</a:t>
            </a:fld>
            <a:endParaRPr lang="ru-RU" altLang="ru-RU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/>
              <a:t>В режиме слайдов ответ появляется после нажатия левой клавиши мышки</a:t>
            </a:r>
          </a:p>
        </p:txBody>
      </p:sp>
    </p:spTree>
    <p:extLst>
      <p:ext uri="{BB962C8B-B14F-4D97-AF65-F5344CB8AC3E}">
        <p14:creationId xmlns:p14="http://schemas.microsoft.com/office/powerpoint/2010/main" val="9585697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29B2-2A25-00DF-E118-FB830227D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7F5BD4-CA5F-CB07-EC4F-ADE5A9B8F4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90C34-C781-46EE-93E8-7D3281E4C57D}" type="slidenum">
              <a:rPr lang="ru-RU" altLang="ru-RU"/>
              <a:pPr/>
              <a:t>89</a:t>
            </a:fld>
            <a:endParaRPr lang="ru-RU" altLang="ru-RU"/>
          </a:p>
        </p:txBody>
      </p:sp>
      <p:sp>
        <p:nvSpPr>
          <p:cNvPr id="93186" name="Rectangle 1026">
            <a:extLst>
              <a:ext uri="{FF2B5EF4-FFF2-40B4-BE49-F238E27FC236}">
                <a16:creationId xmlns:a16="http://schemas.microsoft.com/office/drawing/2014/main" id="{1A445B13-300F-C9D9-D694-220DE996A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>
            <a:extLst>
              <a:ext uri="{FF2B5EF4-FFF2-40B4-BE49-F238E27FC236}">
                <a16:creationId xmlns:a16="http://schemas.microsoft.com/office/drawing/2014/main" id="{2BDBE8CE-ED09-AE49-010A-22F4EDAB3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9363873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20643-8833-199E-C0CC-1D600D660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88D7DF-835F-488F-F544-B640BB6981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90C34-C781-46EE-93E8-7D3281E4C57D}" type="slidenum">
              <a:rPr lang="ru-RU" altLang="ru-RU"/>
              <a:pPr/>
              <a:t>90</a:t>
            </a:fld>
            <a:endParaRPr lang="ru-RU" altLang="ru-RU"/>
          </a:p>
        </p:txBody>
      </p:sp>
      <p:sp>
        <p:nvSpPr>
          <p:cNvPr id="93186" name="Rectangle 1026">
            <a:extLst>
              <a:ext uri="{FF2B5EF4-FFF2-40B4-BE49-F238E27FC236}">
                <a16:creationId xmlns:a16="http://schemas.microsoft.com/office/drawing/2014/main" id="{767ED389-CDC9-0849-2F2E-F8103FEDB2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1027">
            <a:extLst>
              <a:ext uri="{FF2B5EF4-FFF2-40B4-BE49-F238E27FC236}">
                <a16:creationId xmlns:a16="http://schemas.microsoft.com/office/drawing/2014/main" id="{2EA7005B-CC69-169D-9C87-DB1DB6091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628047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1BDAD1-5F58-4546-8225-F1FB3BD3B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FCF23-0250-4996-A58F-D7FD615919FB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47684931-1EEC-4AA4-8FC9-4CAB239CB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4EDD2F22-3861-49AA-9443-9E0DC679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2986841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7DF77F-308F-4F97-BC16-385D5D059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8BD44-20A9-4CBE-9E15-ECA41AEA1ED6}" type="slidenum">
              <a:rPr lang="ru-RU" altLang="ru-RU"/>
              <a:pPr/>
              <a:t>91</a:t>
            </a:fld>
            <a:endParaRPr lang="ru-RU" altLang="ru-RU"/>
          </a:p>
        </p:txBody>
      </p:sp>
      <p:sp>
        <p:nvSpPr>
          <p:cNvPr id="482306" name="Rectangle 2">
            <a:extLst>
              <a:ext uri="{FF2B5EF4-FFF2-40B4-BE49-F238E27FC236}">
                <a16:creationId xmlns:a16="http://schemas.microsoft.com/office/drawing/2014/main" id="{903B9E40-9CF2-4CC9-9E47-8BFA075CC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2307" name="Rectangle 3">
            <a:extLst>
              <a:ext uri="{FF2B5EF4-FFF2-40B4-BE49-F238E27FC236}">
                <a16:creationId xmlns:a16="http://schemas.microsoft.com/office/drawing/2014/main" id="{5DB8C323-EB91-4DF8-83D5-FA3590DED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2062408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4D10E-D8F1-08E1-20D0-7EAA6EE78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D45A4C-6432-ED47-1D6F-8103382A3C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8BD44-20A9-4CBE-9E15-ECA41AEA1ED6}" type="slidenum">
              <a:rPr lang="ru-RU" altLang="ru-RU"/>
              <a:pPr/>
              <a:t>92</a:t>
            </a:fld>
            <a:endParaRPr lang="ru-RU" altLang="ru-RU"/>
          </a:p>
        </p:txBody>
      </p:sp>
      <p:sp>
        <p:nvSpPr>
          <p:cNvPr id="482306" name="Rectangle 2">
            <a:extLst>
              <a:ext uri="{FF2B5EF4-FFF2-40B4-BE49-F238E27FC236}">
                <a16:creationId xmlns:a16="http://schemas.microsoft.com/office/drawing/2014/main" id="{4C751039-BC89-B1D8-B28D-91517FA49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2307" name="Rectangle 3">
            <a:extLst>
              <a:ext uri="{FF2B5EF4-FFF2-40B4-BE49-F238E27FC236}">
                <a16:creationId xmlns:a16="http://schemas.microsoft.com/office/drawing/2014/main" id="{F25C2DA6-5873-676D-9965-B8473F88F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6220471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E433F-E3BA-F960-A95B-F73B2E203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5C3443-E152-FB13-5814-E39D68C202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0254C-5674-4D43-B1EF-405F9DF42913}" type="slidenum">
              <a:rPr lang="ru-RU" altLang="ru-RU"/>
              <a:pPr/>
              <a:t>93</a:t>
            </a:fld>
            <a:endParaRPr lang="ru-RU" altLang="ru-RU"/>
          </a:p>
        </p:txBody>
      </p:sp>
      <p:sp>
        <p:nvSpPr>
          <p:cNvPr id="484354" name="Rectangle 2">
            <a:extLst>
              <a:ext uri="{FF2B5EF4-FFF2-40B4-BE49-F238E27FC236}">
                <a16:creationId xmlns:a16="http://schemas.microsoft.com/office/drawing/2014/main" id="{77348714-9702-70D4-5E05-E90184C8FD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4355" name="Rectangle 3">
            <a:extLst>
              <a:ext uri="{FF2B5EF4-FFF2-40B4-BE49-F238E27FC236}">
                <a16:creationId xmlns:a16="http://schemas.microsoft.com/office/drawing/2014/main" id="{A8F3529B-6506-B965-7424-499966006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31505958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8927FF4-BA73-4EA2-8C6F-36A824ACA8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C0254C-5674-4D43-B1EF-405F9DF42913}" type="slidenum">
              <a:rPr lang="ru-RU" altLang="ru-RU"/>
              <a:pPr/>
              <a:t>94</a:t>
            </a:fld>
            <a:endParaRPr lang="ru-RU" altLang="ru-RU"/>
          </a:p>
        </p:txBody>
      </p:sp>
      <p:sp>
        <p:nvSpPr>
          <p:cNvPr id="484354" name="Rectangle 2">
            <a:extLst>
              <a:ext uri="{FF2B5EF4-FFF2-40B4-BE49-F238E27FC236}">
                <a16:creationId xmlns:a16="http://schemas.microsoft.com/office/drawing/2014/main" id="{792A1CC1-5DD1-4E8F-A739-4558454EA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4355" name="Rectangle 3">
            <a:extLst>
              <a:ext uri="{FF2B5EF4-FFF2-40B4-BE49-F238E27FC236}">
                <a16:creationId xmlns:a16="http://schemas.microsoft.com/office/drawing/2014/main" id="{DD067D7F-C086-4B9C-BC1E-24CC1EC58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14744196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18C3ED-E932-4118-AC28-3B3574AD3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F0B86-995E-43FD-81DA-85325A1C63DA}" type="slidenum">
              <a:rPr lang="ru-RU" altLang="ru-RU"/>
              <a:pPr/>
              <a:t>95</a:t>
            </a:fld>
            <a:endParaRPr lang="ru-RU" altLang="ru-RU"/>
          </a:p>
        </p:txBody>
      </p:sp>
      <p:sp>
        <p:nvSpPr>
          <p:cNvPr id="521218" name="Rectangle 2">
            <a:extLst>
              <a:ext uri="{FF2B5EF4-FFF2-40B4-BE49-F238E27FC236}">
                <a16:creationId xmlns:a16="http://schemas.microsoft.com/office/drawing/2014/main" id="{4B7513A3-FC19-4A8F-8ABC-34A622EA3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Rectangle 3">
            <a:extLst>
              <a:ext uri="{FF2B5EF4-FFF2-40B4-BE49-F238E27FC236}">
                <a16:creationId xmlns:a16="http://schemas.microsoft.com/office/drawing/2014/main" id="{A6905D84-1906-4D05-871D-31C64E54C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4115648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BE85-DDAD-0254-8819-7D4F0CD3B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A0BBECE-2885-CFE5-77AB-447DE89B9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29DD2-D5FD-455A-BD78-9F0FE20AD9C5}" type="slidenum">
              <a:rPr lang="ru-RU" altLang="ru-RU"/>
              <a:pPr/>
              <a:t>96</a:t>
            </a:fld>
            <a:endParaRPr lang="ru-RU" altLang="ru-RU"/>
          </a:p>
        </p:txBody>
      </p:sp>
      <p:sp>
        <p:nvSpPr>
          <p:cNvPr id="558082" name="Rectangle 2">
            <a:extLst>
              <a:ext uri="{FF2B5EF4-FFF2-40B4-BE49-F238E27FC236}">
                <a16:creationId xmlns:a16="http://schemas.microsoft.com/office/drawing/2014/main" id="{94D880B7-62ED-9777-66BD-9DA4B624A8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8083" name="Rectangle 3">
            <a:extLst>
              <a:ext uri="{FF2B5EF4-FFF2-40B4-BE49-F238E27FC236}">
                <a16:creationId xmlns:a16="http://schemas.microsoft.com/office/drawing/2014/main" id="{5FC05569-B0E9-240E-4987-C99E0B44F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40941323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18C3ED-E932-4118-AC28-3B3574AD3C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F0B86-995E-43FD-81DA-85325A1C63DA}" type="slidenum">
              <a:rPr lang="ru-RU" altLang="ru-RU"/>
              <a:pPr/>
              <a:t>97</a:t>
            </a:fld>
            <a:endParaRPr lang="ru-RU" altLang="ru-RU"/>
          </a:p>
        </p:txBody>
      </p:sp>
      <p:sp>
        <p:nvSpPr>
          <p:cNvPr id="521218" name="Rectangle 2">
            <a:extLst>
              <a:ext uri="{FF2B5EF4-FFF2-40B4-BE49-F238E27FC236}">
                <a16:creationId xmlns:a16="http://schemas.microsoft.com/office/drawing/2014/main" id="{4B7513A3-FC19-4A8F-8ABC-34A622EA3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1219" name="Rectangle 3">
            <a:extLst>
              <a:ext uri="{FF2B5EF4-FFF2-40B4-BE49-F238E27FC236}">
                <a16:creationId xmlns:a16="http://schemas.microsoft.com/office/drawing/2014/main" id="{A6905D84-1906-4D05-871D-31C64E54C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03011274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CF2574D-022C-4068-8A01-76CA12886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947765-3D70-4932-B7F7-A52747E31B1D}" type="slidenum">
              <a:rPr lang="ru-RU" altLang="ru-RU"/>
              <a:pPr/>
              <a:t>98</a:t>
            </a:fld>
            <a:endParaRPr lang="ru-RU" altLang="ru-RU"/>
          </a:p>
        </p:txBody>
      </p:sp>
      <p:sp>
        <p:nvSpPr>
          <p:cNvPr id="486402" name="Rectangle 2">
            <a:extLst>
              <a:ext uri="{FF2B5EF4-FFF2-40B4-BE49-F238E27FC236}">
                <a16:creationId xmlns:a16="http://schemas.microsoft.com/office/drawing/2014/main" id="{316E86EB-B0DF-436F-A32A-0BB83A182E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Rectangle 3">
            <a:extLst>
              <a:ext uri="{FF2B5EF4-FFF2-40B4-BE49-F238E27FC236}">
                <a16:creationId xmlns:a16="http://schemas.microsoft.com/office/drawing/2014/main" id="{BA69FECD-CA48-40A8-BB13-F4645FEC1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82845428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CE933-50C2-4DC8-A422-CFB16F97C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6F1DE-D4F2-4684-AED2-DB4642CAF5A9}" type="slidenum">
              <a:rPr lang="ru-RU" altLang="ru-RU"/>
              <a:pPr/>
              <a:t>99</a:t>
            </a:fld>
            <a:endParaRPr lang="ru-RU" altLang="ru-RU"/>
          </a:p>
        </p:txBody>
      </p:sp>
      <p:sp>
        <p:nvSpPr>
          <p:cNvPr id="488450" name="Rectangle 2">
            <a:extLst>
              <a:ext uri="{FF2B5EF4-FFF2-40B4-BE49-F238E27FC236}">
                <a16:creationId xmlns:a16="http://schemas.microsoft.com/office/drawing/2014/main" id="{229722F2-C996-412E-AD45-8CCC73D67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E07B5A20-8A2A-422E-935D-5044280AD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329270272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1DCE933-50C2-4DC8-A422-CFB16F97C3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6F1DE-D4F2-4684-AED2-DB4642CAF5A9}" type="slidenum">
              <a:rPr lang="ru-RU" altLang="ru-RU"/>
              <a:pPr/>
              <a:t>100</a:t>
            </a:fld>
            <a:endParaRPr lang="ru-RU" altLang="ru-RU"/>
          </a:p>
        </p:txBody>
      </p:sp>
      <p:sp>
        <p:nvSpPr>
          <p:cNvPr id="488450" name="Rectangle 2">
            <a:extLst>
              <a:ext uri="{FF2B5EF4-FFF2-40B4-BE49-F238E27FC236}">
                <a16:creationId xmlns:a16="http://schemas.microsoft.com/office/drawing/2014/main" id="{229722F2-C996-412E-AD45-8CCC73D67F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E07B5A20-8A2A-422E-935D-5044280AD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/>
              <a:t>В режиме слайдов ответы появляются после кликанья мышкой</a:t>
            </a:r>
          </a:p>
        </p:txBody>
      </p:sp>
    </p:spTree>
    <p:extLst>
      <p:ext uri="{BB962C8B-B14F-4D97-AF65-F5344CB8AC3E}">
        <p14:creationId xmlns:p14="http://schemas.microsoft.com/office/powerpoint/2010/main" val="2631283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B57D97-E4FA-499A-B92A-75C3D30EA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B3584D-6D51-4F14-87F4-2B40D7AD8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DDCC6-0A96-40D7-B888-BC8F0408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0D9BD-6D13-4341-BC8A-507AC092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2F4011-6059-43EB-9563-4CF8C03F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37CB5-C8CF-4F50-80EC-472D7ACE1D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467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988D2-D7DD-4EB3-BB7F-BE33B414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C6983A-21E0-4EEE-BB15-762E65B0A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51669-3F34-4A42-B470-63463F50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5FDCFF-E6B3-48B7-B40E-464FB12E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C37976-CCCA-433D-9BF0-17AEFBBA5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C6CAA-252C-41DE-83F6-039C637149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082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356362-88BF-459C-AEF4-BD0BDB124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95312E-421B-440D-B80B-1ED78DC33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4F3B6-87F5-401F-B7D6-620F86BE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3D9D3-BEC7-4E4E-9CBD-C7B30C73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1FBA6D-A18B-4CEC-A00A-F5BC548C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00F3F-8F44-4CD9-8B40-CD74B17313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936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143766-5B7F-4BCC-A4E2-2E90FFAF0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538835-7C73-4854-AB93-9A164EA4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02FA01-E3A3-49DB-906F-FF0403391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346D7F-7453-4BB8-B3E0-59DEE957A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16961-4407-4D67-843C-BFBDFED0A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EF969-969E-4936-97ED-8F4B1BEFDA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610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2259E-2DA0-4548-B0F8-C743329D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85116C-3171-4FD3-ADC7-DB46E3329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690B7-F55E-47E2-83A7-2F54E09A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F1CFE-008A-485F-A327-BD7DF48E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F0B1AF-FCB6-409F-8299-18C8536AB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12A0D-C261-44E4-AE8B-1FCCF163AA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530FE-B38C-4A0A-9788-318673D7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286397-0EDC-4A86-B0E8-461F35206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68452A-BD8C-4DEA-AA44-C0F4AE082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AE8290-A3EC-4521-9754-8ABA747D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D11648-285D-465C-9CFC-3238CD3F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8382C-2A75-4079-A29A-6BA25B0B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A50F6-97E1-40E1-8CDE-12B22F10ED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361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0C9EB-E252-475E-B7C8-05B37247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C678D3-3409-42FB-8745-D35FE96FA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6CA9BC-D753-4470-AD63-D50922285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5A7234-5B5C-420B-BA3A-6335DD0321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EF137A-79A7-4FE5-AF84-4EED3D966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A8A93A-6AB7-4093-A01E-067522913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8889FF-3E1D-4585-9030-BE865A63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E7A9DC-C92C-46DC-BB00-23757BAD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98C7B-9D7A-4D49-9B97-09DEAC06A6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854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E133F-AD0F-4A3F-A397-782FB9AB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B7874B-3AB6-4A4E-A330-62D79C0D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D3DE69-94E6-49DC-832D-CA14AC274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6271F8-4596-410E-B5B5-EDE6909A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12044-278B-4500-A6F2-6F76A77F43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150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DC4018-CD39-45E3-96C8-AD4D334A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51CF96-F092-4782-A4EF-2177B0C3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47DBE8-D414-4D86-801E-28A00B283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7D4B-2EC2-4725-9A5C-445682DA03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773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373EB-B90E-48A1-87FC-F57DDA22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30BE-A4E3-4E11-A1CB-0199C5D8E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CDCBE-EB96-4E8B-8BD6-0A53C6833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1A86A-1F4D-428F-BB8E-F8E0806C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59EC4D-7722-47EB-8595-65C3498D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65675F-9FD9-4593-A5C0-A34ABBB8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2FE40-5F0F-425B-91E7-DD7A1472D4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34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94C48-5239-467D-9269-96B75FAB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FB14DC-5E11-4E63-8C5C-EFAD76A97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343BD1-40CD-4B7B-BA39-C61E8D9EC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11D9C-0632-4F9F-A8FA-634F848B2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43B9BB-86A5-436E-B3A3-38F99677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AC81DF-E797-4E37-A38A-BBFE1E41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62008-8E22-4960-9C8F-612227513B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162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03F3DE4-7C96-4296-92F0-1DAE5F579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608FF83-A891-4653-820B-E4A67830C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4CA8F4-29A6-4054-A582-60585AF49C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225B25-B278-45E0-934B-F4B8056E487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423F99D-FD94-454D-AC04-A27A7907F4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E2AEA5-D147-474F-A016-8DF6363AB4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500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00.png"/><Relationship Id="rId5" Type="http://schemas.openxmlformats.org/officeDocument/2006/relationships/image" Target="../media/image2300.png"/><Relationship Id="rId4" Type="http://schemas.openxmlformats.org/officeDocument/2006/relationships/image" Target="../media/image14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oleObject" Target="../embeddings/oleObject2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7" Type="http://schemas.openxmlformats.org/officeDocument/2006/relationships/image" Target="../media/image153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1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png"/><Relationship Id="rId4" Type="http://schemas.openxmlformats.org/officeDocument/2006/relationships/image" Target="../media/image10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0.png"/><Relationship Id="rId4" Type="http://schemas.openxmlformats.org/officeDocument/2006/relationships/image" Target="../media/image12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3059"/>
            <a:ext cx="5005754" cy="63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3779228" y="652097"/>
            <a:ext cx="5364773" cy="60369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endParaRPr lang="ru-RU" altLang="ru-RU" sz="3323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02A440-64B1-F950-2942-AE488527113C}"/>
              </a:ext>
            </a:extLst>
          </p:cNvPr>
          <p:cNvSpPr/>
          <p:nvPr/>
        </p:nvSpPr>
        <p:spPr>
          <a:xfrm>
            <a:off x="2755093" y="140510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В. А. Смирнов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доктор физ.-мат. наук, профессор, </a:t>
            </a: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заведующий кафедрой </a:t>
            </a: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элементарной математики и теории чисел </a:t>
            </a: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Московского педагогического </a:t>
            </a:r>
          </a:p>
          <a:p>
            <a:pPr algn="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государственного университета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8946C5F-9B2D-0583-03F6-BB6A90509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2780928"/>
            <a:ext cx="9036496" cy="282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</a:rPr>
              <a:t>Использование компьютерной программы </a:t>
            </a:r>
            <a:r>
              <a:rPr lang="en-US" altLang="ru-RU" sz="3600" dirty="0">
                <a:solidFill>
                  <a:schemeClr val="accent2">
                    <a:lumMod val="75000"/>
                  </a:schemeClr>
                </a:solidFill>
              </a:rPr>
              <a:t>GeoGebra </a:t>
            </a:r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</a:rPr>
              <a:t>для знакомства учащихся </a:t>
            </a:r>
          </a:p>
          <a:p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</a:rPr>
              <a:t>7-9 классов с кривыми на плоскости</a:t>
            </a:r>
          </a:p>
          <a:p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</a:rPr>
              <a:t>при проведении учебного курса </a:t>
            </a:r>
          </a:p>
          <a:p>
            <a:r>
              <a:rPr lang="ru-RU" altLang="ru-RU" sz="3600" dirty="0">
                <a:solidFill>
                  <a:schemeClr val="accent2">
                    <a:lumMod val="75000"/>
                  </a:schemeClr>
                </a:solidFill>
              </a:rPr>
              <a:t>внеурочной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969064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359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dirty="0"/>
              <a:t>Для получения параболы в программе </a:t>
            </a:r>
            <a:r>
              <a:rPr lang="en-US" altLang="ru-RU" dirty="0"/>
              <a:t>GeoGebra</a:t>
            </a:r>
            <a:r>
              <a:rPr lang="ru-RU" altLang="ru-RU" dirty="0"/>
              <a:t> имеется инструмент «Парабола». Если выбрать этот инструмент, а затем кликнуть левой кнопкой «мыши» по отмеченной точке и проведённой прямой, то на экране появится парабола. Цвет и размеры точек и линий можно менять.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13883-7E53-447F-9011-33309C821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992189"/>
            <a:ext cx="5823258" cy="461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85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ext Box 1027">
            <a:extLst>
              <a:ext uri="{FF2B5EF4-FFF2-40B4-BE49-F238E27FC236}">
                <a16:creationId xmlns:a16="http://schemas.microsoft.com/office/drawing/2014/main" id="{B30F985A-27DF-4483-965D-5C10C0BE1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000" dirty="0"/>
              <a:t>	Для получения</a:t>
            </a:r>
            <a:r>
              <a:rPr lang="en-US" altLang="ru-RU" sz="2000" dirty="0"/>
              <a:t> </a:t>
            </a:r>
            <a:r>
              <a:rPr lang="ru-RU" altLang="ru-RU" sz="2000" dirty="0"/>
              <a:t>циклоиды, как траектории движения точки,</a:t>
            </a:r>
            <a:r>
              <a:rPr lang="en-US" altLang="ru-RU" sz="2000" dirty="0"/>
              <a:t> </a:t>
            </a:r>
            <a:r>
              <a:rPr lang="ru-RU" altLang="ru-RU" sz="2000" dirty="0"/>
              <a:t>нужно</a:t>
            </a:r>
            <a:r>
              <a:rPr lang="en-US" altLang="ru-RU" sz="2000" dirty="0"/>
              <a:t> c</a:t>
            </a:r>
            <a:r>
              <a:rPr lang="ru-RU" altLang="ru-RU" sz="2000" dirty="0"/>
              <a:t>делать следующее.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1. Создать ползунок </a:t>
            </a:r>
            <a:r>
              <a:rPr lang="en-US" altLang="ru-RU" sz="2000" dirty="0">
                <a:cs typeface="Times New Roman" panose="02020603050405020304" pitchFamily="18" charset="0"/>
              </a:rPr>
              <a:t>a, </a:t>
            </a:r>
            <a:r>
              <a:rPr lang="ru-RU" altLang="ru-RU" sz="2000" dirty="0">
                <a:cs typeface="Times New Roman" panose="02020603050405020304" pitchFamily="18" charset="0"/>
              </a:rPr>
              <a:t>изменяющийся от 0 до 2</a:t>
            </a:r>
            <a:r>
              <a:rPr lang="en-US" altLang="ru-RU" sz="2000" dirty="0">
                <a:cs typeface="Times New Roman" panose="02020603050405020304" pitchFamily="18" charset="0"/>
              </a:rPr>
              <a:t>Pi.</a:t>
            </a:r>
            <a:endParaRPr lang="ru-RU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2. </a:t>
            </a:r>
            <a:r>
              <a:rPr lang="ru-RU" altLang="ru-RU" sz="2000" dirty="0">
                <a:cs typeface="Times New Roman" panose="02020603050405020304" pitchFamily="18" charset="0"/>
              </a:rPr>
              <a:t>Построить окружность с центром</a:t>
            </a:r>
            <a:r>
              <a:rPr lang="en-US" altLang="ru-RU" sz="2000" dirty="0">
                <a:cs typeface="Times New Roman" panose="02020603050405020304" pitchFamily="18" charset="0"/>
              </a:rPr>
              <a:t> (a, 1) </a:t>
            </a:r>
            <a:r>
              <a:rPr lang="ru-RU" altLang="ru-RU" sz="2000" dirty="0">
                <a:cs typeface="Times New Roman" panose="02020603050405020304" pitchFamily="18" charset="0"/>
              </a:rPr>
              <a:t>и радиусом 1</a:t>
            </a:r>
            <a:r>
              <a:rPr lang="ru-RU" altLang="ru-RU" sz="2000" i="1" dirty="0">
                <a:cs typeface="Times New Roman" panose="02020603050405020304" pitchFamily="18" charset="0"/>
              </a:rPr>
              <a:t>.</a:t>
            </a:r>
            <a:endParaRPr lang="en-US" altLang="ru-RU" sz="2000" i="1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2. Отметить на ней точку с координатами (</a:t>
            </a:r>
            <a:r>
              <a:rPr lang="en-US" altLang="ru-RU" sz="2000" dirty="0">
                <a:cs typeface="Times New Roman" panose="02020603050405020304" pitchFamily="18" charset="0"/>
              </a:rPr>
              <a:t>a-sin(a), 1-cos(a)) </a:t>
            </a:r>
            <a:r>
              <a:rPr lang="ru-RU" altLang="ru-RU" sz="2000" dirty="0">
                <a:cs typeface="Times New Roman" panose="02020603050405020304" pitchFamily="18" charset="0"/>
              </a:rPr>
              <a:t>и соединить её отрезком с центром окружности.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3. В</a:t>
            </a:r>
            <a:r>
              <a:rPr lang="ru-RU" altLang="ru-RU" sz="2000" dirty="0"/>
              <a:t> строке «Ввод» </a:t>
            </a:r>
            <a:r>
              <a:rPr lang="ru-RU" altLang="ru-RU" sz="2000" dirty="0">
                <a:cs typeface="Times New Roman" panose="02020603050405020304" pitchFamily="18" charset="0"/>
              </a:rPr>
              <a:t>набрать: Кривая(</a:t>
            </a:r>
            <a:r>
              <a:rPr lang="en-US" altLang="ru-RU" sz="2000" dirty="0">
                <a:cs typeface="Times New Roman" panose="02020603050405020304" pitchFamily="18" charset="0"/>
              </a:rPr>
              <a:t>t-sin(t),1-cos(t),t,0,a) </a:t>
            </a:r>
            <a:r>
              <a:rPr lang="ru-RU" altLang="ru-RU" sz="2000" dirty="0">
                <a:cs typeface="Times New Roman" panose="02020603050405020304" pitchFamily="18" charset="0"/>
              </a:rPr>
              <a:t>и нажать </a:t>
            </a:r>
            <a:r>
              <a:rPr lang="en-US" altLang="ru-RU" sz="2000" dirty="0">
                <a:cs typeface="Times New Roman" panose="02020603050405020304" pitchFamily="18" charset="0"/>
              </a:rPr>
              <a:t>“Enter”</a:t>
            </a:r>
            <a:r>
              <a:rPr lang="ru-RU" altLang="ru-RU" sz="2000" dirty="0">
                <a:cs typeface="Times New Roman" panose="02020603050405020304" pitchFamily="18" charset="0"/>
              </a:rPr>
              <a:t>.</a:t>
            </a:r>
            <a:endParaRPr lang="en-US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4. Включить анимацию.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В результате окружность будет катиться по прямой, а отмеченная точка будет описывать циклоиду. </a:t>
            </a: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endParaRPr lang="ru-RU" altLang="ru-RU" sz="2000" dirty="0">
              <a:cs typeface="Times New Roman" panose="02020603050405020304" pitchFamily="18" charset="0"/>
            </a:endParaRPr>
          </a:p>
        </p:txBody>
      </p:sp>
      <p:sp>
        <p:nvSpPr>
          <p:cNvPr id="487428" name="Rectangle 1028">
            <a:extLst>
              <a:ext uri="{FF2B5EF4-FFF2-40B4-BE49-F238E27FC236}">
                <a16:creationId xmlns:a16="http://schemas.microsoft.com/office/drawing/2014/main" id="{076CFAEB-79C2-4ABC-B095-CDBD47DF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7429" name="Rectangle 1029">
            <a:extLst>
              <a:ext uri="{FF2B5EF4-FFF2-40B4-BE49-F238E27FC236}">
                <a16:creationId xmlns:a16="http://schemas.microsoft.com/office/drawing/2014/main" id="{239CED52-F95C-47B4-969D-FBE20BCE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7E14F5-6F6A-4756-B7C8-3735EEAFE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202128"/>
            <a:ext cx="4909144" cy="35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98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>
            <a:extLst>
              <a:ext uri="{FF2B5EF4-FFF2-40B4-BE49-F238E27FC236}">
                <a16:creationId xmlns:a16="http://schemas.microsoft.com/office/drawing/2014/main" id="{EC31EB0E-93F1-4D81-BA00-473FB8C80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5445"/>
            <a:ext cx="9144000" cy="1371734"/>
          </a:xfrm>
        </p:spPr>
        <p:txBody>
          <a:bodyPr/>
          <a:lstStyle/>
          <a:p>
            <a:pPr algn="just"/>
            <a:r>
              <a:rPr lang="ru-RU" altLang="ru-RU" sz="3600" dirty="0">
                <a:solidFill>
                  <a:srgbClr val="FF3300"/>
                </a:solidFill>
              </a:rPr>
              <a:t>	</a:t>
            </a:r>
            <a:r>
              <a:rPr lang="ru-RU" altLang="ru-RU" sz="2400" dirty="0">
                <a:solidFill>
                  <a:schemeClr val="tx1"/>
                </a:solidFill>
              </a:rPr>
              <a:t>Рассмотрим эпициклоиду – траекторию движения точки, закреплённой на окружности, катящейся с внешней стороны по другой окружности.</a:t>
            </a:r>
          </a:p>
        </p:txBody>
      </p:sp>
      <p:sp>
        <p:nvSpPr>
          <p:cNvPr id="489475" name="Text Box 3">
            <a:extLst>
              <a:ext uri="{FF2B5EF4-FFF2-40B4-BE49-F238E27FC236}">
                <a16:creationId xmlns:a16="http://schemas.microsoft.com/office/drawing/2014/main" id="{54A8FFB8-E457-4CF0-A56B-653B138EB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309216"/>
            <a:ext cx="556260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200" dirty="0">
                <a:cs typeface="Times New Roman" panose="02020603050405020304" pitchFamily="18" charset="0"/>
              </a:rPr>
              <a:t>Пусть центр </a:t>
            </a:r>
            <a:r>
              <a:rPr lang="en-US" altLang="ru-RU" sz="2200" i="1" dirty="0">
                <a:cs typeface="Times New Roman" panose="02020603050405020304" pitchFamily="18" charset="0"/>
              </a:rPr>
              <a:t>O </a:t>
            </a:r>
            <a:r>
              <a:rPr lang="ru-RU" altLang="ru-RU" sz="2200" dirty="0">
                <a:cs typeface="Times New Roman" panose="02020603050405020304" pitchFamily="18" charset="0"/>
              </a:rPr>
              <a:t>неподвижной единичной окружности  является началом координат и точка </a:t>
            </a:r>
            <a:r>
              <a:rPr lang="en-US" altLang="ru-RU" sz="2200" i="1" dirty="0">
                <a:cs typeface="Times New Roman" panose="02020603050405020304" pitchFamily="18" charset="0"/>
              </a:rPr>
              <a:t>A</a:t>
            </a:r>
            <a:r>
              <a:rPr lang="ru-RU" altLang="ru-RU" sz="2200" dirty="0">
                <a:cs typeface="Times New Roman" panose="02020603050405020304" pitchFamily="18" charset="0"/>
              </a:rPr>
              <a:t>(1</a:t>
            </a:r>
            <a:r>
              <a:rPr lang="en-US" altLang="ru-RU" sz="2200" dirty="0">
                <a:cs typeface="Times New Roman" panose="02020603050405020304" pitchFamily="18" charset="0"/>
              </a:rPr>
              <a:t>, 0</a:t>
            </a:r>
            <a:r>
              <a:rPr lang="ru-RU" altLang="ru-RU" sz="2200" dirty="0">
                <a:cs typeface="Times New Roman" panose="02020603050405020304" pitchFamily="18" charset="0"/>
              </a:rPr>
              <a:t>) соответствует начальному моменту времени. Предположим, что катящаяся с внешней стороны окружность радиусом </a:t>
            </a:r>
            <a:r>
              <a:rPr lang="en-US" altLang="ru-RU" sz="2200" i="1" dirty="0">
                <a:cs typeface="Times New Roman" panose="02020603050405020304" pitchFamily="18" charset="0"/>
              </a:rPr>
              <a:t>r</a:t>
            </a:r>
            <a:r>
              <a:rPr lang="ru-RU" altLang="ru-RU" sz="2200" dirty="0">
                <a:cs typeface="Times New Roman" panose="02020603050405020304" pitchFamily="18" charset="0"/>
              </a:rPr>
              <a:t>, повернулась на угол, равный </a:t>
            </a:r>
            <a:r>
              <a:rPr lang="en-US" altLang="ru-RU" sz="2200" i="1" dirty="0">
                <a:cs typeface="Times New Roman" panose="02020603050405020304" pitchFamily="18" charset="0"/>
              </a:rPr>
              <a:t>t</a:t>
            </a:r>
            <a:r>
              <a:rPr lang="ru-RU" altLang="ru-RU" sz="2200" dirty="0">
                <a:cs typeface="Times New Roman" panose="02020603050405020304" pitchFamily="18" charset="0"/>
              </a:rPr>
              <a:t>.  При этом точка </a:t>
            </a:r>
            <a:r>
              <a:rPr lang="en-US" altLang="ru-RU" sz="2200" i="1" dirty="0">
                <a:cs typeface="Times New Roman" panose="02020603050405020304" pitchFamily="18" charset="0"/>
              </a:rPr>
              <a:t>A</a:t>
            </a:r>
            <a:r>
              <a:rPr lang="ru-RU" altLang="ru-RU" sz="2200" dirty="0">
                <a:cs typeface="Times New Roman" panose="02020603050405020304" pitchFamily="18" charset="0"/>
              </a:rPr>
              <a:t> переместилась в точку </a:t>
            </a:r>
            <a:r>
              <a:rPr lang="en-US" altLang="ru-RU" sz="2200" i="1" dirty="0">
                <a:cs typeface="Times New Roman" panose="02020603050405020304" pitchFamily="18" charset="0"/>
              </a:rPr>
              <a:t>A</a:t>
            </a:r>
            <a:r>
              <a:rPr lang="ru-RU" altLang="ru-RU" sz="2200" baseline="-30000" dirty="0">
                <a:cs typeface="Times New Roman" panose="02020603050405020304" pitchFamily="18" charset="0"/>
              </a:rPr>
              <a:t>1</a:t>
            </a:r>
            <a:r>
              <a:rPr lang="ru-RU" altLang="ru-RU" sz="2200" dirty="0">
                <a:cs typeface="Times New Roman" panose="02020603050405020304" pitchFamily="18" charset="0"/>
              </a:rPr>
              <a:t>(</a:t>
            </a:r>
            <a:r>
              <a:rPr lang="en-US" altLang="ru-RU" sz="2200" i="1" dirty="0">
                <a:cs typeface="Times New Roman" panose="02020603050405020304" pitchFamily="18" charset="0"/>
              </a:rPr>
              <a:t>x</a:t>
            </a:r>
            <a:r>
              <a:rPr lang="ru-RU" altLang="ru-RU" sz="2200" i="1" dirty="0">
                <a:cs typeface="Times New Roman" panose="02020603050405020304" pitchFamily="18" charset="0"/>
              </a:rPr>
              <a:t>,</a:t>
            </a:r>
            <a:r>
              <a:rPr lang="en-US" altLang="ru-RU" sz="2200" i="1" dirty="0">
                <a:cs typeface="Times New Roman" panose="02020603050405020304" pitchFamily="18" charset="0"/>
              </a:rPr>
              <a:t>y</a:t>
            </a:r>
            <a:r>
              <a:rPr lang="ru-RU" altLang="ru-RU" sz="2200" dirty="0">
                <a:cs typeface="Times New Roman" panose="02020603050405020304" pitchFamily="18" charset="0"/>
              </a:rPr>
              <a:t>), </a:t>
            </a:r>
            <a:r>
              <a:rPr lang="ru-RU" altLang="ru-RU" sz="2400" dirty="0">
                <a:cs typeface="Times New Roman" panose="02020603050405020304" pitchFamily="18" charset="0"/>
                <a:sym typeface="Symbol" panose="05050102010706020507" pitchFamily="18" charset="2"/>
              </a:rPr>
              <a:t></a:t>
            </a:r>
            <a:r>
              <a:rPr lang="en-US" altLang="ru-RU" sz="2400" i="1" dirty="0">
                <a:cs typeface="Times New Roman" panose="02020603050405020304" pitchFamily="18" charset="0"/>
              </a:rPr>
              <a:t>A</a:t>
            </a:r>
            <a:r>
              <a:rPr lang="en-US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O</a:t>
            </a:r>
            <a:r>
              <a:rPr lang="en-US" altLang="ru-RU" sz="2400" baseline="-30000" dirty="0">
                <a:cs typeface="Times New Roman" panose="02020603050405020304" pitchFamily="18" charset="0"/>
              </a:rPr>
              <a:t>1</a:t>
            </a:r>
            <a:r>
              <a:rPr lang="en-US" altLang="ru-RU" sz="2400" i="1" dirty="0">
                <a:cs typeface="Times New Roman" panose="02020603050405020304" pitchFamily="18" charset="0"/>
              </a:rPr>
              <a:t>B = t</a:t>
            </a:r>
            <a:r>
              <a:rPr lang="ru-RU" altLang="ru-RU" sz="2200" dirty="0">
                <a:cs typeface="Times New Roman" panose="02020603050405020304" pitchFamily="18" charset="0"/>
              </a:rPr>
              <a:t>. </a:t>
            </a:r>
            <a:endParaRPr lang="en-US" altLang="ru-RU" sz="2200" dirty="0">
              <a:cs typeface="Times New Roman" panose="02020603050405020304" pitchFamily="18" charset="0"/>
            </a:endParaRPr>
          </a:p>
        </p:txBody>
      </p:sp>
      <p:sp>
        <p:nvSpPr>
          <p:cNvPr id="489476" name="Rectangle 4">
            <a:extLst>
              <a:ext uri="{FF2B5EF4-FFF2-40B4-BE49-F238E27FC236}">
                <a16:creationId xmlns:a16="http://schemas.microsoft.com/office/drawing/2014/main" id="{84DE1FDD-FE14-4F2B-87CE-1ED6B925D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9477" name="Rectangle 5">
            <a:extLst>
              <a:ext uri="{FF2B5EF4-FFF2-40B4-BE49-F238E27FC236}">
                <a16:creationId xmlns:a16="http://schemas.microsoft.com/office/drawing/2014/main" id="{8B4F53C4-56E3-4675-B7FC-F6B40B01A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9488" name="Text Box 16">
                <a:extLst>
                  <a:ext uri="{FF2B5EF4-FFF2-40B4-BE49-F238E27FC236}">
                    <a16:creationId xmlns:a16="http://schemas.microsoft.com/office/drawing/2014/main" id="{456CE7B1-E54B-440B-929A-1C3CF1B012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372836"/>
                <a:ext cx="9144000" cy="2317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 Из равенства длин дуг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AB 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и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B 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следует, что угол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AOB 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равен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rt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. </a:t>
                </a:r>
                <a:endParaRPr lang="en-US" altLang="ru-RU" sz="2000" dirty="0">
                  <a:cs typeface="Times New Roman" panose="02020603050405020304" pitchFamily="18" charset="0"/>
                </a:endParaRPr>
              </a:p>
              <a:p>
                <a:pPr algn="ctr">
                  <a:spcBef>
                    <a:spcPts val="0"/>
                  </a:spcBef>
                </a:pPr>
                <a:r>
                  <a:rPr lang="ru-RU" altLang="ru-RU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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C = </a:t>
                </a:r>
                <a:r>
                  <a:rPr lang="ru-RU" altLang="ru-RU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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B - </a:t>
                </a:r>
                <a:r>
                  <a:rPr lang="ru-RU" altLang="ru-RU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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CO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 = t – 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( 90</a:t>
                </a:r>
                <a:r>
                  <a:rPr lang="ru-RU" altLang="ru-RU" sz="2000" baseline="30000" dirty="0"/>
                  <a:t>о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–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rt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)</a:t>
                </a:r>
                <a:r>
                  <a:rPr lang="ru-RU" altLang="ru-RU" sz="2000" dirty="0"/>
                  <a:t> 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и, следовательно,</a:t>
                </a:r>
                <a:endParaRPr lang="ru-RU" altLang="ru-RU" sz="2000" dirty="0"/>
              </a:p>
              <a:p>
                <a:pPr algn="ctr">
                  <a:spcBef>
                    <a:spcPts val="0"/>
                  </a:spcBef>
                </a:pPr>
                <a:r>
                  <a:rPr lang="en-US" altLang="ru-RU" sz="2000" dirty="0">
                    <a:cs typeface="Times New Roman" panose="02020603050405020304" pitchFamily="18" charset="0"/>
                  </a:rPr>
                  <a:t>sin</a:t>
                </a:r>
                <a:r>
                  <a:rPr lang="ru-RU" altLang="ru-RU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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</a:t>
                </a:r>
                <a:r>
                  <a:rPr lang="ru-RU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</a:t>
                </a:r>
                <a:r>
                  <a:rPr lang="ru-RU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000" i="1" dirty="0">
                    <a:cs typeface="Times New Roman" panose="02020603050405020304" pitchFamily="18" charset="0"/>
                  </a:rPr>
                  <a:t>=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sin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(</a:t>
                </a:r>
                <a:r>
                  <a:rPr lang="ru-RU" altLang="ru-RU" sz="2000" i="1" dirty="0">
                    <a:cs typeface="Times New Roman" panose="02020603050405020304" pitchFamily="18" charset="0"/>
                  </a:rPr>
                  <a:t>t–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(</a:t>
                </a:r>
                <a:r>
                  <a:rPr lang="ru-RU" altLang="ru-RU" sz="2000" dirty="0"/>
                  <a:t>90</a:t>
                </a:r>
                <a:r>
                  <a:rPr lang="ru-RU" altLang="ru-RU" sz="2000" baseline="30000" dirty="0"/>
                  <a:t>о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–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2000" i="1" dirty="0">
                    <a:cs typeface="Times New Roman" panose="02020603050405020304" pitchFamily="18" charset="0"/>
                  </a:rPr>
                  <a:t>t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))=-</a:t>
                </a:r>
                <a:r>
                  <a:rPr lang="ru-RU" altLang="ru-RU" sz="2000" dirty="0" err="1">
                    <a:cs typeface="Times New Roman" panose="02020603050405020304" pitchFamily="18" charset="0"/>
                  </a:rPr>
                  <a:t>cos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(</a:t>
                </a:r>
                <a:r>
                  <a:rPr lang="ru-RU" altLang="ru-RU" sz="2000" i="1" dirty="0">
                    <a:cs typeface="Times New Roman" panose="02020603050405020304" pitchFamily="18" charset="0"/>
                  </a:rPr>
                  <a:t>t+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2000" i="1" dirty="0">
                    <a:cs typeface="Times New Roman" panose="02020603050405020304" pitchFamily="18" charset="0"/>
                  </a:rPr>
                  <a:t>t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),</a:t>
                </a:r>
                <a:r>
                  <a:rPr lang="ru-RU" altLang="ru-RU" sz="2000" dirty="0"/>
                  <a:t> 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cos</a:t>
                </a:r>
                <a:r>
                  <a:rPr lang="ru-RU" altLang="ru-RU" sz="20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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A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</a:t>
                </a:r>
                <a:r>
                  <a:rPr lang="en-US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C=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cos(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t–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(</a:t>
                </a:r>
                <a:r>
                  <a:rPr lang="ru-RU" altLang="ru-RU" sz="2000" dirty="0"/>
                  <a:t>90</a:t>
                </a:r>
                <a:r>
                  <a:rPr lang="ru-RU" altLang="ru-RU" sz="2000" baseline="30000" dirty="0"/>
                  <a:t>о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–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rt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))= sin(</a:t>
                </a:r>
                <a:r>
                  <a:rPr lang="en-US" altLang="ru-RU" sz="2000" i="1" dirty="0" err="1">
                    <a:cs typeface="Times New Roman" panose="02020603050405020304" pitchFamily="18" charset="0"/>
                  </a:rPr>
                  <a:t>t+rt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).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sz="2000" dirty="0">
                    <a:cs typeface="Times New Roman" panose="02020603050405020304" pitchFamily="18" charset="0"/>
                  </a:rPr>
                  <a:t>Учитывая, что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x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OC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000" dirty="0">
                    <a:cs typeface="Times New Roman" panose="02020603050405020304" pitchFamily="18" charset="0"/>
                  </a:rPr>
                  <a:t>+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CP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</a:t>
                </a:r>
                <a:r>
                  <a:rPr lang="ru-RU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C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 -  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O</a:t>
                </a:r>
                <a:r>
                  <a:rPr lang="ru-RU" altLang="ru-RU" sz="2000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sz="2000" i="1" dirty="0">
                    <a:cs typeface="Times New Roman" panose="02020603050405020304" pitchFamily="18" charset="0"/>
                  </a:rPr>
                  <a:t>Q</a:t>
                </a:r>
                <a:r>
                  <a:rPr lang="ru-RU" altLang="ru-RU" sz="2000" dirty="0">
                    <a:cs typeface="Times New Roman" panose="02020603050405020304" pitchFamily="18" charset="0"/>
                  </a:rPr>
                  <a:t>, получаем параметрические уравнения эпициклоиды</a:t>
                </a:r>
                <a:endParaRPr lang="en-US" altLang="ru-RU" sz="2000" dirty="0"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altLang="ru-RU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alt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ru-RU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altLang="ru-R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sz="20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altLang="ru-RU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ru-R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0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ru-RU" sz="2000" b="0" i="1" smtClean="0">
                                      <a:latin typeface="Cambria Math" panose="02040503050406030204" pitchFamily="18" charset="0"/>
                                    </a:rPr>
                                    <m:t>𝑟𝑡</m:t>
                                  </m:r>
                                </m:e>
                              </m:func>
                              <m:r>
                                <a:rPr lang="en-US" altLang="ru-RU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ru-RU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ru-RU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ru-RU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ru-RU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𝑟𝑡</m:t>
                                      </m:r>
                                    </m:e>
                                  </m:d>
                                  <m:r>
                                    <a:rPr lang="en-US" alt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ru-RU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0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ru-RU" sz="2000" i="1">
                                      <a:latin typeface="Cambria Math" panose="02040503050406030204" pitchFamily="18" charset="0"/>
                                    </a:rPr>
                                    <m:t>𝑟𝑡</m:t>
                                  </m:r>
                                </m:e>
                              </m:func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ru-RU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ru-RU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ru-RU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ru-RU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ru-RU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𝑟𝑡</m:t>
                                      </m:r>
                                    </m:e>
                                  </m:d>
                                  <m:r>
                                    <a:rPr lang="en-US" alt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ru-RU" altLang="ru-RU" sz="2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9488" name="Text Box 16">
                <a:extLst>
                  <a:ext uri="{FF2B5EF4-FFF2-40B4-BE49-F238E27FC236}">
                    <a16:creationId xmlns:a16="http://schemas.microsoft.com/office/drawing/2014/main" id="{456CE7B1-E54B-440B-929A-1C3CF1B01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372836"/>
                <a:ext cx="9144000" cy="2317750"/>
              </a:xfrm>
              <a:prstGeom prst="rect">
                <a:avLst/>
              </a:prstGeom>
              <a:blipFill>
                <a:blip r:embed="rId3"/>
                <a:stretch>
                  <a:fillRect l="-667" t="-1312" r="-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9489" name="Picture 17">
            <a:extLst>
              <a:ext uri="{FF2B5EF4-FFF2-40B4-BE49-F238E27FC236}">
                <a16:creationId xmlns:a16="http://schemas.microsoft.com/office/drawing/2014/main" id="{DBF9E156-35EB-4238-8B5B-5513DE19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78824"/>
            <a:ext cx="3131840" cy="29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0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5" grpId="0"/>
      <p:bldP spid="48948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>
            <a:extLst>
              <a:ext uri="{FF2B5EF4-FFF2-40B4-BE49-F238E27FC236}">
                <a16:creationId xmlns:a16="http://schemas.microsoft.com/office/drawing/2014/main" id="{9B46904E-5328-4031-909A-AD8AA400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Кардиоида</a:t>
            </a:r>
          </a:p>
        </p:txBody>
      </p:sp>
      <p:sp>
        <p:nvSpPr>
          <p:cNvPr id="491523" name="Text Box 3">
            <a:extLst>
              <a:ext uri="{FF2B5EF4-FFF2-40B4-BE49-F238E27FC236}">
                <a16:creationId xmlns:a16="http://schemas.microsoft.com/office/drawing/2014/main" id="{33771B87-2CFA-4AB1-8254-34F79C914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В частности, если 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i="1" dirty="0">
                <a:cs typeface="Times New Roman" panose="02020603050405020304" pitchFamily="18" charset="0"/>
              </a:rPr>
              <a:t> = </a:t>
            </a:r>
            <a:r>
              <a:rPr lang="ru-RU" altLang="ru-RU" sz="2800" dirty="0">
                <a:cs typeface="Times New Roman" panose="02020603050405020304" pitchFamily="18" charset="0"/>
              </a:rPr>
              <a:t>1, параметрические уравнения кардиоиды имеют вид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491524" name="Rectangle 4">
            <a:extLst>
              <a:ext uri="{FF2B5EF4-FFF2-40B4-BE49-F238E27FC236}">
                <a16:creationId xmlns:a16="http://schemas.microsoft.com/office/drawing/2014/main" id="{40E01E05-93CC-434F-8AC8-D735BE87B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1525" name="Rectangle 5">
            <a:extLst>
              <a:ext uri="{FF2B5EF4-FFF2-40B4-BE49-F238E27FC236}">
                <a16:creationId xmlns:a16="http://schemas.microsoft.com/office/drawing/2014/main" id="{EEB4582D-C057-4173-B87D-606359CA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1529" name="Object 9">
                <a:extLst>
                  <a:ext uri="{FF2B5EF4-FFF2-40B4-BE49-F238E27FC236}">
                    <a16:creationId xmlns:a16="http://schemas.microsoft.com/office/drawing/2014/main" id="{22C87CF4-A50F-4FA3-955A-5DEE3CB871C6}"/>
                  </a:ext>
                </a:extLst>
              </p:cNvPr>
              <p:cNvSpPr txBox="1"/>
              <p:nvPr/>
            </p:nvSpPr>
            <p:spPr bwMode="auto">
              <a:xfrm>
                <a:off x="2971800" y="1828800"/>
                <a:ext cx="2857500" cy="863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1529" name="Object 9">
                <a:extLst>
                  <a:ext uri="{FF2B5EF4-FFF2-40B4-BE49-F238E27FC236}">
                    <a16:creationId xmlns:a16="http://schemas.microsoft.com/office/drawing/2014/main" id="{22C87CF4-A50F-4FA3-955A-5DEE3CB8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1800" y="1828800"/>
                <a:ext cx="2857500" cy="8636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1531" name="Picture 11">
            <a:extLst>
              <a:ext uri="{FF2B5EF4-FFF2-40B4-BE49-F238E27FC236}">
                <a16:creationId xmlns:a16="http://schemas.microsoft.com/office/drawing/2014/main" id="{084DE3B6-6A6C-4C2B-B2B0-84DD1DCC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525838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1643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ext Box 1027">
            <a:extLst>
              <a:ext uri="{FF2B5EF4-FFF2-40B4-BE49-F238E27FC236}">
                <a16:creationId xmlns:a16="http://schemas.microsoft.com/office/drawing/2014/main" id="{B30F985A-27DF-4483-965D-5C10C0BE1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000" dirty="0"/>
              <a:t>	Для получения</a:t>
            </a:r>
            <a:r>
              <a:rPr lang="en-US" altLang="ru-RU" sz="2000" dirty="0"/>
              <a:t> </a:t>
            </a:r>
            <a:r>
              <a:rPr lang="ru-RU" altLang="ru-RU" sz="2000" dirty="0"/>
              <a:t>кардиоиды в программе </a:t>
            </a:r>
            <a:r>
              <a:rPr lang="en-US" altLang="ru-RU" sz="2000" dirty="0"/>
              <a:t>GeoGebra </a:t>
            </a:r>
            <a:r>
              <a:rPr lang="ru-RU" altLang="ru-RU" sz="2000" dirty="0"/>
              <a:t>нужно</a:t>
            </a:r>
            <a:r>
              <a:rPr lang="en-US" altLang="ru-RU" sz="2000" dirty="0"/>
              <a:t> c</a:t>
            </a:r>
            <a:r>
              <a:rPr lang="ru-RU" altLang="ru-RU" sz="2000" dirty="0"/>
              <a:t>делать следующее.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1. Построить окружность с центром (0</a:t>
            </a:r>
            <a:r>
              <a:rPr lang="en-US" altLang="ru-RU" sz="2000" dirty="0">
                <a:cs typeface="Times New Roman" panose="02020603050405020304" pitchFamily="18" charset="0"/>
              </a:rPr>
              <a:t>, 0) </a:t>
            </a:r>
            <a:r>
              <a:rPr lang="ru-RU" altLang="ru-RU" sz="2000" dirty="0">
                <a:cs typeface="Times New Roman" panose="02020603050405020304" pitchFamily="18" charset="0"/>
              </a:rPr>
              <a:t>и радиусом 1.</a:t>
            </a:r>
            <a:endParaRPr lang="en-US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2000" dirty="0">
                <a:cs typeface="Times New Roman" panose="02020603050405020304" pitchFamily="18" charset="0"/>
              </a:rPr>
              <a:t>	</a:t>
            </a:r>
            <a:r>
              <a:rPr lang="en-US" altLang="ru-RU" sz="2000" dirty="0">
                <a:cs typeface="Times New Roman" panose="02020603050405020304" pitchFamily="18" charset="0"/>
              </a:rPr>
              <a:t>2</a:t>
            </a:r>
            <a:r>
              <a:rPr lang="ru-RU" altLang="ru-RU" sz="2000" dirty="0">
                <a:cs typeface="Times New Roman" panose="02020603050405020304" pitchFamily="18" charset="0"/>
              </a:rPr>
              <a:t>. В</a:t>
            </a:r>
            <a:r>
              <a:rPr lang="ru-RU" altLang="ru-RU" sz="2000" dirty="0"/>
              <a:t> строке «Ввод» </a:t>
            </a:r>
            <a:r>
              <a:rPr lang="ru-RU" altLang="ru-RU" sz="2000" dirty="0">
                <a:cs typeface="Times New Roman" panose="02020603050405020304" pitchFamily="18" charset="0"/>
              </a:rPr>
              <a:t>набрать: </a:t>
            </a:r>
            <a:endParaRPr lang="en-US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Кривая(</a:t>
            </a:r>
            <a:r>
              <a:rPr lang="en-US" altLang="ru-RU" sz="2000" dirty="0">
                <a:cs typeface="Times New Roman" panose="02020603050405020304" pitchFamily="18" charset="0"/>
              </a:rPr>
              <a:t>2cos(t)-cos(2t), 2sin(t)-sin(2t),t,0,2Pi) </a:t>
            </a:r>
            <a:r>
              <a:rPr lang="ru-RU" altLang="ru-RU" sz="2000" dirty="0">
                <a:cs typeface="Times New Roman" panose="02020603050405020304" pitchFamily="18" charset="0"/>
              </a:rPr>
              <a:t>и нажать </a:t>
            </a:r>
            <a:r>
              <a:rPr lang="en-US" altLang="ru-RU" sz="2000" dirty="0">
                <a:cs typeface="Times New Roman" panose="02020603050405020304" pitchFamily="18" charset="0"/>
              </a:rPr>
              <a:t>“Enter”</a:t>
            </a:r>
            <a:r>
              <a:rPr lang="ru-RU" altLang="ru-RU" sz="2000" dirty="0"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В результате на экране будет график кардиоиды.</a:t>
            </a:r>
            <a:endParaRPr lang="en-US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Задавая другие значения </a:t>
            </a:r>
            <a:r>
              <a:rPr lang="en-US" altLang="ru-RU" sz="2000" dirty="0">
                <a:cs typeface="Times New Roman" panose="02020603050405020304" pitchFamily="18" charset="0"/>
              </a:rPr>
              <a:t>r, </a:t>
            </a:r>
            <a:r>
              <a:rPr lang="ru-RU" altLang="ru-RU" sz="2000" dirty="0">
                <a:cs typeface="Times New Roman" panose="02020603050405020304" pitchFamily="18" charset="0"/>
              </a:rPr>
              <a:t>можно получить другие эпициклоиды.</a:t>
            </a:r>
          </a:p>
        </p:txBody>
      </p:sp>
      <p:sp>
        <p:nvSpPr>
          <p:cNvPr id="487428" name="Rectangle 1028">
            <a:extLst>
              <a:ext uri="{FF2B5EF4-FFF2-40B4-BE49-F238E27FC236}">
                <a16:creationId xmlns:a16="http://schemas.microsoft.com/office/drawing/2014/main" id="{076CFAEB-79C2-4ABC-B095-CDBD47DF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7429" name="Rectangle 1029">
            <a:extLst>
              <a:ext uri="{FF2B5EF4-FFF2-40B4-BE49-F238E27FC236}">
                <a16:creationId xmlns:a16="http://schemas.microsoft.com/office/drawing/2014/main" id="{239CED52-F95C-47B4-969D-FBE20BCE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70BF09-62DB-4DF2-A86A-906C25A7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127" y="2573595"/>
            <a:ext cx="3565371" cy="40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114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ext Box 1027">
            <a:extLst>
              <a:ext uri="{FF2B5EF4-FFF2-40B4-BE49-F238E27FC236}">
                <a16:creationId xmlns:a16="http://schemas.microsoft.com/office/drawing/2014/main" id="{B30F985A-27DF-4483-965D-5C10C0BE1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5" y="46792"/>
            <a:ext cx="523867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000" dirty="0"/>
              <a:t>	</a:t>
            </a:r>
            <a:r>
              <a:rPr lang="ru-RU" altLang="ru-RU" sz="2200" dirty="0"/>
              <a:t>Для получения</a:t>
            </a:r>
            <a:r>
              <a:rPr lang="en-US" altLang="ru-RU" sz="2200" dirty="0"/>
              <a:t> </a:t>
            </a:r>
            <a:r>
              <a:rPr lang="ru-RU" altLang="ru-RU" sz="2200" dirty="0"/>
              <a:t>кардиоиды, как траектории движения точки,</a:t>
            </a:r>
            <a:r>
              <a:rPr lang="en-US" altLang="ru-RU" sz="2200" dirty="0"/>
              <a:t> </a:t>
            </a:r>
            <a:r>
              <a:rPr lang="ru-RU" altLang="ru-RU" sz="2200" dirty="0"/>
              <a:t>нужно</a:t>
            </a:r>
            <a:r>
              <a:rPr lang="en-US" altLang="ru-RU" sz="2200" dirty="0"/>
              <a:t> c</a:t>
            </a:r>
            <a:r>
              <a:rPr lang="ru-RU" altLang="ru-RU" sz="2200" dirty="0"/>
              <a:t>делать следующее.</a:t>
            </a:r>
          </a:p>
          <a:p>
            <a:pPr algn="just">
              <a:spcBef>
                <a:spcPts val="0"/>
              </a:spcBef>
            </a:pPr>
            <a:r>
              <a:rPr lang="ru-RU" altLang="ru-RU" sz="2200" dirty="0">
                <a:cs typeface="Times New Roman" panose="02020603050405020304" pitchFamily="18" charset="0"/>
              </a:rPr>
              <a:t>1</a:t>
            </a:r>
            <a:r>
              <a:rPr lang="en-US" altLang="ru-RU" sz="2200" dirty="0">
                <a:cs typeface="Times New Roman" panose="02020603050405020304" pitchFamily="18" charset="0"/>
              </a:rPr>
              <a:t>. </a:t>
            </a:r>
            <a:r>
              <a:rPr lang="ru-RU" altLang="ru-RU" sz="2200" dirty="0">
                <a:cs typeface="Times New Roman" panose="02020603050405020304" pitchFamily="18" charset="0"/>
              </a:rPr>
              <a:t>Построить окружность с центром</a:t>
            </a:r>
            <a:r>
              <a:rPr lang="en-US" altLang="ru-RU" sz="2200" dirty="0">
                <a:cs typeface="Times New Roman" panose="02020603050405020304" pitchFamily="18" charset="0"/>
              </a:rPr>
              <a:t> (</a:t>
            </a:r>
            <a:r>
              <a:rPr lang="ru-RU" altLang="ru-RU" sz="2200" dirty="0">
                <a:cs typeface="Times New Roman" panose="02020603050405020304" pitchFamily="18" charset="0"/>
              </a:rPr>
              <a:t>0</a:t>
            </a:r>
            <a:r>
              <a:rPr lang="en-US" altLang="ru-RU" sz="2200" dirty="0">
                <a:cs typeface="Times New Roman" panose="02020603050405020304" pitchFamily="18" charset="0"/>
              </a:rPr>
              <a:t>, </a:t>
            </a:r>
            <a:r>
              <a:rPr lang="ru-RU" altLang="ru-RU" sz="2200" dirty="0">
                <a:cs typeface="Times New Roman" panose="02020603050405020304" pitchFamily="18" charset="0"/>
              </a:rPr>
              <a:t>0</a:t>
            </a:r>
            <a:r>
              <a:rPr lang="en-US" altLang="ru-RU" sz="2200" dirty="0">
                <a:cs typeface="Times New Roman" panose="02020603050405020304" pitchFamily="18" charset="0"/>
              </a:rPr>
              <a:t>) </a:t>
            </a:r>
            <a:r>
              <a:rPr lang="ru-RU" altLang="ru-RU" sz="2200" dirty="0">
                <a:cs typeface="Times New Roman" panose="02020603050405020304" pitchFamily="18" charset="0"/>
              </a:rPr>
              <a:t>и радиусом 1</a:t>
            </a:r>
            <a:r>
              <a:rPr lang="ru-RU" altLang="ru-RU" sz="2200" i="1" dirty="0">
                <a:cs typeface="Times New Roman" panose="02020603050405020304" pitchFamily="18" charset="0"/>
              </a:rPr>
              <a:t>.</a:t>
            </a:r>
            <a:endParaRPr lang="en-US" altLang="ru-RU" sz="2200" i="1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altLang="ru-RU" sz="2200" dirty="0">
                <a:cs typeface="Times New Roman" panose="02020603050405020304" pitchFamily="18" charset="0"/>
              </a:rPr>
              <a:t>2. Создать ползунок </a:t>
            </a:r>
            <a:r>
              <a:rPr lang="en-US" altLang="ru-RU" sz="2200" dirty="0">
                <a:cs typeface="Times New Roman" panose="02020603050405020304" pitchFamily="18" charset="0"/>
              </a:rPr>
              <a:t>a, </a:t>
            </a:r>
            <a:r>
              <a:rPr lang="ru-RU" altLang="ru-RU" sz="2200" dirty="0">
                <a:cs typeface="Times New Roman" panose="02020603050405020304" pitchFamily="18" charset="0"/>
              </a:rPr>
              <a:t>изменяющийся от 0 до 2</a:t>
            </a:r>
            <a:r>
              <a:rPr lang="en-US" altLang="ru-RU" sz="2200" dirty="0">
                <a:cs typeface="Times New Roman" panose="02020603050405020304" pitchFamily="18" charset="0"/>
              </a:rPr>
              <a:t>Pi.</a:t>
            </a:r>
            <a:endParaRPr lang="ru-RU" altLang="ru-RU" sz="22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200" dirty="0">
                <a:cs typeface="Times New Roman" panose="02020603050405020304" pitchFamily="18" charset="0"/>
              </a:rPr>
              <a:t>3. </a:t>
            </a:r>
            <a:r>
              <a:rPr lang="ru-RU" altLang="ru-RU" sz="2200" dirty="0">
                <a:cs typeface="Times New Roman" panose="02020603050405020304" pitchFamily="18" charset="0"/>
              </a:rPr>
              <a:t>Построить окружность с центром</a:t>
            </a:r>
            <a:r>
              <a:rPr lang="en-US" altLang="ru-RU" sz="2200" dirty="0">
                <a:cs typeface="Times New Roman" panose="02020603050405020304" pitchFamily="18" charset="0"/>
              </a:rPr>
              <a:t> (2cos(a), 2sin(a)) </a:t>
            </a:r>
            <a:r>
              <a:rPr lang="ru-RU" altLang="ru-RU" sz="2200" dirty="0">
                <a:cs typeface="Times New Roman" panose="02020603050405020304" pitchFamily="18" charset="0"/>
              </a:rPr>
              <a:t>и радиусом </a:t>
            </a:r>
            <a:r>
              <a:rPr lang="en-US" altLang="ru-RU" sz="2200" dirty="0">
                <a:cs typeface="Times New Roman" panose="02020603050405020304" pitchFamily="18" charset="0"/>
              </a:rPr>
              <a:t>1</a:t>
            </a:r>
            <a:r>
              <a:rPr lang="ru-RU" altLang="ru-RU" sz="2200" i="1" dirty="0">
                <a:cs typeface="Times New Roman" panose="02020603050405020304" pitchFamily="18" charset="0"/>
              </a:rPr>
              <a:t>.</a:t>
            </a:r>
            <a:endParaRPr lang="en-US" altLang="ru-RU" sz="2200" i="1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200" dirty="0">
                <a:cs typeface="Times New Roman" panose="02020603050405020304" pitchFamily="18" charset="0"/>
              </a:rPr>
              <a:t>4</a:t>
            </a:r>
            <a:r>
              <a:rPr lang="ru-RU" altLang="ru-RU" sz="2200" dirty="0">
                <a:cs typeface="Times New Roman" panose="02020603050405020304" pitchFamily="18" charset="0"/>
              </a:rPr>
              <a:t>. Отметить на ней точку с координатами </a:t>
            </a:r>
            <a:r>
              <a:rPr lang="en-US" altLang="ru-RU" sz="2200" dirty="0">
                <a:cs typeface="Times New Roman" panose="02020603050405020304" pitchFamily="18" charset="0"/>
              </a:rPr>
              <a:t>(2cos(a)-cos(2a), 2sin(a)-sin(2a) </a:t>
            </a:r>
            <a:r>
              <a:rPr lang="ru-RU" altLang="ru-RU" sz="2200" dirty="0">
                <a:cs typeface="Times New Roman" panose="02020603050405020304" pitchFamily="18" charset="0"/>
              </a:rPr>
              <a:t>и соединить её отрезком с центром окружности.</a:t>
            </a:r>
          </a:p>
          <a:p>
            <a:pPr algn="just">
              <a:spcBef>
                <a:spcPts val="0"/>
              </a:spcBef>
            </a:pPr>
            <a:endParaRPr lang="en-US" altLang="ru-RU" sz="2200" i="1" dirty="0">
              <a:cs typeface="Times New Roman" panose="02020603050405020304" pitchFamily="18" charset="0"/>
            </a:endParaRPr>
          </a:p>
        </p:txBody>
      </p:sp>
      <p:sp>
        <p:nvSpPr>
          <p:cNvPr id="487428" name="Rectangle 1028">
            <a:extLst>
              <a:ext uri="{FF2B5EF4-FFF2-40B4-BE49-F238E27FC236}">
                <a16:creationId xmlns:a16="http://schemas.microsoft.com/office/drawing/2014/main" id="{076CFAEB-79C2-4ABC-B095-CDBD47DF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7429" name="Rectangle 1029">
            <a:extLst>
              <a:ext uri="{FF2B5EF4-FFF2-40B4-BE49-F238E27FC236}">
                <a16:creationId xmlns:a16="http://schemas.microsoft.com/office/drawing/2014/main" id="{239CED52-F95C-47B4-969D-FBE20BCE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6" name="Text Box 1027">
            <a:extLst>
              <a:ext uri="{FF2B5EF4-FFF2-40B4-BE49-F238E27FC236}">
                <a16:creationId xmlns:a16="http://schemas.microsoft.com/office/drawing/2014/main" id="{F9853B8E-DD35-4F95-8241-B541A8D6E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39956"/>
            <a:ext cx="91440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altLang="ru-RU" sz="2200" dirty="0">
                <a:cs typeface="Times New Roman" panose="02020603050405020304" pitchFamily="18" charset="0"/>
              </a:rPr>
              <a:t>5</a:t>
            </a:r>
            <a:r>
              <a:rPr lang="ru-RU" altLang="ru-RU" sz="2200" dirty="0">
                <a:cs typeface="Times New Roman" panose="02020603050405020304" pitchFamily="18" charset="0"/>
              </a:rPr>
              <a:t>. В</a:t>
            </a:r>
            <a:r>
              <a:rPr lang="ru-RU" altLang="ru-RU" sz="2200" dirty="0"/>
              <a:t> строке «Ввод» </a:t>
            </a:r>
            <a:r>
              <a:rPr lang="ru-RU" altLang="ru-RU" sz="2200" dirty="0">
                <a:cs typeface="Times New Roman" panose="02020603050405020304" pitchFamily="18" charset="0"/>
              </a:rPr>
              <a:t>набрать: Кривая(</a:t>
            </a:r>
            <a:r>
              <a:rPr lang="en-US" altLang="ru-RU" sz="2200" dirty="0">
                <a:cs typeface="Times New Roman" panose="02020603050405020304" pitchFamily="18" charset="0"/>
              </a:rPr>
              <a:t>2cos(t)-cos(2t), 2sin(t)-sin(2t),t,0,a) </a:t>
            </a:r>
            <a:r>
              <a:rPr lang="ru-RU" altLang="ru-RU" sz="2200" dirty="0">
                <a:cs typeface="Times New Roman" panose="02020603050405020304" pitchFamily="18" charset="0"/>
              </a:rPr>
              <a:t>и нажать </a:t>
            </a:r>
            <a:r>
              <a:rPr lang="en-US" altLang="ru-RU" sz="2200" dirty="0">
                <a:cs typeface="Times New Roman" panose="02020603050405020304" pitchFamily="18" charset="0"/>
              </a:rPr>
              <a:t>“Enter”</a:t>
            </a:r>
            <a:r>
              <a:rPr lang="ru-RU" altLang="ru-RU" sz="2200" dirty="0">
                <a:cs typeface="Times New Roman" panose="02020603050405020304" pitchFamily="18" charset="0"/>
              </a:rPr>
              <a:t>.</a:t>
            </a:r>
            <a:endParaRPr lang="en-US" altLang="ru-RU" sz="22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200" dirty="0">
                <a:cs typeface="Times New Roman" panose="02020603050405020304" pitchFamily="18" charset="0"/>
              </a:rPr>
              <a:t>6</a:t>
            </a:r>
            <a:r>
              <a:rPr lang="ru-RU" altLang="ru-RU" sz="2200" dirty="0">
                <a:cs typeface="Times New Roman" panose="02020603050405020304" pitchFamily="18" charset="0"/>
              </a:rPr>
              <a:t>. Включить анимацию.</a:t>
            </a:r>
          </a:p>
          <a:p>
            <a:pPr algn="just">
              <a:spcBef>
                <a:spcPts val="0"/>
              </a:spcBef>
            </a:pPr>
            <a:r>
              <a:rPr lang="ru-RU" altLang="ru-RU" sz="2200" dirty="0">
                <a:cs typeface="Times New Roman" panose="02020603050405020304" pitchFamily="18" charset="0"/>
              </a:rPr>
              <a:t>	В результате окружность будет катиться по прямой, а отмеченная точка будет описывать кардиоиду. </a:t>
            </a:r>
            <a:r>
              <a:rPr lang="en-US" altLang="ru-RU" sz="2200" dirty="0">
                <a:cs typeface="Times New Roman" panose="02020603050405020304" pitchFamily="18" charset="0"/>
              </a:rPr>
              <a:t>	</a:t>
            </a:r>
            <a:endParaRPr lang="ru-RU" altLang="ru-RU" sz="2200" dirty="0"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5D931A-101A-41CC-8DA4-62D831C8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42994"/>
            <a:ext cx="3312622" cy="40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492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>
            <a:extLst>
              <a:ext uri="{FF2B5EF4-FFF2-40B4-BE49-F238E27FC236}">
                <a16:creationId xmlns:a16="http://schemas.microsoft.com/office/drawing/2014/main" id="{5C5E66B2-C470-452A-8EEB-7497317C5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Эпициклоида (</a:t>
            </a:r>
            <a:r>
              <a:rPr lang="en-US" altLang="ru-RU" sz="3600" i="1" dirty="0">
                <a:solidFill>
                  <a:srgbClr val="FF3300"/>
                </a:solidFill>
              </a:rPr>
              <a:t>r</a:t>
            </a:r>
            <a:r>
              <a:rPr lang="en-US" altLang="ru-RU" sz="3600" dirty="0">
                <a:solidFill>
                  <a:srgbClr val="FF3300"/>
                </a:solidFill>
              </a:rPr>
              <a:t> = 2/3)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507907" name="Text Box 3">
            <a:extLst>
              <a:ext uri="{FF2B5EF4-FFF2-40B4-BE49-F238E27FC236}">
                <a16:creationId xmlns:a16="http://schemas.microsoft.com/office/drawing/2014/main" id="{63E0F182-F781-4E1C-ADEF-1E5526BEC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П</a:t>
            </a:r>
            <a:r>
              <a:rPr lang="ru-RU" altLang="ru-RU" sz="2800" dirty="0">
                <a:cs typeface="Times New Roman" panose="02020603050405020304" pitchFamily="18" charset="0"/>
              </a:rPr>
              <a:t>араметрические уравнения </a:t>
            </a:r>
            <a:r>
              <a:rPr lang="ru-RU" altLang="ru-RU" sz="2800" dirty="0"/>
              <a:t>эпициклоиды</a:t>
            </a:r>
            <a:r>
              <a:rPr lang="ru-RU" altLang="ru-RU" sz="2800" dirty="0">
                <a:cs typeface="Times New Roman" panose="02020603050405020304" pitchFamily="18" charset="0"/>
              </a:rPr>
              <a:t> имеют вид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507908" name="Rectangle 4">
            <a:extLst>
              <a:ext uri="{FF2B5EF4-FFF2-40B4-BE49-F238E27FC236}">
                <a16:creationId xmlns:a16="http://schemas.microsoft.com/office/drawing/2014/main" id="{5DAAD73E-375A-4158-8CF8-2698B91FC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07909" name="Rectangle 5">
            <a:extLst>
              <a:ext uri="{FF2B5EF4-FFF2-40B4-BE49-F238E27FC236}">
                <a16:creationId xmlns:a16="http://schemas.microsoft.com/office/drawing/2014/main" id="{4E2412DA-382E-44D3-97F9-9FAB1643F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7913" name="Object 9">
                <a:extLst>
                  <a:ext uri="{FF2B5EF4-FFF2-40B4-BE49-F238E27FC236}">
                    <a16:creationId xmlns:a16="http://schemas.microsoft.com/office/drawing/2014/main" id="{046DA34A-3C03-44A5-9E76-A2920A157D25}"/>
                  </a:ext>
                </a:extLst>
              </p:cNvPr>
              <p:cNvSpPr txBox="1"/>
              <p:nvPr/>
            </p:nvSpPr>
            <p:spPr bwMode="auto">
              <a:xfrm>
                <a:off x="3048000" y="1219200"/>
                <a:ext cx="2882900" cy="1460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/>
              </a:p>
            </p:txBody>
          </p:sp>
        </mc:Choice>
        <mc:Fallback xmlns="">
          <p:sp>
            <p:nvSpPr>
              <p:cNvPr id="507913" name="Object 9">
                <a:extLst>
                  <a:ext uri="{FF2B5EF4-FFF2-40B4-BE49-F238E27FC236}">
                    <a16:creationId xmlns:a16="http://schemas.microsoft.com/office/drawing/2014/main" id="{046DA34A-3C03-44A5-9E76-A2920A157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1219200"/>
                <a:ext cx="2882900" cy="1460500"/>
              </a:xfrm>
              <a:prstGeom prst="rect">
                <a:avLst/>
              </a:prstGeom>
              <a:blipFill>
                <a:blip r:embed="rId3"/>
                <a:stretch>
                  <a:fillRect r="-42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7915" name="Picture 11">
            <a:extLst>
              <a:ext uri="{FF2B5EF4-FFF2-40B4-BE49-F238E27FC236}">
                <a16:creationId xmlns:a16="http://schemas.microsoft.com/office/drawing/2014/main" id="{63359A57-6736-4373-BC9F-6D97F4403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95588"/>
            <a:ext cx="44958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6945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>
            <a:extLst>
              <a:ext uri="{FF2B5EF4-FFF2-40B4-BE49-F238E27FC236}">
                <a16:creationId xmlns:a16="http://schemas.microsoft.com/office/drawing/2014/main" id="{E520C025-B186-481B-9769-5DCF430CE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Эпициклоида (</a:t>
            </a:r>
            <a:r>
              <a:rPr lang="en-US" altLang="ru-RU" sz="3600" i="1" dirty="0">
                <a:solidFill>
                  <a:srgbClr val="FF3300"/>
                </a:solidFill>
              </a:rPr>
              <a:t>r</a:t>
            </a:r>
            <a:r>
              <a:rPr lang="en-US" altLang="ru-RU" sz="3600" dirty="0">
                <a:solidFill>
                  <a:srgbClr val="FF3300"/>
                </a:solidFill>
              </a:rPr>
              <a:t> = 2/</a:t>
            </a:r>
            <a:r>
              <a:rPr lang="ru-RU" altLang="ru-RU" sz="3600" dirty="0">
                <a:solidFill>
                  <a:srgbClr val="FF3300"/>
                </a:solidFill>
              </a:rPr>
              <a:t>5</a:t>
            </a:r>
            <a:r>
              <a:rPr lang="en-US" altLang="ru-RU" sz="3600" dirty="0">
                <a:solidFill>
                  <a:srgbClr val="FF3300"/>
                </a:solidFill>
              </a:rPr>
              <a:t>)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512003" name="Text Box 3">
            <a:extLst>
              <a:ext uri="{FF2B5EF4-FFF2-40B4-BE49-F238E27FC236}">
                <a16:creationId xmlns:a16="http://schemas.microsoft.com/office/drawing/2014/main" id="{44BFBDA8-11BA-4C66-A051-4B2569150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99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/>
              <a:t>П</a:t>
            </a:r>
            <a:r>
              <a:rPr lang="ru-RU" altLang="ru-RU" sz="2800">
                <a:cs typeface="Times New Roman" panose="02020603050405020304" pitchFamily="18" charset="0"/>
              </a:rPr>
              <a:t>араметрические уравнения </a:t>
            </a:r>
            <a:r>
              <a:rPr lang="ru-RU" altLang="ru-RU" sz="2800"/>
              <a:t>эпициклоиды</a:t>
            </a:r>
            <a:r>
              <a:rPr lang="ru-RU" altLang="ru-RU" sz="2800">
                <a:cs typeface="Times New Roman" panose="02020603050405020304" pitchFamily="18" charset="0"/>
              </a:rPr>
              <a:t> имеют вид</a:t>
            </a:r>
            <a:endParaRPr lang="en-US" altLang="ru-RU" sz="2800">
              <a:cs typeface="Times New Roman" panose="02020603050405020304" pitchFamily="18" charset="0"/>
            </a:endParaRPr>
          </a:p>
        </p:txBody>
      </p:sp>
      <p:sp>
        <p:nvSpPr>
          <p:cNvPr id="512004" name="Rectangle 4">
            <a:extLst>
              <a:ext uri="{FF2B5EF4-FFF2-40B4-BE49-F238E27FC236}">
                <a16:creationId xmlns:a16="http://schemas.microsoft.com/office/drawing/2014/main" id="{71AEEF1B-B2A1-4465-8103-179A38E2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005" name="Rectangle 5">
            <a:extLst>
              <a:ext uri="{FF2B5EF4-FFF2-40B4-BE49-F238E27FC236}">
                <a16:creationId xmlns:a16="http://schemas.microsoft.com/office/drawing/2014/main" id="{C87E6B69-59DD-4808-A03F-76F9EED85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512009" name="Picture 9">
            <a:extLst>
              <a:ext uri="{FF2B5EF4-FFF2-40B4-BE49-F238E27FC236}">
                <a16:creationId xmlns:a16="http://schemas.microsoft.com/office/drawing/2014/main" id="{057676D3-023F-4B06-BD22-4DD95C02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971800"/>
            <a:ext cx="3440113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2010" name="Object 10">
                <a:extLst>
                  <a:ext uri="{FF2B5EF4-FFF2-40B4-BE49-F238E27FC236}">
                    <a16:creationId xmlns:a16="http://schemas.microsoft.com/office/drawing/2014/main" id="{93C2E448-0D21-49A8-94F5-6F0D5709C5FA}"/>
                  </a:ext>
                </a:extLst>
              </p:cNvPr>
              <p:cNvSpPr txBox="1"/>
              <p:nvPr/>
            </p:nvSpPr>
            <p:spPr bwMode="auto">
              <a:xfrm>
                <a:off x="3035300" y="1295400"/>
                <a:ext cx="2908300" cy="1460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/>
              </a:p>
            </p:txBody>
          </p:sp>
        </mc:Choice>
        <mc:Fallback xmlns="">
          <p:sp>
            <p:nvSpPr>
              <p:cNvPr id="512010" name="Object 10">
                <a:extLst>
                  <a:ext uri="{FF2B5EF4-FFF2-40B4-BE49-F238E27FC236}">
                    <a16:creationId xmlns:a16="http://schemas.microsoft.com/office/drawing/2014/main" id="{93C2E448-0D21-49A8-94F5-6F0D5709C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5300" y="1295400"/>
                <a:ext cx="2908300" cy="1460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9615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>
            <a:extLst>
              <a:ext uri="{FF2B5EF4-FFF2-40B4-BE49-F238E27FC236}">
                <a16:creationId xmlns:a16="http://schemas.microsoft.com/office/drawing/2014/main" id="{DF2AE7AE-5153-4641-B8FA-D9FB0CA70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Гипоциклоиды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5619" name="Text Box 3">
                <a:extLst>
                  <a:ext uri="{FF2B5EF4-FFF2-40B4-BE49-F238E27FC236}">
                    <a16:creationId xmlns:a16="http://schemas.microsoft.com/office/drawing/2014/main" id="{EF06590A-5104-4A9E-9B65-A4ADA8A84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685800"/>
                <a:ext cx="8991600" cy="1915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Так же как и для эпициклоиды показывается, что уравнения гипоциклоиды имеют вид</a:t>
                </a:r>
                <a:endParaRPr lang="en-US" altLang="ru-RU" sz="2800" dirty="0"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altLang="ru-R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altLang="ru-RU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altLang="ru-RU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sz="28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ru-RU" sz="2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ru-RU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800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ru-RU" sz="2800" b="0" i="1" smtClean="0">
                                      <a:latin typeface="Cambria Math" panose="02040503050406030204" pitchFamily="18" charset="0"/>
                                    </a:rPr>
                                    <m:t>𝑟𝑡</m:t>
                                  </m:r>
                                </m:e>
                              </m:func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ru-R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ru-RU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ru-RU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ru-RU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ru-RU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ru-RU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𝑟𝑡</m:t>
                                      </m:r>
                                    </m:e>
                                  </m:d>
                                  <m:r>
                                    <a:rPr lang="en-US" altLang="ru-RU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sz="2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alt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ru-RU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ru-RU" sz="28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8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ru-RU" sz="2800" i="1">
                                      <a:latin typeface="Cambria Math" panose="02040503050406030204" pitchFamily="18" charset="0"/>
                                    </a:rPr>
                                    <m:t>𝑟𝑡</m:t>
                                  </m:r>
                                </m:e>
                              </m:func>
                              <m:r>
                                <a:rPr lang="ru-RU" altLang="ru-RU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ru-RU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altLang="ru-RU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sz="28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ru-RU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ru-RU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ru-RU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ru-RU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𝑟𝑡</m:t>
                                      </m:r>
                                    </m:e>
                                  </m:d>
                                  <m:r>
                                    <a:rPr lang="en-US" altLang="ru-RU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.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sz="2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5619" name="Text Box 3">
                <a:extLst>
                  <a:ext uri="{FF2B5EF4-FFF2-40B4-BE49-F238E27FC236}">
                    <a16:creationId xmlns:a16="http://schemas.microsoft.com/office/drawing/2014/main" id="{EF06590A-5104-4A9E-9B65-A4ADA8A84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85800"/>
                <a:ext cx="8991600" cy="1915268"/>
              </a:xfrm>
              <a:prstGeom prst="rect">
                <a:avLst/>
              </a:prstGeom>
              <a:blipFill>
                <a:blip r:embed="rId3"/>
                <a:stretch>
                  <a:fillRect l="-1356" t="-3503" r="-13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5620" name="Rectangle 4">
            <a:extLst>
              <a:ext uri="{FF2B5EF4-FFF2-40B4-BE49-F238E27FC236}">
                <a16:creationId xmlns:a16="http://schemas.microsoft.com/office/drawing/2014/main" id="{9FAA849B-BB0E-4466-AEDF-7D5809F4D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5621" name="Rectangle 5">
            <a:extLst>
              <a:ext uri="{FF2B5EF4-FFF2-40B4-BE49-F238E27FC236}">
                <a16:creationId xmlns:a16="http://schemas.microsoft.com/office/drawing/2014/main" id="{B1942B17-4F11-4364-B414-3E9B89449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495629" name="Picture 13">
            <a:extLst>
              <a:ext uri="{FF2B5EF4-FFF2-40B4-BE49-F238E27FC236}">
                <a16:creationId xmlns:a16="http://schemas.microsoft.com/office/drawing/2014/main" id="{9205D676-B56A-4420-A236-C2287A4D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77268"/>
            <a:ext cx="367464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7444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>
            <a:extLst>
              <a:ext uri="{FF2B5EF4-FFF2-40B4-BE49-F238E27FC236}">
                <a16:creationId xmlns:a16="http://schemas.microsoft.com/office/drawing/2014/main" id="{F8F854C7-89EB-41C0-AB38-91C3A1046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Астроида</a:t>
            </a:r>
          </a:p>
        </p:txBody>
      </p:sp>
      <p:sp>
        <p:nvSpPr>
          <p:cNvPr id="497668" name="Rectangle 4">
            <a:extLst>
              <a:ext uri="{FF2B5EF4-FFF2-40B4-BE49-F238E27FC236}">
                <a16:creationId xmlns:a16="http://schemas.microsoft.com/office/drawing/2014/main" id="{E1D1694F-3883-44E3-8033-6803D84C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7669" name="Rectangle 5">
            <a:extLst>
              <a:ext uri="{FF2B5EF4-FFF2-40B4-BE49-F238E27FC236}">
                <a16:creationId xmlns:a16="http://schemas.microsoft.com/office/drawing/2014/main" id="{FEEC8DFF-7697-43F4-9F2A-B52707233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7671" name="Text Box 7">
            <a:extLst>
              <a:ext uri="{FF2B5EF4-FFF2-40B4-BE49-F238E27FC236}">
                <a16:creationId xmlns:a16="http://schemas.microsoft.com/office/drawing/2014/main" id="{5FE4BC13-D3DC-484E-8084-391D462EF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В частности, параметрические уравнения астроиды (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dirty="0">
                <a:cs typeface="Times New Roman" panose="02020603050405020304" pitchFamily="18" charset="0"/>
              </a:rPr>
              <a:t>=</a:t>
            </a:r>
            <a:r>
              <a:rPr lang="ru-RU" altLang="ru-RU" sz="2800" dirty="0"/>
              <a:t>1/4</a:t>
            </a:r>
            <a:r>
              <a:rPr lang="ru-RU" altLang="ru-RU" sz="2800" dirty="0">
                <a:cs typeface="Times New Roman" panose="02020603050405020304" pitchFamily="18" charset="0"/>
              </a:rPr>
              <a:t>), имеют вид</a:t>
            </a:r>
            <a:r>
              <a:rPr lang="ru-RU" altLang="ru-RU" sz="2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7672" name="Object 8">
                <a:extLst>
                  <a:ext uri="{FF2B5EF4-FFF2-40B4-BE49-F238E27FC236}">
                    <a16:creationId xmlns:a16="http://schemas.microsoft.com/office/drawing/2014/main" id="{235F701A-0B93-4237-B92C-895DF67CF464}"/>
                  </a:ext>
                </a:extLst>
              </p:cNvPr>
              <p:cNvSpPr txBox="1"/>
              <p:nvPr/>
            </p:nvSpPr>
            <p:spPr bwMode="auto">
              <a:xfrm>
                <a:off x="395536" y="1556791"/>
                <a:ext cx="3155190" cy="162931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/>
              </a:p>
            </p:txBody>
          </p:sp>
        </mc:Choice>
        <mc:Fallback xmlns="">
          <p:sp>
            <p:nvSpPr>
              <p:cNvPr id="497672" name="Object 8">
                <a:extLst>
                  <a:ext uri="{FF2B5EF4-FFF2-40B4-BE49-F238E27FC236}">
                    <a16:creationId xmlns:a16="http://schemas.microsoft.com/office/drawing/2014/main" id="{235F701A-0B93-4237-B92C-895DF67CF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556791"/>
                <a:ext cx="3155190" cy="1629319"/>
              </a:xfrm>
              <a:prstGeom prst="rect">
                <a:avLst/>
              </a:prstGeom>
              <a:blipFill>
                <a:blip r:embed="rId3"/>
                <a:stretch>
                  <a:fillRect r="-38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7674" name="Picture 10">
            <a:extLst>
              <a:ext uri="{FF2B5EF4-FFF2-40B4-BE49-F238E27FC236}">
                <a16:creationId xmlns:a16="http://schemas.microsoft.com/office/drawing/2014/main" id="{544105FB-8EF0-42E3-A363-13AD249F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01" y="1157228"/>
            <a:ext cx="33337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4F500ABB-281F-425B-B91E-6E57EABC54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519555"/>
                <a:ext cx="8991600" cy="1053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sz="2800" dirty="0">
                    <a:cs typeface="Times New Roman" panose="02020603050405020304" pitchFamily="18" charset="0"/>
                  </a:rPr>
                  <a:t>	Его можно преобразовать к виду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altLang="ru-RU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altLang="ru-RU" sz="28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ru-RU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ru-RU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altLang="ru-RU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ru-RU" sz="28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ru-RU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ru-RU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altLang="ru-RU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ru-RU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altLang="ru-RU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ru-RU" sz="28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altLang="ru-RU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ru-RU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altLang="ru-RU" sz="2800" dirty="0"/>
                  <a:t>.</a:t>
                </a:r>
              </a:p>
            </p:txBody>
          </p:sp>
        </mc:Choice>
        <mc:Fallback xmlns=""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4F500ABB-281F-425B-B91E-6E57EABC5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19555"/>
                <a:ext cx="8991600" cy="10534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4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>
            <a:extLst>
              <a:ext uri="{FF2B5EF4-FFF2-40B4-BE49-F238E27FC236}">
                <a16:creationId xmlns:a16="http://schemas.microsoft.com/office/drawing/2014/main" id="{CD953C56-5BA5-4111-B56F-1FB8D6E4E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>
                <a:solidFill>
                  <a:srgbClr val="FF3300"/>
                </a:solidFill>
              </a:rPr>
              <a:t>Кривая Штейнера</a:t>
            </a:r>
          </a:p>
        </p:txBody>
      </p:sp>
      <p:sp>
        <p:nvSpPr>
          <p:cNvPr id="499715" name="Rectangle 3">
            <a:extLst>
              <a:ext uri="{FF2B5EF4-FFF2-40B4-BE49-F238E27FC236}">
                <a16:creationId xmlns:a16="http://schemas.microsoft.com/office/drawing/2014/main" id="{F31E1F5A-ECFE-402B-B7BA-30133DFA8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9716" name="Rectangle 4">
            <a:extLst>
              <a:ext uri="{FF2B5EF4-FFF2-40B4-BE49-F238E27FC236}">
                <a16:creationId xmlns:a16="http://schemas.microsoft.com/office/drawing/2014/main" id="{C111990A-41E4-4AE3-B3A0-758C32F4D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99717" name="Text Box 5">
            <a:extLst>
              <a:ext uri="{FF2B5EF4-FFF2-40B4-BE49-F238E27FC236}">
                <a16:creationId xmlns:a16="http://schemas.microsoft.com/office/drawing/2014/main" id="{6385E57A-8A04-4678-A144-62B1680DA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Параметрические уравнения кривой Штейнера (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i="1" dirty="0">
                <a:cs typeface="Times New Roman" panose="02020603050405020304" pitchFamily="18" charset="0"/>
              </a:rPr>
              <a:t>=</a:t>
            </a:r>
            <a:r>
              <a:rPr lang="ru-RU" altLang="ru-RU" sz="2800" dirty="0"/>
              <a:t>1/3</a:t>
            </a:r>
            <a:r>
              <a:rPr lang="ru-RU" altLang="ru-RU" sz="2800" dirty="0">
                <a:cs typeface="Times New Roman" panose="02020603050405020304" pitchFamily="18" charset="0"/>
              </a:rPr>
              <a:t>), имеют вид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9720" name="Object 8">
                <a:extLst>
                  <a:ext uri="{FF2B5EF4-FFF2-40B4-BE49-F238E27FC236}">
                    <a16:creationId xmlns:a16="http://schemas.microsoft.com/office/drawing/2014/main" id="{6E84B412-1CD9-4D3F-9A97-D648156BD2A9}"/>
                  </a:ext>
                </a:extLst>
              </p:cNvPr>
              <p:cNvSpPr txBox="1"/>
              <p:nvPr/>
            </p:nvSpPr>
            <p:spPr bwMode="auto">
              <a:xfrm>
                <a:off x="3048000" y="1295400"/>
                <a:ext cx="3073400" cy="16002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/>
              </a:p>
            </p:txBody>
          </p:sp>
        </mc:Choice>
        <mc:Fallback xmlns="">
          <p:sp>
            <p:nvSpPr>
              <p:cNvPr id="499720" name="Object 8">
                <a:extLst>
                  <a:ext uri="{FF2B5EF4-FFF2-40B4-BE49-F238E27FC236}">
                    <a16:creationId xmlns:a16="http://schemas.microsoft.com/office/drawing/2014/main" id="{6E84B412-1CD9-4D3F-9A97-D648156BD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0" y="1295400"/>
                <a:ext cx="3073400" cy="1600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9721" name="Picture 9">
            <a:extLst>
              <a:ext uri="{FF2B5EF4-FFF2-40B4-BE49-F238E27FC236}">
                <a16:creationId xmlns:a16="http://schemas.microsoft.com/office/drawing/2014/main" id="{28124BC3-EB78-43C2-B3A6-F3573906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00400"/>
            <a:ext cx="3259138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336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По аналогии с определением касательной к окружности попробуйте определить понятие касательной к параболе.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A5A25-311C-7D38-E30A-3C0E7C4B2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204864"/>
            <a:ext cx="4596671" cy="2769135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859E4A0-B21E-B3DE-1EB6-FD690C92A399}"/>
              </a:ext>
            </a:extLst>
          </p:cNvPr>
          <p:cNvGrpSpPr/>
          <p:nvPr/>
        </p:nvGrpSpPr>
        <p:grpSpPr>
          <a:xfrm>
            <a:off x="0" y="2204864"/>
            <a:ext cx="9144000" cy="4376192"/>
            <a:chOff x="0" y="2204864"/>
            <a:chExt cx="9144000" cy="437619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215DB82-6847-12E0-5C51-3B269223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672" y="2204864"/>
              <a:ext cx="4596671" cy="2914962"/>
            </a:xfrm>
            <a:prstGeom prst="rect">
              <a:avLst/>
            </a:prstGeom>
          </p:spPr>
        </p:pic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C9940A7-F811-35C2-B886-C8B4615F0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380727"/>
              <a:ext cx="91440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dirty="0">
                  <a:cs typeface="Times New Roman" pitchFamily="18" charset="0"/>
                </a:rPr>
                <a:t>	Определение касательной как прямой, имеющей с параболой только одну общую точку, нуждается в уточнении, так как прямая </a:t>
              </a:r>
              <a:r>
                <a:rPr lang="en-US" i="1" dirty="0">
                  <a:cs typeface="Times New Roman" pitchFamily="18" charset="0"/>
                </a:rPr>
                <a:t>b</a:t>
              </a:r>
              <a:r>
                <a:rPr lang="ru-RU" dirty="0">
                  <a:cs typeface="Times New Roman" pitchFamily="18" charset="0"/>
                </a:rPr>
                <a:t>, перпендикулярная директрисе,</a:t>
              </a:r>
              <a:r>
                <a:rPr lang="en-US" i="1" dirty="0">
                  <a:cs typeface="Times New Roman" pitchFamily="18" charset="0"/>
                </a:rPr>
                <a:t> </a:t>
              </a:r>
              <a:r>
                <a:rPr lang="ru-RU" dirty="0">
                  <a:cs typeface="Times New Roman" pitchFamily="18" charset="0"/>
                </a:rPr>
                <a:t>не является касательной.</a:t>
              </a:r>
              <a:endParaRPr lang="ru-RU" sz="28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85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6AEC6C29-C08A-47E5-9A0F-7EEE62E78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Гипоциклоида (</a:t>
            </a:r>
            <a:r>
              <a:rPr lang="en-US" altLang="ru-RU" sz="3600" i="1" dirty="0">
                <a:solidFill>
                  <a:srgbClr val="FF3300"/>
                </a:solidFill>
              </a:rPr>
              <a:t>r</a:t>
            </a:r>
            <a:r>
              <a:rPr lang="en-US" altLang="ru-RU" sz="3600" dirty="0">
                <a:solidFill>
                  <a:srgbClr val="FF3300"/>
                </a:solidFill>
              </a:rPr>
              <a:t> = 2/5)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D366FEDF-68DB-45F0-8C30-F90E050A0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4052" name="Rectangle 4">
            <a:extLst>
              <a:ext uri="{FF2B5EF4-FFF2-40B4-BE49-F238E27FC236}">
                <a16:creationId xmlns:a16="http://schemas.microsoft.com/office/drawing/2014/main" id="{89BAC973-9B46-4BCD-B7FC-5B77D6DEB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4053" name="Text Box 5">
            <a:extLst>
              <a:ext uri="{FF2B5EF4-FFF2-40B4-BE49-F238E27FC236}">
                <a16:creationId xmlns:a16="http://schemas.microsoft.com/office/drawing/2014/main" id="{B87B6F75-4402-4E30-B1AC-C6AE4F01B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91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Параметрические уравнения </a:t>
            </a:r>
            <a:r>
              <a:rPr lang="ru-RU" altLang="ru-RU" sz="2800" dirty="0"/>
              <a:t>гипоциклоиды</a:t>
            </a:r>
            <a:r>
              <a:rPr lang="ru-RU" altLang="ru-RU" sz="2800" dirty="0">
                <a:cs typeface="Times New Roman" panose="02020603050405020304" pitchFamily="18" charset="0"/>
              </a:rPr>
              <a:t> (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dirty="0">
                <a:cs typeface="Times New Roman" panose="02020603050405020304" pitchFamily="18" charset="0"/>
              </a:rPr>
              <a:t>=</a:t>
            </a:r>
            <a:r>
              <a:rPr lang="ru-RU" altLang="ru-RU" sz="2800" dirty="0"/>
              <a:t>2/5</a:t>
            </a:r>
            <a:r>
              <a:rPr lang="ru-RU" altLang="ru-RU" sz="2800" dirty="0">
                <a:cs typeface="Times New Roman" panose="02020603050405020304" pitchFamily="18" charset="0"/>
              </a:rPr>
              <a:t>), имеют вид</a:t>
            </a:r>
            <a:endParaRPr lang="en-US" altLang="ru-RU" sz="2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4059" name="Object 11">
                <a:extLst>
                  <a:ext uri="{FF2B5EF4-FFF2-40B4-BE49-F238E27FC236}">
                    <a16:creationId xmlns:a16="http://schemas.microsoft.com/office/drawing/2014/main" id="{8398DA52-2EC5-4F04-A173-CE0628447693}"/>
                  </a:ext>
                </a:extLst>
              </p:cNvPr>
              <p:cNvSpPr txBox="1"/>
              <p:nvPr/>
            </p:nvSpPr>
            <p:spPr bwMode="auto">
              <a:xfrm>
                <a:off x="3282950" y="1226716"/>
                <a:ext cx="2882900" cy="1460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),</m:t>
                              </m:r>
                            </m:e>
                            <m:e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ru-RU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den>
                                  </m:f>
                                </m:e>
                              </m:func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func>
                                <m:func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ru-RU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/>
              </a:p>
            </p:txBody>
          </p:sp>
        </mc:Choice>
        <mc:Fallback xmlns="">
          <p:sp>
            <p:nvSpPr>
              <p:cNvPr id="514059" name="Object 11">
                <a:extLst>
                  <a:ext uri="{FF2B5EF4-FFF2-40B4-BE49-F238E27FC236}">
                    <a16:creationId xmlns:a16="http://schemas.microsoft.com/office/drawing/2014/main" id="{8398DA52-2EC5-4F04-A173-CE0628447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2950" y="1226716"/>
                <a:ext cx="2882900" cy="1460500"/>
              </a:xfrm>
              <a:prstGeom prst="rect">
                <a:avLst/>
              </a:prstGeom>
              <a:blipFill>
                <a:blip r:embed="rId3"/>
                <a:stretch>
                  <a:fillRect r="-424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4060" name="Picture 12">
            <a:extLst>
              <a:ext uri="{FF2B5EF4-FFF2-40B4-BE49-F238E27FC236}">
                <a16:creationId xmlns:a16="http://schemas.microsoft.com/office/drawing/2014/main" id="{9AC5C11D-49E9-4E4B-8FE7-F94C3DAA6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95575"/>
            <a:ext cx="4267200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63883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A8052-0CD7-6147-822A-4980EC665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CEFFCEC0-C458-4EF3-F7B3-AA2D60A0E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2348880"/>
            <a:ext cx="7772400" cy="609600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Полярные координаты</a:t>
            </a:r>
          </a:p>
        </p:txBody>
      </p:sp>
    </p:spTree>
    <p:extLst>
      <p:ext uri="{BB962C8B-B14F-4D97-AF65-F5344CB8AC3E}">
        <p14:creationId xmlns:p14="http://schemas.microsoft.com/office/powerpoint/2010/main" val="171116419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06D7F-C591-0B88-12BC-4312FECE8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>
            <a:extLst>
              <a:ext uri="{FF2B5EF4-FFF2-40B4-BE49-F238E27FC236}">
                <a16:creationId xmlns:a16="http://schemas.microsoft.com/office/drawing/2014/main" id="{17BFB837-D9F1-5F94-FF9E-67F6069F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Пусть на плоскости задана координатная прямая с выделенной точкой </a:t>
            </a:r>
            <a:r>
              <a:rPr lang="ru-RU" altLang="ru-RU" i="1" dirty="0">
                <a:cs typeface="Times New Roman" panose="02020603050405020304" pitchFamily="18" charset="0"/>
              </a:rPr>
              <a:t>О</a:t>
            </a:r>
            <a:r>
              <a:rPr lang="ru-RU" altLang="ru-RU" dirty="0">
                <a:cs typeface="Times New Roman" panose="02020603050405020304" pitchFamily="18" charset="0"/>
              </a:rPr>
              <a:t> и единичным отрезком </a:t>
            </a:r>
            <a:r>
              <a:rPr lang="ru-RU" altLang="ru-RU" i="1" dirty="0">
                <a:cs typeface="Times New Roman" panose="02020603050405020304" pitchFamily="18" charset="0"/>
              </a:rPr>
              <a:t>ОЕ</a:t>
            </a:r>
            <a:r>
              <a:rPr lang="ru-RU" altLang="ru-RU" dirty="0">
                <a:cs typeface="Times New Roman" panose="02020603050405020304" pitchFamily="18" charset="0"/>
              </a:rPr>
              <a:t>. Эта прямая в данном случае будет называться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полярной осью</a:t>
            </a:r>
            <a:r>
              <a:rPr lang="ru-RU" altLang="ru-RU" dirty="0">
                <a:cs typeface="Times New Roman" panose="02020603050405020304" pitchFamily="18" charset="0"/>
              </a:rPr>
              <a:t>. Точка </a:t>
            </a:r>
            <a:r>
              <a:rPr lang="en-US" altLang="ru-RU" i="1" dirty="0">
                <a:cs typeface="Times New Roman" panose="02020603050405020304" pitchFamily="18" charset="0"/>
              </a:rPr>
              <a:t>O </a:t>
            </a:r>
            <a:r>
              <a:rPr lang="ru-RU" altLang="ru-RU" dirty="0">
                <a:cs typeface="Times New Roman" panose="02020603050405020304" pitchFamily="18" charset="0"/>
              </a:rPr>
              <a:t>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полюсом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b="1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9" name="Text Box 99">
                <a:extLst>
                  <a:ext uri="{FF2B5EF4-FFF2-40B4-BE49-F238E27FC236}">
                    <a16:creationId xmlns:a16="http://schemas.microsoft.com/office/drawing/2014/main" id="{904A4A19-86E5-53DD-48A5-E90293708D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" y="1538848"/>
                <a:ext cx="9067800" cy="20180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	Полярными координатами</a:t>
                </a:r>
                <a:r>
                  <a:rPr lang="ru-RU" altLang="ru-RU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на плоскости с заданной полярной осью называется пара (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; </a:t>
                </a:r>
                <a:r>
                  <a:rPr lang="ru-RU" altLang="ru-RU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), где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- расстояние от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до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</a:t>
                </a:r>
                <a:r>
                  <a:rPr lang="ru-RU" altLang="ru-RU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- угол между полярной осью и вектором</a:t>
                </a:r>
                <a:r>
                  <a:rPr lang="ru-RU" altLang="ru-RU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𝑂𝐴</m:t>
                        </m:r>
                      </m:e>
                    </m:acc>
                  </m:oMath>
                </a14:m>
                <a:r>
                  <a:rPr lang="ru-RU" altLang="ru-RU" dirty="0"/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отсчитываемый в направлении против часовой стрелки, если </a:t>
                </a:r>
                <a:r>
                  <a:rPr lang="ru-RU" altLang="ru-RU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&gt; 0 и по часовой стрелке, если </a:t>
                </a:r>
                <a:r>
                  <a:rPr lang="ru-RU" altLang="ru-RU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&lt; 0.</a:t>
                </a:r>
              </a:p>
            </p:txBody>
          </p:sp>
        </mc:Choice>
        <mc:Fallback xmlns="">
          <p:sp>
            <p:nvSpPr>
              <p:cNvPr id="92259" name="Text Box 99">
                <a:extLst>
                  <a:ext uri="{FF2B5EF4-FFF2-40B4-BE49-F238E27FC236}">
                    <a16:creationId xmlns:a16="http://schemas.microsoft.com/office/drawing/2014/main" id="{904A4A19-86E5-53DD-48A5-E90293708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1538848"/>
                <a:ext cx="9067800" cy="2018053"/>
              </a:xfrm>
              <a:prstGeom prst="rect">
                <a:avLst/>
              </a:prstGeom>
              <a:blipFill>
                <a:blip r:embed="rId3"/>
                <a:stretch>
                  <a:fillRect l="-1076" t="-2417" r="-1009" b="-45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3" name="Text Box 103">
            <a:extLst>
              <a:ext uri="{FF2B5EF4-FFF2-40B4-BE49-F238E27FC236}">
                <a16:creationId xmlns:a16="http://schemas.microsoft.com/office/drawing/2014/main" id="{6F713076-D4A2-495A-4AEC-62F9F808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692654"/>
            <a:ext cx="5562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При этом первая координата </a:t>
            </a:r>
            <a:r>
              <a:rPr lang="en-US" altLang="ru-RU" i="1" dirty="0">
                <a:cs typeface="Times New Roman" panose="02020603050405020304" pitchFamily="18" charset="0"/>
              </a:rPr>
              <a:t>r</a:t>
            </a:r>
            <a:r>
              <a:rPr lang="ru-RU" altLang="ru-RU" dirty="0">
                <a:cs typeface="Times New Roman" panose="02020603050405020304" pitchFamily="18" charset="0"/>
              </a:rPr>
              <a:t>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полярным радиусом</a:t>
            </a:r>
            <a:r>
              <a:rPr lang="ru-RU" altLang="ru-RU" dirty="0">
                <a:cs typeface="Times New Roman" panose="02020603050405020304" pitchFamily="18" charset="0"/>
              </a:rPr>
              <a:t>, а вторая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altLang="ru-RU" dirty="0">
                <a:cs typeface="Times New Roman" panose="02020603050405020304" pitchFamily="18" charset="0"/>
              </a:rPr>
              <a:t> -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полярным углом</a:t>
            </a:r>
            <a:r>
              <a:rPr lang="ru-RU" altLang="ru-RU" dirty="0">
                <a:cs typeface="Times New Roman" panose="02020603050405020304" pitchFamily="18" charset="0"/>
              </a:rPr>
              <a:t>. Полярный угол  можно задавать в градусах или радианах.</a:t>
            </a:r>
          </a:p>
        </p:txBody>
      </p:sp>
      <p:pic>
        <p:nvPicPr>
          <p:cNvPr id="92264" name="Picture 104">
            <a:extLst>
              <a:ext uri="{FF2B5EF4-FFF2-40B4-BE49-F238E27FC236}">
                <a16:creationId xmlns:a16="http://schemas.microsoft.com/office/drawing/2014/main" id="{D25CA694-78A2-626C-DB2A-39C5A6D1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" y="3670512"/>
            <a:ext cx="3484563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0878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Text Box 3">
            <a:extLst>
              <a:ext uri="{FF2B5EF4-FFF2-40B4-BE49-F238E27FC236}">
                <a16:creationId xmlns:a16="http://schemas.microsoft.com/office/drawing/2014/main" id="{CD21870F-F11B-47F4-A79C-FEAD9DFFF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	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Спираль Архимеда</a:t>
            </a:r>
            <a:r>
              <a:rPr lang="ru-RU" altLang="ru-RU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cs typeface="Times New Roman" panose="02020603050405020304" pitchFamily="18" charset="0"/>
              </a:rPr>
              <a:t>- </a:t>
            </a:r>
            <a:r>
              <a:rPr lang="ru-RU" altLang="ru-RU" sz="2800" dirty="0">
                <a:cs typeface="Times New Roman" panose="02020603050405020304" pitchFamily="18" charset="0"/>
              </a:rPr>
              <a:t>кривая, задаваемая уравнением 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dirty="0">
                <a:cs typeface="Times New Roman" panose="02020603050405020304" pitchFamily="18" charset="0"/>
              </a:rPr>
              <a:t> =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altLang="ru-RU" sz="2800" dirty="0">
                <a:cs typeface="Times New Roman" panose="02020603050405020304" pitchFamily="18" charset="0"/>
              </a:rPr>
              <a:t>,</a:t>
            </a:r>
            <a:r>
              <a:rPr lang="ru-RU" altLang="ru-RU" sz="2800" dirty="0"/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где </a:t>
            </a:r>
            <a:r>
              <a:rPr lang="en-US" altLang="ru-RU" sz="2800" i="1" dirty="0">
                <a:cs typeface="Times New Roman" panose="02020603050405020304" pitchFamily="18" charset="0"/>
              </a:rPr>
              <a:t>a </a:t>
            </a:r>
            <a:r>
              <a:rPr lang="ru-RU" altLang="ru-RU" sz="2800" dirty="0">
                <a:cs typeface="Times New Roman" panose="02020603050405020304" pitchFamily="18" charset="0"/>
              </a:rPr>
              <a:t>- некоторое  фиксированное положительное число, угол</a:t>
            </a:r>
            <a:r>
              <a:rPr lang="ru-RU" altLang="ru-RU" sz="2800" dirty="0"/>
              <a:t> </a:t>
            </a:r>
            <a:r>
              <a:rPr lang="ru-RU" altLang="ru-RU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altLang="ru-RU" sz="2800" dirty="0">
                <a:cs typeface="Times New Roman" panose="02020603050405020304" pitchFamily="18" charset="0"/>
              </a:rPr>
              <a:t> задается в радианах.</a:t>
            </a:r>
          </a:p>
        </p:txBody>
      </p:sp>
      <p:sp>
        <p:nvSpPr>
          <p:cNvPr id="493572" name="Text Box 4">
            <a:extLst>
              <a:ext uri="{FF2B5EF4-FFF2-40B4-BE49-F238E27FC236}">
                <a16:creationId xmlns:a16="http://schemas.microsoft.com/office/drawing/2014/main" id="{5378E5CA-959B-4EDE-B472-C383426FE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62227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Геометрическим свойством, характеризующим спираль Архимеда, является постоянство расстояний между соседними витками, каждое из них равно 2</a:t>
            </a:r>
            <a:r>
              <a:rPr lang="en-US" altLang="ru-RU" dirty="0">
                <a:cs typeface="Times New Roman" panose="02020603050405020304" pitchFamily="18" charset="0"/>
              </a:rPr>
              <a:t>π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dirty="0">
                <a:cs typeface="Times New Roman" panose="02020603050405020304" pitchFamily="18" charset="0"/>
              </a:rPr>
              <a:t>. Действительно, если угол  увеличивается на 2</a:t>
            </a:r>
            <a:r>
              <a:rPr lang="en-US" altLang="ru-RU" dirty="0">
                <a:cs typeface="Times New Roman" panose="02020603050405020304" pitchFamily="18" charset="0"/>
              </a:rPr>
              <a:t>π</a:t>
            </a:r>
            <a:r>
              <a:rPr lang="ru-RU" altLang="ru-RU" dirty="0">
                <a:cs typeface="Times New Roman" panose="02020603050405020304" pitchFamily="18" charset="0"/>
              </a:rPr>
              <a:t>, т.</a:t>
            </a:r>
            <a:r>
              <a:rPr lang="en-US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е. точка делает один, то радиус увеличивается на 2</a:t>
            </a:r>
            <a:r>
              <a:rPr lang="en-US" altLang="ru-RU" dirty="0">
                <a:cs typeface="Times New Roman" panose="02020603050405020304" pitchFamily="18" charset="0"/>
              </a:rPr>
              <a:t>π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dirty="0">
                <a:cs typeface="Times New Roman" panose="02020603050405020304" pitchFamily="18" charset="0"/>
              </a:rPr>
              <a:t>, что и составляет расстояние между соседними витками.</a:t>
            </a:r>
          </a:p>
        </p:txBody>
      </p:sp>
      <p:pic>
        <p:nvPicPr>
          <p:cNvPr id="493574" name="Picture 6">
            <a:extLst>
              <a:ext uri="{FF2B5EF4-FFF2-40B4-BE49-F238E27FC236}">
                <a16:creationId xmlns:a16="http://schemas.microsoft.com/office/drawing/2014/main" id="{861B5EAD-A1B0-438A-9BAE-A6407893A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88" y="1402904"/>
            <a:ext cx="3390627" cy="313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08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4531" name="Text Box 3">
                <a:extLst>
                  <a:ext uri="{FF2B5EF4-FFF2-40B4-BE49-F238E27FC236}">
                    <a16:creationId xmlns:a16="http://schemas.microsoft.com/office/drawing/2014/main" id="{13EC6366-E8FA-4CD2-8F0F-0638288DE7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62" y="2704"/>
                <a:ext cx="9135938" cy="2954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3200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Для получения кривой, заданной уравнением в полярных координатах </a:t>
                </a:r>
                <a14:m>
                  <m:oMath xmlns:m="http://schemas.openxmlformats.org/officeDocument/2006/math">
                    <m:r>
                      <a:rPr lang="en-US" altLang="ru-RU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altLang="ru-RU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ru-RU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d>
                      <m:dPr>
                        <m:ctrlPr>
                          <a:rPr lang="en-US" altLang="ru-RU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ru-RU" sz="28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</m:d>
                    <m:r>
                      <a:rPr lang="en-US" altLang="ru-RU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alt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altLang="ru-RU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en-US" altLang="ru-RU" sz="2800" dirty="0"/>
                  <a:t>b, </a:t>
                </a:r>
                <a:r>
                  <a:rPr lang="ru-RU" altLang="ru-RU" sz="2800" dirty="0"/>
                  <a:t>в программе </a:t>
                </a:r>
                <a:r>
                  <a:rPr lang="en-US" altLang="ru-RU" sz="2800" dirty="0"/>
                  <a:t>GeoGebra </a:t>
                </a:r>
                <a:r>
                  <a:rPr lang="ru-RU" altLang="ru-RU" sz="2800" dirty="0"/>
                  <a:t>в строке «Ввод» нужно набрать:</a:t>
                </a:r>
                <a:r>
                  <a:rPr lang="en-US" altLang="ru-RU" sz="2800" dirty="0"/>
                  <a:t> </a:t>
                </a:r>
                <a:r>
                  <a:rPr lang="ru-RU" altLang="ru-RU" sz="2800" dirty="0"/>
                  <a:t>Кривая(</a:t>
                </a:r>
                <a:r>
                  <a:rPr lang="en-US" altLang="ru-RU" sz="2800" dirty="0"/>
                  <a:t>(r(t);t),</a:t>
                </a:r>
                <a:r>
                  <a:rPr lang="en-US" altLang="ru-RU" sz="2800" dirty="0" err="1"/>
                  <a:t>t,a,b</a:t>
                </a:r>
                <a:r>
                  <a:rPr lang="en-US" altLang="ru-RU" sz="2800" dirty="0"/>
                  <a:t>)</a:t>
                </a:r>
                <a:r>
                  <a:rPr lang="ru-RU" altLang="ru-RU" sz="2800" dirty="0"/>
                  <a:t>.</a:t>
                </a:r>
              </a:p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/>
                  <a:t>	Например, если набрать: Кривая</a:t>
                </a:r>
                <a:r>
                  <a:rPr lang="en-US" altLang="ru-RU" sz="2800" dirty="0"/>
                  <a:t>((t/</a:t>
                </a:r>
                <a:r>
                  <a:rPr lang="en-US" altLang="ru-RU" sz="2800" dirty="0" err="1"/>
                  <a:t>Pi;t</a:t>
                </a:r>
                <a:r>
                  <a:rPr lang="en-US" altLang="ru-RU" sz="2800" dirty="0"/>
                  <a:t>),t,0,10Pi)</a:t>
                </a:r>
                <a:r>
                  <a:rPr lang="ru-RU" altLang="ru-RU" sz="2800" dirty="0"/>
                  <a:t>, то получим спираль Архимеда, изображённую на рисунке. </a:t>
                </a:r>
              </a:p>
            </p:txBody>
          </p:sp>
        </mc:Choice>
        <mc:Fallback xmlns="">
          <p:sp>
            <p:nvSpPr>
              <p:cNvPr id="534531" name="Text Box 3">
                <a:extLst>
                  <a:ext uri="{FF2B5EF4-FFF2-40B4-BE49-F238E27FC236}">
                    <a16:creationId xmlns:a16="http://schemas.microsoft.com/office/drawing/2014/main" id="{13EC6366-E8FA-4CD2-8F0F-0638288DE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62" y="2704"/>
                <a:ext cx="9135938" cy="2954655"/>
              </a:xfrm>
              <a:prstGeom prst="rect">
                <a:avLst/>
              </a:prstGeom>
              <a:blipFill>
                <a:blip r:embed="rId3"/>
                <a:stretch>
                  <a:fillRect l="-1334" t="-412" r="-1334" b="-47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C1411-4670-4DAF-B0BB-7238D2E07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964205"/>
            <a:ext cx="3888432" cy="36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639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5619" name="Text Box 3">
                <a:extLst>
                  <a:ext uri="{FF2B5EF4-FFF2-40B4-BE49-F238E27FC236}">
                    <a16:creationId xmlns:a16="http://schemas.microsoft.com/office/drawing/2014/main" id="{7026D512-3285-4360-BD6B-4FC9299AA9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10914"/>
                <a:ext cx="9144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2800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Трилистник</a:t>
                </a:r>
                <a:r>
                  <a:rPr lang="ru-RU" altLang="ru-RU" sz="28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–</a:t>
                </a:r>
                <a:r>
                  <a:rPr lang="ru-RU" altLang="ru-RU" sz="2800" b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кривая, задаваемая уравнением 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sz="2800" dirty="0">
                    <a:cs typeface="Times New Roman" panose="02020603050405020304" pitchFamily="18" charset="0"/>
                  </a:rPr>
                  <a:t>sin</a:t>
                </a:r>
                <a:r>
                  <a:rPr lang="en-US" altLang="ru-RU" sz="2800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2800" dirty="0"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altLang="ru-RU" sz="2800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5619" name="Text Box 3">
                <a:extLst>
                  <a:ext uri="{FF2B5EF4-FFF2-40B4-BE49-F238E27FC236}">
                    <a16:creationId xmlns:a16="http://schemas.microsoft.com/office/drawing/2014/main" id="{7026D512-3285-4360-BD6B-4FC9299A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10914"/>
                <a:ext cx="9144000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5622" name="Picture 6">
            <a:extLst>
              <a:ext uri="{FF2B5EF4-FFF2-40B4-BE49-F238E27FC236}">
                <a16:creationId xmlns:a16="http://schemas.microsoft.com/office/drawing/2014/main" id="{25EF4DBC-9AE2-49D5-BB3D-3F4731C8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4864"/>
            <a:ext cx="3657600" cy="359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5620" name="Text Box 4">
                <a:extLst>
                  <a:ext uri="{FF2B5EF4-FFF2-40B4-BE49-F238E27FC236}">
                    <a16:creationId xmlns:a16="http://schemas.microsoft.com/office/drawing/2014/main" id="{4B53AF51-B9BC-4D02-A986-6258C11073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61771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Для построения этой кривой сначала заметим, что, поскольку радиус неотрицателен, должно выполняться неравенство 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sin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ru-RU" altLang="ru-RU" dirty="0"/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0, решая которое находим область допустимых значений углов :</a:t>
                </a:r>
              </a:p>
            </p:txBody>
          </p:sp>
        </mc:Choice>
        <mc:Fallback xmlns="">
          <p:sp>
            <p:nvSpPr>
              <p:cNvPr id="495620" name="Text Box 4">
                <a:extLst>
                  <a:ext uri="{FF2B5EF4-FFF2-40B4-BE49-F238E27FC236}">
                    <a16:creationId xmlns:a16="http://schemas.microsoft.com/office/drawing/2014/main" id="{4B53AF51-B9BC-4D02-A986-6258C1107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61771"/>
                <a:ext cx="9144000" cy="1200329"/>
              </a:xfrm>
              <a:prstGeom prst="rect">
                <a:avLst/>
              </a:prstGeom>
              <a:blipFill>
                <a:blip r:embed="rId5"/>
                <a:stretch>
                  <a:fillRect l="-1000" t="-4061" r="-1000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5630" name="Text Box 14">
                <a:extLst>
                  <a:ext uri="{FF2B5EF4-FFF2-40B4-BE49-F238E27FC236}">
                    <a16:creationId xmlns:a16="http://schemas.microsoft.com/office/drawing/2014/main" id="{B7D84BCA-F9B2-4636-95DC-C4C91E34F6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200" y="2060848"/>
                <a:ext cx="5257800" cy="4923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Если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изменяется от нуля до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, то радиус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изменяется от нуля до единицы. Если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изменяется от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до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, то радиус изменяется от единицы до нуля. Таким образом, при изменении угла  от </a:t>
                </a:r>
                <a:r>
                  <a:rPr lang="ru-RU" altLang="ru-RU" dirty="0"/>
                  <a:t>0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до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точка  описывает кривую, похожую на очертания лепестка. Такие же лепестки получаются когда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изменяется в пределах от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до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и от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до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/>
                  <a:t>.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5630" name="Text Box 14">
                <a:extLst>
                  <a:ext uri="{FF2B5EF4-FFF2-40B4-BE49-F238E27FC236}">
                    <a16:creationId xmlns:a16="http://schemas.microsoft.com/office/drawing/2014/main" id="{B7D84BCA-F9B2-4636-95DC-C4C91E34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2060848"/>
                <a:ext cx="5257800" cy="4923527"/>
              </a:xfrm>
              <a:prstGeom prst="rect">
                <a:avLst/>
              </a:prstGeom>
              <a:blipFill>
                <a:blip r:embed="rId6"/>
                <a:stretch>
                  <a:fillRect l="-1856" t="-248" r="-1740" b="-8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5636" name="Text Box 20">
                <a:extLst>
                  <a:ext uri="{FF2B5EF4-FFF2-40B4-BE49-F238E27FC236}">
                    <a16:creationId xmlns:a16="http://schemas.microsoft.com/office/drawing/2014/main" id="{7108C76A-E38E-4168-850A-17EA025DA2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1524000"/>
                <a:ext cx="8839200" cy="616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a:rPr lang="ru-RU" alt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ru-RU" altLang="ru-RU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l-GR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l-GR" alt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ru-RU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ru-RU" alt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alt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ru-RU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ru-RU" alt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l-GR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ru-RU" altLang="ru-RU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l-GR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sty m:val="p"/>
                          </m:rPr>
                          <a:rPr lang="el-GR" altLang="ru-RU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num>
                      <m:den>
                        <m:r>
                          <a:rPr lang="ru-RU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95636" name="Text Box 20">
                <a:extLst>
                  <a:ext uri="{FF2B5EF4-FFF2-40B4-BE49-F238E27FC236}">
                    <a16:creationId xmlns:a16="http://schemas.microsoft.com/office/drawing/2014/main" id="{7108C76A-E38E-4168-850A-17EA025DA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1524000"/>
                <a:ext cx="8839200" cy="616515"/>
              </a:xfrm>
              <a:prstGeom prst="rect">
                <a:avLst/>
              </a:prstGeom>
              <a:blipFill>
                <a:blip r:embed="rId7"/>
                <a:stretch>
                  <a:fillRect b="-99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30" grpId="0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>
            <a:extLst>
              <a:ext uri="{FF2B5EF4-FFF2-40B4-BE49-F238E27FC236}">
                <a16:creationId xmlns:a16="http://schemas.microsoft.com/office/drawing/2014/main" id="{5280E812-FF99-41D7-9C33-10E07E8072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1</a:t>
            </a:r>
            <a:r>
              <a:rPr lang="ru-RU" altLang="ru-RU" sz="3600" dirty="0">
                <a:solidFill>
                  <a:srgbClr val="FF3300"/>
                </a:solidFill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6819" name="Text Box 3">
                <a:extLst>
                  <a:ext uri="{FF2B5EF4-FFF2-40B4-BE49-F238E27FC236}">
                    <a16:creationId xmlns:a16="http://schemas.microsoft.com/office/drawing/2014/main" id="{AD03C529-2866-4294-B76C-AA66282112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609600"/>
                <a:ext cx="8153400" cy="1519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sz="3200" dirty="0">
                    <a:cs typeface="Times New Roman" panose="02020603050405020304" pitchFamily="18" charset="0"/>
                  </a:rPr>
                  <a:t>Изобразите кривую, задаваемую уравнением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=|</m:t>
                      </m:r>
                      <m:func>
                        <m:func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ru-RU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32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ru-RU" sz="32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r>
                                <a:rPr lang="ru-RU" sz="3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ru-RU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|.</m:t>
                      </m:r>
                    </m:oMath>
                  </m:oMathPara>
                </a14:m>
                <a:endParaRPr lang="ru-RU" altLang="ru-RU" sz="32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6819" name="Text Box 3">
                <a:extLst>
                  <a:ext uri="{FF2B5EF4-FFF2-40B4-BE49-F238E27FC236}">
                    <a16:creationId xmlns:a16="http://schemas.microsoft.com/office/drawing/2014/main" id="{AD03C529-2866-4294-B76C-AA6628211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609600"/>
                <a:ext cx="8153400" cy="1519968"/>
              </a:xfrm>
              <a:prstGeom prst="rect">
                <a:avLst/>
              </a:prstGeom>
              <a:blipFill>
                <a:blip r:embed="rId3"/>
                <a:stretch>
                  <a:fillRect l="-747" t="-5622" r="-59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6821" name="Group 5">
            <a:extLst>
              <a:ext uri="{FF2B5EF4-FFF2-40B4-BE49-F238E27FC236}">
                <a16:creationId xmlns:a16="http://schemas.microsoft.com/office/drawing/2014/main" id="{3E32E86E-2415-41B7-9F99-C6D4097684AF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2348880"/>
            <a:ext cx="5799138" cy="3968750"/>
            <a:chOff x="624" y="1200"/>
            <a:chExt cx="3653" cy="2500"/>
          </a:xfrm>
        </p:grpSpPr>
        <p:sp>
          <p:nvSpPr>
            <p:cNvPr id="546822" name="Text Box 6">
              <a:extLst>
                <a:ext uri="{FF2B5EF4-FFF2-40B4-BE49-F238E27FC236}">
                  <a16:creationId xmlns:a16="http://schemas.microsoft.com/office/drawing/2014/main" id="{ACD22677-81D4-4C90-A5FB-4B575548A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352"/>
              <a:ext cx="216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3200">
                  <a:solidFill>
                    <a:srgbClr val="FF3300"/>
                  </a:solidFill>
                </a:rPr>
                <a:t>Ответ:</a:t>
              </a:r>
              <a:endParaRPr lang="ru-RU" altLang="ru-RU" sz="3200">
                <a:solidFill>
                  <a:schemeClr val="accent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546823" name="Picture 7">
              <a:extLst>
                <a:ext uri="{FF2B5EF4-FFF2-40B4-BE49-F238E27FC236}">
                  <a16:creationId xmlns:a16="http://schemas.microsoft.com/office/drawing/2014/main" id="{1EE85184-E880-4D11-B409-494231ADF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200"/>
              <a:ext cx="2405" cy="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>
            <a:extLst>
              <a:ext uri="{FF2B5EF4-FFF2-40B4-BE49-F238E27FC236}">
                <a16:creationId xmlns:a16="http://schemas.microsoft.com/office/drawing/2014/main" id="{586561D9-FD98-4F6F-8E4F-FC181CD3B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2</a:t>
            </a:r>
            <a:r>
              <a:rPr lang="ru-RU" altLang="ru-RU" sz="3600" dirty="0">
                <a:solidFill>
                  <a:srgbClr val="FF3300"/>
                </a:solidFill>
              </a:rPr>
              <a:t>0</a:t>
            </a:r>
          </a:p>
        </p:txBody>
      </p:sp>
      <p:sp>
        <p:nvSpPr>
          <p:cNvPr id="514051" name="Text Box 3">
            <a:extLst>
              <a:ext uri="{FF2B5EF4-FFF2-40B4-BE49-F238E27FC236}">
                <a16:creationId xmlns:a16="http://schemas.microsoft.com/office/drawing/2014/main" id="{EA8CD8E0-6C3D-4773-981C-F20EB9B75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На</a:t>
            </a:r>
            <a:r>
              <a:rPr lang="en-US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cs typeface="Times New Roman" panose="02020603050405020304" pitchFamily="18" charset="0"/>
              </a:rPr>
              <a:t>рису</a:t>
            </a:r>
            <a:r>
              <a:rPr lang="ru-RU" altLang="ru-RU" sz="2800" dirty="0"/>
              <a:t>нке слева изображена</a:t>
            </a:r>
            <a:r>
              <a:rPr lang="ru-RU" altLang="ru-RU" sz="2800" dirty="0">
                <a:cs typeface="Times New Roman" panose="02020603050405020304" pitchFamily="18" charset="0"/>
              </a:rPr>
              <a:t> крив</a:t>
            </a:r>
            <a:r>
              <a:rPr lang="ru-RU" altLang="ru-RU" sz="2800" dirty="0"/>
              <a:t>ая</a:t>
            </a:r>
            <a:r>
              <a:rPr lang="ru-RU" altLang="ru-RU" sz="2800" dirty="0">
                <a:cs typeface="Times New Roman" panose="02020603050405020304" pitchFamily="18" charset="0"/>
              </a:rPr>
              <a:t>, </a:t>
            </a:r>
            <a:r>
              <a:rPr lang="ru-RU" altLang="ru-RU" sz="2800" dirty="0"/>
              <a:t>напоминающая лист клевера и </a:t>
            </a:r>
            <a:r>
              <a:rPr lang="ru-RU" altLang="ru-RU" sz="2800" dirty="0">
                <a:cs typeface="Times New Roman" panose="02020603050405020304" pitchFamily="18" charset="0"/>
              </a:rPr>
              <a:t>задаваем</a:t>
            </a:r>
            <a:r>
              <a:rPr lang="ru-RU" altLang="ru-RU" sz="2800" dirty="0"/>
              <a:t>ая</a:t>
            </a:r>
            <a:r>
              <a:rPr lang="ru-RU" altLang="ru-RU" sz="2800" dirty="0">
                <a:cs typeface="Times New Roman" panose="02020603050405020304" pitchFamily="18" charset="0"/>
              </a:rPr>
              <a:t> уравнением  </a:t>
            </a:r>
            <a:r>
              <a:rPr lang="en-US" altLang="ru-RU" sz="2800" i="1" dirty="0">
                <a:cs typeface="Times New Roman" panose="02020603050405020304" pitchFamily="18" charset="0"/>
              </a:rPr>
              <a:t>r</a:t>
            </a:r>
            <a:r>
              <a:rPr lang="ru-RU" altLang="ru-RU" sz="2800" dirty="0">
                <a:cs typeface="Times New Roman" panose="02020603050405020304" pitchFamily="18" charset="0"/>
              </a:rPr>
              <a:t> = </a:t>
            </a:r>
            <a:r>
              <a:rPr lang="ru-RU" altLang="ru-RU" sz="2800" dirty="0"/>
              <a:t>1 + </a:t>
            </a:r>
            <a:r>
              <a:rPr lang="en-US" altLang="ru-RU" sz="2800" dirty="0"/>
              <a:t>cos 3</a:t>
            </a:r>
            <a:r>
              <a:rPr lang="ru-RU" altLang="ru-RU" sz="2800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altLang="ru-RU" sz="2800" dirty="0">
                <a:cs typeface="Times New Roman" panose="02020603050405020304" pitchFamily="18" charset="0"/>
                <a:sym typeface="Symbol" panose="05050102010706020507" pitchFamily="18" charset="2"/>
              </a:rPr>
              <a:t> + sin</a:t>
            </a:r>
            <a:r>
              <a:rPr lang="en-US" altLang="ru-RU" sz="2800" baseline="30000" dirty="0"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ru-RU" sz="2800" dirty="0"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ru-RU" altLang="ru-RU" sz="2800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  <a:r>
              <a:rPr lang="ru-RU" altLang="ru-RU" sz="2800" dirty="0"/>
              <a:t> Напишите уравнение, которым задается кривая, изображенная на рисунке справа.</a:t>
            </a:r>
          </a:p>
        </p:txBody>
      </p:sp>
      <p:sp>
        <p:nvSpPr>
          <p:cNvPr id="514053" name="Text Box 5">
            <a:extLst>
              <a:ext uri="{FF2B5EF4-FFF2-40B4-BE49-F238E27FC236}">
                <a16:creationId xmlns:a16="http://schemas.microsoft.com/office/drawing/2014/main" id="{92AB72EA-3C12-4E26-94C9-C55A61CD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019800"/>
            <a:ext cx="647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rgbClr val="FF3300"/>
                </a:solidFill>
              </a:rPr>
              <a:t>Ответ: </a:t>
            </a:r>
            <a:r>
              <a:rPr lang="en-US" altLang="ru-RU" sz="3200" i="1" dirty="0">
                <a:cs typeface="Times New Roman" panose="02020603050405020304" pitchFamily="18" charset="0"/>
              </a:rPr>
              <a:t>r</a:t>
            </a:r>
            <a:r>
              <a:rPr lang="ru-RU" altLang="ru-RU" sz="3200" dirty="0">
                <a:cs typeface="Times New Roman" panose="02020603050405020304" pitchFamily="18" charset="0"/>
              </a:rPr>
              <a:t> = </a:t>
            </a:r>
            <a:r>
              <a:rPr lang="ru-RU" altLang="ru-RU" sz="3200" dirty="0"/>
              <a:t>1 + </a:t>
            </a:r>
            <a:r>
              <a:rPr lang="en-US" altLang="ru-RU" sz="3200" dirty="0"/>
              <a:t>sin 5</a:t>
            </a:r>
            <a:r>
              <a:rPr lang="ru-RU" altLang="ru-RU" sz="3200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en-US" altLang="ru-RU" sz="3200" dirty="0">
                <a:cs typeface="Times New Roman" panose="02020603050405020304" pitchFamily="18" charset="0"/>
                <a:sym typeface="Symbol" panose="05050102010706020507" pitchFamily="18" charset="2"/>
              </a:rPr>
              <a:t> + cos</a:t>
            </a:r>
            <a:r>
              <a:rPr lang="en-US" altLang="ru-RU" sz="3200" baseline="30000" dirty="0"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ru-RU" sz="3200" dirty="0">
                <a:cs typeface="Times New Roman" panose="02020603050405020304" pitchFamily="18" charset="0"/>
                <a:sym typeface="Symbol" panose="05050102010706020507" pitchFamily="18" charset="2"/>
              </a:rPr>
              <a:t>5</a:t>
            </a:r>
            <a:r>
              <a:rPr lang="ru-RU" altLang="ru-RU" sz="3200" dirty="0"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altLang="ru-RU" sz="32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4055" name="Picture 7">
            <a:extLst>
              <a:ext uri="{FF2B5EF4-FFF2-40B4-BE49-F238E27FC236}">
                <a16:creationId xmlns:a16="http://schemas.microsoft.com/office/drawing/2014/main" id="{21CC4BAF-B2D3-4897-9D54-8F1F83803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32940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14060" name="Object 12">
            <a:extLst>
              <a:ext uri="{FF2B5EF4-FFF2-40B4-BE49-F238E27FC236}">
                <a16:creationId xmlns:a16="http://schemas.microsoft.com/office/drawing/2014/main" id="{1D82751D-E107-4798-9E9C-372B1E2270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2438400"/>
          <a:ext cx="3059113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3057143" imgH="3200000" progId="Paint.Picture">
                  <p:embed/>
                </p:oleObj>
              </mc:Choice>
              <mc:Fallback>
                <p:oleObj name="Точечный рисунок" r:id="rId4" imgW="3057143" imgH="3200000" progId="Paint.Picture">
                  <p:embed/>
                  <p:pic>
                    <p:nvPicPr>
                      <p:cNvPr id="514060" name="Object 12">
                        <a:extLst>
                          <a:ext uri="{FF2B5EF4-FFF2-40B4-BE49-F238E27FC236}">
                            <a16:creationId xmlns:a16="http://schemas.microsoft.com/office/drawing/2014/main" id="{1D82751D-E107-4798-9E9C-372B1E2270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2438400"/>
                        <a:ext cx="3059113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3" grpId="0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>
            <a:extLst>
              <a:ext uri="{FF2B5EF4-FFF2-40B4-BE49-F238E27FC236}">
                <a16:creationId xmlns:a16="http://schemas.microsoft.com/office/drawing/2014/main" id="{614EFD0E-A0A1-4238-9E7D-748291425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515938"/>
          </a:xfrm>
        </p:spPr>
        <p:txBody>
          <a:bodyPr/>
          <a:lstStyle/>
          <a:p>
            <a:r>
              <a:rPr lang="ru-RU" altLang="ru-RU" sz="3200" dirty="0">
                <a:solidFill>
                  <a:srgbClr val="FF3300"/>
                </a:solidFill>
              </a:rPr>
              <a:t>Упражнение 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7299" name="Text Box 3">
                <a:extLst>
                  <a:ext uri="{FF2B5EF4-FFF2-40B4-BE49-F238E27FC236}">
                    <a16:creationId xmlns:a16="http://schemas.microsoft.com/office/drawing/2014/main" id="{DF4D437B-700E-4DD2-B907-E0A977902D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" y="765175"/>
                <a:ext cx="9144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altLang="ru-RU" dirty="0"/>
                  <a:t>Получите кривую, задаваемую уравнением </a:t>
                </a:r>
                <a:endParaRPr lang="ru-RU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=30+15</m:t>
                      </m:r>
                      <m:func>
                        <m:func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60</m:t>
                      </m:r>
                      <m:r>
                        <m:rPr>
                          <m:sty m:val="p"/>
                        </m:rPr>
                        <a:rPr lang="ru-RU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2,5</m:t>
                      </m:r>
                      <m:r>
                        <m:rPr>
                          <m:sty m:val="p"/>
                        </m:rPr>
                        <a:rPr lang="ru-RU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ru-RU" dirty="0"/>
              </a:p>
              <a:p>
                <a:pPr>
                  <a:spcBef>
                    <a:spcPct val="50000"/>
                  </a:spcBef>
                </a:pPr>
                <a:endParaRPr lang="ru-RU" altLang="ru-RU" dirty="0"/>
              </a:p>
            </p:txBody>
          </p:sp>
        </mc:Choice>
        <mc:Fallback xmlns="">
          <p:sp>
            <p:nvSpPr>
              <p:cNvPr id="567299" name="Text Box 3">
                <a:extLst>
                  <a:ext uri="{FF2B5EF4-FFF2-40B4-BE49-F238E27FC236}">
                    <a16:creationId xmlns:a16="http://schemas.microsoft.com/office/drawing/2014/main" id="{DF4D437B-700E-4DD2-B907-E0A977902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765175"/>
                <a:ext cx="9144000" cy="1384995"/>
              </a:xfrm>
              <a:prstGeom prst="rect">
                <a:avLst/>
              </a:prstGeom>
              <a:blipFill>
                <a:blip r:embed="rId3"/>
                <a:stretch>
                  <a:fillRect t="-35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7301" name="Group 5">
            <a:extLst>
              <a:ext uri="{FF2B5EF4-FFF2-40B4-BE49-F238E27FC236}">
                <a16:creationId xmlns:a16="http://schemas.microsoft.com/office/drawing/2014/main" id="{DB6F7B36-308E-472F-AADE-C92AE2EAADFD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628775"/>
            <a:ext cx="6130925" cy="4953000"/>
            <a:chOff x="521" y="1026"/>
            <a:chExt cx="3862" cy="3120"/>
          </a:xfrm>
        </p:grpSpPr>
        <p:sp>
          <p:nvSpPr>
            <p:cNvPr id="567302" name="Text Box 6">
              <a:extLst>
                <a:ext uri="{FF2B5EF4-FFF2-40B4-BE49-F238E27FC236}">
                  <a16:creationId xmlns:a16="http://schemas.microsoft.com/office/drawing/2014/main" id="{A90E143C-71CA-4498-98D3-B7EB65B55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3158"/>
              <a:ext cx="1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Ответ:</a:t>
              </a:r>
            </a:p>
          </p:txBody>
        </p:sp>
        <p:pic>
          <p:nvPicPr>
            <p:cNvPr id="567303" name="Picture 7">
              <a:extLst>
                <a:ext uri="{FF2B5EF4-FFF2-40B4-BE49-F238E27FC236}">
                  <a16:creationId xmlns:a16="http://schemas.microsoft.com/office/drawing/2014/main" id="{56C7AE95-A7F9-4CB3-A556-7C8386E01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026"/>
              <a:ext cx="3045" cy="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36579" name="Text Box 3">
                <a:extLst>
                  <a:ext uri="{FF2B5EF4-FFF2-40B4-BE49-F238E27FC236}">
                    <a16:creationId xmlns:a16="http://schemas.microsoft.com/office/drawing/2014/main" id="{70F90CAC-7EAE-483D-983A-782C079D82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062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sz="3200" dirty="0"/>
                  <a:t>	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sz="3200" dirty="0">
                    <a:solidFill>
                      <a:srgbClr val="FF3300"/>
                    </a:solidFill>
                  </a:rPr>
                  <a:t>Логарифмическая (золотая) спираль – 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кривая, задаваемая уравнением </a:t>
                </a:r>
                <a:r>
                  <a:rPr lang="en-US" altLang="ru-RU" sz="3200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altLang="ru-RU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ru-RU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ru-RU" altLang="ru-RU" sz="32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sup>
                    </m:sSup>
                  </m:oMath>
                </a14:m>
                <a:r>
                  <a:rPr lang="ru-RU" altLang="ru-RU" sz="3200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sz="3200" dirty="0"/>
                  <a:t> 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где </a:t>
                </a:r>
                <a:r>
                  <a:rPr lang="en-US" altLang="ru-RU" sz="3200" i="1" dirty="0">
                    <a:cs typeface="Times New Roman" panose="02020603050405020304" pitchFamily="18" charset="0"/>
                  </a:rPr>
                  <a:t>a 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- некоторое  фиксированное положительное число, отличное от 1, угол</a:t>
                </a:r>
                <a:r>
                  <a:rPr lang="ru-RU" altLang="ru-RU" sz="3200" dirty="0"/>
                  <a:t> </a:t>
                </a:r>
                <a:r>
                  <a:rPr lang="ru-RU" altLang="ru-RU" sz="3200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lang="ru-RU" altLang="ru-RU" sz="3200" dirty="0">
                    <a:cs typeface="Times New Roman" panose="02020603050405020304" pitchFamily="18" charset="0"/>
                  </a:rPr>
                  <a:t> задается в радианах.</a:t>
                </a:r>
                <a:endParaRPr lang="ru-RU" altLang="ru-RU" sz="3200" dirty="0"/>
              </a:p>
            </p:txBody>
          </p:sp>
        </mc:Choice>
        <mc:Fallback xmlns="">
          <p:sp>
            <p:nvSpPr>
              <p:cNvPr id="536579" name="Text Box 3">
                <a:extLst>
                  <a:ext uri="{FF2B5EF4-FFF2-40B4-BE49-F238E27FC236}">
                    <a16:creationId xmlns:a16="http://schemas.microsoft.com/office/drawing/2014/main" id="{70F90CAC-7EAE-483D-983A-782C079D8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062103"/>
              </a:xfrm>
              <a:prstGeom prst="rect">
                <a:avLst/>
              </a:prstGeom>
              <a:blipFill>
                <a:blip r:embed="rId3"/>
                <a:stretch>
                  <a:fillRect l="-1667" t="-4142" r="-1667" b="-88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0D5C8-8891-84A4-A192-20C40F395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233" y="2276872"/>
            <a:ext cx="4715533" cy="41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0" y="980728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1.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Касательной к параболе </a:t>
            </a:r>
            <a:r>
              <a:rPr lang="ru-RU" sz="2800" dirty="0">
                <a:cs typeface="Times New Roman" pitchFamily="18" charset="0"/>
              </a:rPr>
              <a:t>называется прямая, имеющая с параболой только одну общую точку и не перпендикулярная её директрисе. 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A5A25-311C-7D38-E30A-3C0E7C4B2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144" y="2820555"/>
            <a:ext cx="4067944" cy="2450619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21E6D52-DCD0-BB79-C56F-14291359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В качестве определения касательной можно взять одно из следующих определений.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DCC6A69-51DA-47A6-65E9-6CF64AE0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1198"/>
            <a:ext cx="45720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2. </a:t>
            </a:r>
            <a:r>
              <a:rPr lang="ru-RU" sz="2800" dirty="0">
                <a:solidFill>
                  <a:srgbClr val="FF0000"/>
                </a:solidFill>
                <a:cs typeface="Times New Roman" pitchFamily="18" charset="0"/>
              </a:rPr>
              <a:t>Касательной к параболе </a:t>
            </a:r>
            <a:r>
              <a:rPr lang="ru-RU" sz="2800" dirty="0">
                <a:cs typeface="Times New Roman" pitchFamily="18" charset="0"/>
              </a:rPr>
              <a:t>называется прямая, имеющая с параболой только одну общую точку и расположенная во внешней области параболы.</a:t>
            </a:r>
            <a:endParaRPr lang="ru-RU" sz="2800" dirty="0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65D28E39-3ACA-47B8-D00A-76C1273D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" y="560521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</a:t>
            </a:r>
            <a:r>
              <a:rPr lang="ru-RU" sz="2800" dirty="0">
                <a:cs typeface="Times New Roman" pitchFamily="18" charset="0"/>
              </a:rPr>
              <a:t> Общая точка называется</a:t>
            </a:r>
            <a:r>
              <a:rPr lang="ru-RU" sz="28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точкой касания.</a:t>
            </a:r>
          </a:p>
        </p:txBody>
      </p:sp>
    </p:spTree>
    <p:extLst>
      <p:ext uri="{BB962C8B-B14F-4D97-AF65-F5344CB8AC3E}">
        <p14:creationId xmlns:p14="http://schemas.microsoft.com/office/powerpoint/2010/main" val="31841303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FA72-C4F2-E3FE-A008-2945CDD6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9" name="Text Box 3">
            <a:extLst>
              <a:ext uri="{FF2B5EF4-FFF2-40B4-BE49-F238E27FC236}">
                <a16:creationId xmlns:a16="http://schemas.microsoft.com/office/drawing/2014/main" id="{8E347B49-B52F-5C61-769F-2417F4EEF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indent="450850" algn="just" eaLnBrk="0" hangingPunct="0"/>
            <a:r>
              <a:rPr lang="en-US" altLang="ru-RU" sz="1800" dirty="0">
                <a:latin typeface="+mj-lt"/>
              </a:rPr>
              <a:t>	</a:t>
            </a:r>
            <a:r>
              <a:rPr lang="ru-RU" altLang="ru-RU" sz="2800" dirty="0">
                <a:latin typeface="+mj-lt"/>
              </a:rPr>
              <a:t>Еще одним </a:t>
            </a:r>
            <a:r>
              <a:rPr lang="en-US" altLang="ru-RU" sz="2800" dirty="0" err="1">
                <a:latin typeface="+mj-lt"/>
              </a:rPr>
              <a:t>свойств</a:t>
            </a:r>
            <a:r>
              <a:rPr lang="ru-RU" altLang="ru-RU" sz="2800" dirty="0">
                <a:latin typeface="+mj-lt"/>
              </a:rPr>
              <a:t>ом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логарифмической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спирали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является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то</a:t>
            </a:r>
            <a:r>
              <a:rPr lang="en-US" altLang="ru-RU" sz="2800" dirty="0">
                <a:latin typeface="+mj-lt"/>
              </a:rPr>
              <a:t>, </a:t>
            </a:r>
            <a:r>
              <a:rPr lang="en-US" altLang="ru-RU" sz="2800" dirty="0" err="1">
                <a:latin typeface="+mj-lt"/>
              </a:rPr>
              <a:t>что</a:t>
            </a:r>
            <a:r>
              <a:rPr lang="en-US" altLang="ru-RU" sz="2800" dirty="0">
                <a:latin typeface="+mj-lt"/>
              </a:rPr>
              <a:t> в </a:t>
            </a:r>
            <a:r>
              <a:rPr lang="en-US" altLang="ru-RU" sz="2800" dirty="0" err="1">
                <a:latin typeface="+mj-lt"/>
              </a:rPr>
              <a:t>любой</a:t>
            </a:r>
            <a:r>
              <a:rPr lang="en-US" altLang="ru-RU" sz="2800" dirty="0">
                <a:latin typeface="+mj-lt"/>
              </a:rPr>
              <a:t> е</a:t>
            </a:r>
            <a:r>
              <a:rPr lang="ru-RU" altLang="ru-RU" sz="2800" dirty="0">
                <a:latin typeface="+mj-lt"/>
              </a:rPr>
              <a:t>ё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точке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угол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между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касательной</a:t>
            </a:r>
            <a:r>
              <a:rPr lang="en-US" altLang="ru-RU" sz="2800" dirty="0">
                <a:latin typeface="+mj-lt"/>
              </a:rPr>
              <a:t> к </a:t>
            </a:r>
            <a:r>
              <a:rPr lang="en-US" altLang="ru-RU" sz="2800" dirty="0" err="1">
                <a:latin typeface="+mj-lt"/>
              </a:rPr>
              <a:t>ней</a:t>
            </a:r>
            <a:r>
              <a:rPr lang="en-US" altLang="ru-RU" sz="2800" dirty="0">
                <a:latin typeface="+mj-lt"/>
              </a:rPr>
              <a:t> и </a:t>
            </a:r>
            <a:r>
              <a:rPr lang="en-US" altLang="ru-RU" sz="2800" dirty="0" err="1">
                <a:latin typeface="+mj-lt"/>
              </a:rPr>
              <a:t>радиусом-вектором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сохраняет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постоянное</a:t>
            </a:r>
            <a:r>
              <a:rPr lang="en-US" altLang="ru-RU" sz="2800" dirty="0">
                <a:latin typeface="+mj-lt"/>
              </a:rPr>
              <a:t> </a:t>
            </a:r>
            <a:r>
              <a:rPr lang="en-US" altLang="ru-RU" sz="2800" dirty="0" err="1">
                <a:latin typeface="+mj-lt"/>
              </a:rPr>
              <a:t>значение</a:t>
            </a:r>
            <a:r>
              <a:rPr lang="en-US" altLang="ru-RU" sz="2800" dirty="0">
                <a:latin typeface="+mj-lt"/>
              </a:rPr>
              <a:t>. </a:t>
            </a:r>
            <a:r>
              <a:rPr lang="ru-RU" altLang="ru-RU" sz="2800" dirty="0">
                <a:latin typeface="+mj-lt"/>
              </a:rPr>
              <a:t>	</a:t>
            </a:r>
            <a:endParaRPr lang="ru-RU" altLang="ru-RU" sz="2800" dirty="0"/>
          </a:p>
        </p:txBody>
      </p:sp>
      <p:pic>
        <p:nvPicPr>
          <p:cNvPr id="589826" name="Picture 2">
            <a:extLst>
              <a:ext uri="{FF2B5EF4-FFF2-40B4-BE49-F238E27FC236}">
                <a16:creationId xmlns:a16="http://schemas.microsoft.com/office/drawing/2014/main" id="{68195A27-ACDF-21EA-2C4A-1FBB64F6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-639763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27" name="Picture 3">
            <a:extLst>
              <a:ext uri="{FF2B5EF4-FFF2-40B4-BE49-F238E27FC236}">
                <a16:creationId xmlns:a16="http://schemas.microsoft.com/office/drawing/2014/main" id="{0D251F74-06C7-064C-ED01-91B53582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963" y="-639763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456B1-90E0-4A0A-2700-9381895D5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815882"/>
            <a:ext cx="4896544" cy="478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072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96BF-0F5B-D839-4C29-7C6CC584C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9" name="Text Box 3">
            <a:extLst>
              <a:ext uri="{FF2B5EF4-FFF2-40B4-BE49-F238E27FC236}">
                <a16:creationId xmlns:a16="http://schemas.microsoft.com/office/drawing/2014/main" id="{7AD123EA-9888-9A3C-D913-C2768F6B9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indent="450850" algn="ctr" eaLnBrk="0" hangingPunct="0"/>
            <a:r>
              <a:rPr lang="ru-RU" altLang="ru-RU" sz="2800" dirty="0">
                <a:solidFill>
                  <a:srgbClr val="FF0000"/>
                </a:solidFill>
                <a:latin typeface="+mj-lt"/>
              </a:rPr>
              <a:t>Проявления золотой спирали в природе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589826" name="Picture 2">
            <a:extLst>
              <a:ext uri="{FF2B5EF4-FFF2-40B4-BE49-F238E27FC236}">
                <a16:creationId xmlns:a16="http://schemas.microsoft.com/office/drawing/2014/main" id="{BEE6E4B1-D4F3-16B1-2810-F134DBC1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3" y="-639763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9827" name="Picture 3">
            <a:extLst>
              <a:ext uri="{FF2B5EF4-FFF2-40B4-BE49-F238E27FC236}">
                <a16:creationId xmlns:a16="http://schemas.microsoft.com/office/drawing/2014/main" id="{2106010B-24B3-309D-F75E-8BE2CCD1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963" y="-639763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беспозвоночный, ракушка, Моллюски, раков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10F1CCD-A413-4A66-CF39-FC1B7177C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77135"/>
            <a:ext cx="3904180" cy="31135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овца, Земное животное, на открытом воздух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D86372-44A8-0E2B-58BE-B90098E2F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20" y="608022"/>
            <a:ext cx="4194810" cy="3051810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еленый, Наземное растение, Суккулент, Эчевер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6886109-38A6-221E-827C-675E2209A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33649"/>
            <a:ext cx="3930020" cy="2825123"/>
          </a:xfrm>
          <a:prstGeom prst="rect">
            <a:avLst/>
          </a:prstGeom>
        </p:spPr>
      </p:pic>
      <p:pic>
        <p:nvPicPr>
          <p:cNvPr id="9" name="Рисунок 8" descr="Изображение выглядит как Вселенная, галактика, Космическое пространство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610BB18-CEFE-2C93-C8CB-A597F61E8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21" y="3806189"/>
            <a:ext cx="4237683" cy="28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6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3A5B6C-F24A-4DE1-8983-10920894C7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513" y="1209675"/>
            <a:ext cx="5874792" cy="528642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F2EA06B-C49F-4EF6-99B3-CF979EE54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800" kern="0" dirty="0">
                <a:solidFill>
                  <a:srgbClr val="FF3300"/>
                </a:solidFill>
              </a:rPr>
              <a:t>Получение касательной к параболе с</a:t>
            </a:r>
            <a:r>
              <a:rPr lang="ru-RU" sz="2800" dirty="0"/>
              <a:t> </a:t>
            </a:r>
            <a:r>
              <a:rPr lang="ru-RU" sz="2800" kern="0" dirty="0">
                <a:solidFill>
                  <a:srgbClr val="FF3300"/>
                </a:solidFill>
              </a:rPr>
              <a:t>использованием программы </a:t>
            </a:r>
            <a:r>
              <a:rPr lang="en-US" sz="2800" kern="0" dirty="0">
                <a:solidFill>
                  <a:srgbClr val="FF3300"/>
                </a:solidFill>
              </a:rPr>
              <a:t>GeoGebra</a:t>
            </a:r>
            <a:endParaRPr lang="ru-RU" sz="2800" kern="0" dirty="0">
              <a:solidFill>
                <a:srgbClr val="FF3300"/>
              </a:solidFill>
            </a:endParaRPr>
          </a:p>
        </p:txBody>
      </p:sp>
      <p:sp>
        <p:nvSpPr>
          <p:cNvPr id="4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Text Box 6"/>
          <p:cNvSpPr txBox="1">
            <a:spLocks noChangeArrowheads="1"/>
          </p:cNvSpPr>
          <p:nvPr/>
        </p:nvSpPr>
        <p:spPr bwMode="auto">
          <a:xfrm>
            <a:off x="0" y="-11473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b="1" dirty="0">
                <a:solidFill>
                  <a:srgbClr val="FF3300"/>
                </a:solidFill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FF3300"/>
                </a:solidFill>
                <a:cs typeface="Times New Roman" pitchFamily="18" charset="0"/>
              </a:rPr>
              <a:t>Теорема 1.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Касательной к параболе, проходящей через</a:t>
            </a:r>
            <a:r>
              <a:rPr lang="ru-RU" sz="2800" dirty="0"/>
              <a:t> </a:t>
            </a:r>
            <a:r>
              <a:rPr lang="ru-RU" sz="2800" dirty="0">
                <a:cs typeface="Times New Roman" pitchFamily="18" charset="0"/>
              </a:rPr>
              <a:t>точку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параболы, является прямая, содержащая биссектрису угла </a:t>
            </a:r>
            <a:r>
              <a:rPr lang="en-US" sz="2800" i="1" dirty="0">
                <a:cs typeface="Times New Roman" pitchFamily="18" charset="0"/>
              </a:rPr>
              <a:t>FAD</a:t>
            </a:r>
            <a:r>
              <a:rPr lang="ru-RU" sz="2800" dirty="0">
                <a:cs typeface="Times New Roman" pitchFamily="18" charset="0"/>
              </a:rPr>
              <a:t>, где </a:t>
            </a:r>
            <a:r>
              <a:rPr lang="en-US" sz="2800" i="1" dirty="0">
                <a:cs typeface="Times New Roman" pitchFamily="18" charset="0"/>
              </a:rPr>
              <a:t>D </a:t>
            </a:r>
            <a:r>
              <a:rPr lang="ru-RU" sz="2800" dirty="0">
                <a:cs typeface="Times New Roman" pitchFamily="18" charset="0"/>
              </a:rPr>
              <a:t>– основание перпендикуляра, опущенного из точки </a:t>
            </a:r>
            <a:r>
              <a:rPr lang="en-US" sz="2800" i="1" dirty="0">
                <a:cs typeface="Times New Roman" pitchFamily="18" charset="0"/>
              </a:rPr>
              <a:t>A </a:t>
            </a:r>
            <a:r>
              <a:rPr lang="ru-RU" sz="2800" dirty="0">
                <a:cs typeface="Times New Roman" pitchFamily="18" charset="0"/>
              </a:rPr>
              <a:t>на директрису </a:t>
            </a:r>
            <a:r>
              <a:rPr lang="en-US" sz="2800" i="1" dirty="0">
                <a:cs typeface="Times New Roman" pitchFamily="18" charset="0"/>
              </a:rPr>
              <a:t>d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i="1" dirty="0"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98DA7B-F702-090D-AFFE-D013B534BF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2201645"/>
            <a:ext cx="4320614" cy="2851947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9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F0269D98-F7A8-99FD-E686-9FCF6721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1" y="188640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FF0000"/>
                </a:solidFill>
              </a:rPr>
              <a:t>	Доказательство. </a:t>
            </a:r>
            <a:r>
              <a:rPr lang="ru-RU" altLang="ru-RU" dirty="0"/>
              <a:t>Ясно, что эта прямая не перпендикулярна директрисе. Докажем, что никакая другая точка </a:t>
            </a:r>
            <a:r>
              <a:rPr lang="en-US" altLang="ru-RU" i="1" dirty="0"/>
              <a:t>A’ </a:t>
            </a:r>
            <a:r>
              <a:rPr lang="ru-RU" altLang="ru-RU" dirty="0"/>
              <a:t>прямой </a:t>
            </a:r>
            <a:r>
              <a:rPr lang="en-US" altLang="ru-RU" i="1" dirty="0"/>
              <a:t>a </a:t>
            </a:r>
            <a:r>
              <a:rPr lang="ru-RU" altLang="ru-RU" dirty="0"/>
              <a:t>не принадлежит параболе. Из точки </a:t>
            </a:r>
            <a:r>
              <a:rPr lang="en-US" altLang="ru-RU" i="1" dirty="0"/>
              <a:t>A’ </a:t>
            </a:r>
            <a:r>
              <a:rPr lang="ru-RU" altLang="ru-RU" dirty="0"/>
              <a:t>опустим перпендикуляр </a:t>
            </a:r>
            <a:r>
              <a:rPr lang="en-US" altLang="ru-RU" i="1" dirty="0"/>
              <a:t>A’D’ </a:t>
            </a:r>
            <a:r>
              <a:rPr lang="ru-RU" altLang="ru-RU" dirty="0"/>
              <a:t>на директрису </a:t>
            </a:r>
            <a:r>
              <a:rPr lang="en-US" altLang="ru-RU" i="1" dirty="0"/>
              <a:t>d</a:t>
            </a:r>
            <a:r>
              <a:rPr lang="en-US" altLang="ru-RU" dirty="0"/>
              <a:t>.</a:t>
            </a:r>
            <a:r>
              <a:rPr lang="en-US" altLang="ru-RU" i="1" dirty="0"/>
              <a:t> </a:t>
            </a:r>
            <a:r>
              <a:rPr lang="ru-RU" altLang="ru-RU" dirty="0"/>
              <a:t>Прямая </a:t>
            </a:r>
            <a:r>
              <a:rPr lang="en-US" altLang="ru-RU" i="1" dirty="0"/>
              <a:t>a </a:t>
            </a:r>
            <a:r>
              <a:rPr lang="ru-RU" altLang="ru-RU" dirty="0"/>
              <a:t>является серединным перпендикуляром к отрезку </a:t>
            </a:r>
            <a:r>
              <a:rPr lang="en-US" altLang="ru-RU" i="1" dirty="0"/>
              <a:t>FD</a:t>
            </a:r>
            <a:r>
              <a:rPr lang="en-US" altLang="ru-RU" dirty="0"/>
              <a:t>. </a:t>
            </a:r>
            <a:r>
              <a:rPr lang="ru-RU" altLang="ru-RU" dirty="0"/>
              <a:t>Следовательно, </a:t>
            </a:r>
            <a:r>
              <a:rPr lang="en-US" altLang="ru-RU" i="1" dirty="0"/>
              <a:t>A’F</a:t>
            </a:r>
            <a:r>
              <a:rPr lang="en-US" altLang="ru-RU" dirty="0"/>
              <a:t> = </a:t>
            </a:r>
            <a:r>
              <a:rPr lang="en-US" altLang="ru-RU" i="1" dirty="0"/>
              <a:t>A’D</a:t>
            </a:r>
            <a:r>
              <a:rPr lang="en-US" altLang="ru-RU" dirty="0"/>
              <a:t>. </a:t>
            </a:r>
            <a:r>
              <a:rPr lang="ru-RU" altLang="ru-RU" dirty="0"/>
              <a:t>Тогда </a:t>
            </a:r>
            <a:r>
              <a:rPr lang="en-US" altLang="ru-RU" i="1" dirty="0"/>
              <a:t>A’F</a:t>
            </a:r>
            <a:r>
              <a:rPr lang="en-US" altLang="ru-RU" dirty="0"/>
              <a:t> = </a:t>
            </a:r>
            <a:r>
              <a:rPr lang="en-US" altLang="ru-RU" i="1" dirty="0"/>
              <a:t>A’D &gt; A’D’</a:t>
            </a:r>
            <a:r>
              <a:rPr lang="en-US" altLang="ru-RU" dirty="0"/>
              <a:t>. </a:t>
            </a:r>
            <a:r>
              <a:rPr lang="ru-RU" altLang="ru-RU" dirty="0"/>
              <a:t>Значит, точка </a:t>
            </a:r>
            <a:r>
              <a:rPr lang="en-US" altLang="ru-RU" i="1" dirty="0"/>
              <a:t>A’ </a:t>
            </a:r>
            <a:r>
              <a:rPr lang="ru-RU" altLang="ru-RU" dirty="0"/>
              <a:t>не принадлежит параболе. Более того, она принадлежит внешней области параболы.</a:t>
            </a:r>
            <a:endParaRPr lang="ru-RU" altLang="ru-RU" i="1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394DFC1-4296-5D13-4138-92A88CA25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802" y="3212976"/>
            <a:ext cx="4166395" cy="283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42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1505"/>
            <a:ext cx="7772400" cy="45720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20320" y="459177"/>
            <a:ext cx="914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dirty="0">
                <a:cs typeface="Times New Roman" pitchFamily="18" charset="0"/>
              </a:rPr>
              <a:t>	Докажите, что следующее оптическое свойство параболы.</a:t>
            </a:r>
          </a:p>
          <a:p>
            <a:pPr algn="just" eaLnBrk="1" hangingPunct="1">
              <a:spcBef>
                <a:spcPts val="0"/>
              </a:spcBef>
            </a:pPr>
            <a:r>
              <a:rPr lang="ru-RU" dirty="0">
                <a:solidFill>
                  <a:srgbClr val="FF0000"/>
                </a:solidFill>
                <a:cs typeface="Times New Roman" pitchFamily="18" charset="0"/>
              </a:rPr>
              <a:t>	Свойство. </a:t>
            </a:r>
            <a:r>
              <a:rPr lang="ru-RU" dirty="0">
                <a:cs typeface="Times New Roman" pitchFamily="18" charset="0"/>
              </a:rPr>
              <a:t>если источник света поместить в фокус параболы, то лучи, отразившись от параболы, пойдут в одном направлении, перпендикулярном директрисе. Используйте то, что лучи отражаются от параболы так же, как от касательной, проведённой к этой параболе, а угол падения равен углу отражения. 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32" y="3157880"/>
            <a:ext cx="4226145" cy="28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DF989DC6-DED9-37E2-DE40-6D74E77B8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4008" y="2767501"/>
            <a:ext cx="449999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dirty="0">
                <a:cs typeface="Times New Roman" pitchFamily="18" charset="0"/>
              </a:rPr>
              <a:t>	Это свойство параболы используется при  изготовлении различных отражающих поверхностей и приёмопередающих устройств: прожекторов, автомобильных фар, карманных фонариков телескопов, параболических антенн и т. 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572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315" name="Text Box 3"/>
              <p:cNvSpPr txBox="1">
                <a:spLocks noChangeArrowheads="1"/>
              </p:cNvSpPr>
              <p:nvPr/>
            </p:nvSpPr>
            <p:spPr bwMode="auto">
              <a:xfrm>
                <a:off x="-19251" y="9302"/>
                <a:ext cx="9144000" cy="347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</a:pPr>
                <a:r>
                  <a:rPr lang="ru-RU" sz="2800" dirty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Доказательство. </a:t>
                </a:r>
                <a:r>
                  <a:rPr lang="ru-RU" dirty="0">
                    <a:cs typeface="Times New Roman" pitchFamily="18" charset="0"/>
                  </a:rPr>
                  <a:t>Пусть луч света, исходящий из фокуса </a:t>
                </a:r>
                <a:r>
                  <a:rPr lang="en-US" i="1" dirty="0">
                    <a:cs typeface="Times New Roman" pitchFamily="18" charset="0"/>
                  </a:rPr>
                  <a:t>F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отражается от параболы в точке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i="1" dirty="0">
                    <a:cs typeface="Times New Roman" pitchFamily="18" charset="0"/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Через точку 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проведём касательную и прямую, перпендикулярную директрисе </a:t>
                </a:r>
                <a:r>
                  <a:rPr lang="en-US" i="1" dirty="0">
                    <a:cs typeface="Times New Roman" pitchFamily="18" charset="0"/>
                  </a:rPr>
                  <a:t>d</a:t>
                </a:r>
                <a:r>
                  <a:rPr lang="en-US" dirty="0">
                    <a:cs typeface="Times New Roman" pitchFamily="18" charset="0"/>
                  </a:rPr>
                  <a:t>. </a:t>
                </a:r>
                <a:r>
                  <a:rPr lang="ru-RU" dirty="0">
                    <a:cs typeface="Times New Roman" pitchFamily="18" charset="0"/>
                  </a:rPr>
                  <a:t>Обозначим </a:t>
                </a:r>
                <a:r>
                  <a:rPr lang="en-US" i="1" dirty="0">
                    <a:cs typeface="Times New Roman" pitchFamily="18" charset="0"/>
                  </a:rPr>
                  <a:t>D </a:t>
                </a:r>
                <a:r>
                  <a:rPr lang="ru-RU" dirty="0">
                    <a:cs typeface="Times New Roman" pitchFamily="18" charset="0"/>
                  </a:rPr>
                  <a:t>точку пересечения этой прямой и директрисы.</a:t>
                </a:r>
                <a:r>
                  <a:rPr lang="en-US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Так как касательная является биссектрисой угла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FAD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ru-RU" dirty="0">
                    <a:cs typeface="Times New Roman" pitchFamily="18" charset="0"/>
                  </a:rPr>
                  <a:t>то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Кроме того,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, как вертикальные углы. Следовательно,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1=</m:t>
                    </m:r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ru-RU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Так как угол 1 является углом падения, то угол 3 будет углом отражения. Значит, отражённый луч пойдёт в направлении, перпендикулярном директрисе.</a:t>
                </a:r>
              </a:p>
            </p:txBody>
          </p:sp>
        </mc:Choice>
        <mc:Fallback xmlns="">
          <p:sp>
            <p:nvSpPr>
              <p:cNvPr id="133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9251" y="9302"/>
                <a:ext cx="9144000" cy="3477875"/>
              </a:xfrm>
              <a:prstGeom prst="rect">
                <a:avLst/>
              </a:prstGeom>
              <a:blipFill>
                <a:blip r:embed="rId3"/>
                <a:stretch>
                  <a:fillRect l="-1067" r="-1000" b="-31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Номер слайда 5"/>
          <p:cNvSpPr txBox="1">
            <a:spLocks/>
          </p:cNvSpPr>
          <p:nvPr/>
        </p:nvSpPr>
        <p:spPr bwMode="auto">
          <a:xfrm>
            <a:off x="8642176" y="6581056"/>
            <a:ext cx="501824" cy="2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1DA6B-3281-4421-9C24-6F83840074F0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007501F7-3FDB-9EB1-1836-B5618C3A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669143"/>
            <a:ext cx="4226145" cy="288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87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DEC3C00A-FFD8-4B06-88F9-FE7E4DAA0E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143363" name="Text Box 3">
            <a:extLst>
              <a:ext uri="{FF2B5EF4-FFF2-40B4-BE49-F238E27FC236}">
                <a16:creationId xmlns:a16="http://schemas.microsoft.com/office/drawing/2014/main" id="{E958CAC4-3120-45C6-87CA-4A2BFA5C6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" y="582940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По данному рисунку укажите способ построения касательной к параболе, заданной фокусом </a:t>
            </a:r>
            <a:r>
              <a:rPr lang="en-US" altLang="ru-RU" i="1" dirty="0"/>
              <a:t>F</a:t>
            </a:r>
            <a:r>
              <a:rPr lang="ru-RU" altLang="ru-RU" dirty="0"/>
              <a:t> и директрисой </a:t>
            </a:r>
            <a:r>
              <a:rPr lang="en-US" altLang="ru-RU" i="1" dirty="0"/>
              <a:t>d</a:t>
            </a:r>
            <a:r>
              <a:rPr lang="ru-RU" altLang="ru-RU" dirty="0"/>
              <a:t>, проходящей </a:t>
            </a:r>
            <a:r>
              <a:rPr lang="ru-RU" altLang="ru-RU" sz="2800" dirty="0"/>
              <a:t>через точку </a:t>
            </a:r>
            <a:r>
              <a:rPr lang="en-US" altLang="ru-RU" sz="2800" i="1" dirty="0"/>
              <a:t>C</a:t>
            </a:r>
            <a:r>
              <a:rPr lang="ru-RU" altLang="ru-RU" sz="2800" dirty="0"/>
              <a:t>.</a:t>
            </a:r>
          </a:p>
        </p:txBody>
      </p:sp>
      <p:pic>
        <p:nvPicPr>
          <p:cNvPr id="143366" name="Picture 6">
            <a:extLst>
              <a:ext uri="{FF2B5EF4-FFF2-40B4-BE49-F238E27FC236}">
                <a16:creationId xmlns:a16="http://schemas.microsoft.com/office/drawing/2014/main" id="{D0B3472A-CC23-4D58-AB88-8F704936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499" y="1988840"/>
            <a:ext cx="47656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E958CAC4-3120-45C6-87CA-4A2BFA5C6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" y="5997879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Заметим, что касательные содержат биссектрисы углов </a:t>
            </a:r>
            <a:r>
              <a:rPr lang="en-US" altLang="ru-RU" i="1" dirty="0"/>
              <a:t>FCD</a:t>
            </a:r>
            <a:r>
              <a:rPr lang="en-US" altLang="ru-RU" baseline="-25000" dirty="0"/>
              <a:t>1</a:t>
            </a:r>
            <a:r>
              <a:rPr lang="en-US" altLang="ru-RU" dirty="0"/>
              <a:t> </a:t>
            </a:r>
            <a:r>
              <a:rPr lang="ru-RU" altLang="ru-RU" dirty="0"/>
              <a:t>и </a:t>
            </a:r>
            <a:r>
              <a:rPr lang="en-US" altLang="ru-RU" i="1" dirty="0"/>
              <a:t>FCD</a:t>
            </a:r>
            <a:r>
              <a:rPr lang="en-US" altLang="ru-RU" baseline="-25000" dirty="0"/>
              <a:t>2</a:t>
            </a:r>
            <a:r>
              <a:rPr lang="en-US" altLang="ru-RU" dirty="0"/>
              <a:t>.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27654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>
            <a:extLst>
              <a:ext uri="{FF2B5EF4-FFF2-40B4-BE49-F238E27FC236}">
                <a16:creationId xmlns:a16="http://schemas.microsoft.com/office/drawing/2014/main" id="{E958CAC4-3120-45C6-87CA-4A2BFA5C6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64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</a:t>
            </a:r>
            <a:r>
              <a:rPr lang="ru-RU" altLang="ru-RU" sz="2800" dirty="0"/>
              <a:t>Касательные к параболе, проходящие через точку </a:t>
            </a:r>
            <a:r>
              <a:rPr lang="en-US" altLang="ru-RU" sz="2800" i="1" dirty="0"/>
              <a:t>C</a:t>
            </a:r>
            <a:r>
              <a:rPr lang="ru-RU" altLang="ru-RU" sz="2800" dirty="0"/>
              <a:t>, можно получить в компьютерной программе </a:t>
            </a:r>
            <a:r>
              <a:rPr lang="en-US" altLang="ru-RU" sz="2800" dirty="0"/>
              <a:t>GeoGebra.</a:t>
            </a:r>
            <a:endParaRPr lang="ru-RU" alt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8C397-878D-05F6-41A8-7BCABB54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990" y="1844824"/>
            <a:ext cx="58378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9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DB874-CF6C-20A3-0A63-E82E618E6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900330-5B28-4B1E-CDD5-49EBEFD8B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4783"/>
            <a:ext cx="7772400" cy="54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600" dirty="0">
                <a:solidFill>
                  <a:srgbClr val="FF3300"/>
                </a:solidFill>
              </a:rPr>
              <a:t>Литература</a:t>
            </a:r>
          </a:p>
        </p:txBody>
      </p:sp>
      <p:pic>
        <p:nvPicPr>
          <p:cNvPr id="2" name="Рисунок 17" descr="Geom_7-9_Obl_.png">
            <a:extLst>
              <a:ext uri="{FF2B5EF4-FFF2-40B4-BE49-F238E27FC236}">
                <a16:creationId xmlns:a16="http://schemas.microsoft.com/office/drawing/2014/main" id="{A74EEC8B-CD39-8388-CD7A-D51A3432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023"/>
            <a:ext cx="2899830" cy="405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2D78D-BDD6-545D-3D84-BA60406E6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29" y="991608"/>
            <a:ext cx="3110201" cy="4058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F40B2A-55EF-A41A-24D8-4CB2AEE8E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029" y="980728"/>
            <a:ext cx="2914896" cy="40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0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CE3A-7FF7-09AC-6289-F3D2DB467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80CBD1-F7EA-EE84-E946-45AE54E70943}"/>
              </a:ext>
            </a:extLst>
          </p:cNvPr>
          <p:cNvSpPr txBox="1"/>
          <p:nvPr/>
        </p:nvSpPr>
        <p:spPr>
          <a:xfrm>
            <a:off x="-9624" y="609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dirty="0"/>
              <a:t>Даны две пересекающиеся прямые </a:t>
            </a:r>
            <a:r>
              <a:rPr lang="en-US" i="1" dirty="0"/>
              <a:t>a</a:t>
            </a:r>
            <a:r>
              <a:rPr lang="ru-RU" dirty="0"/>
              <a:t>, </a:t>
            </a:r>
            <a:r>
              <a:rPr lang="en-US" i="1" dirty="0"/>
              <a:t>b</a:t>
            </a:r>
            <a:r>
              <a:rPr lang="ru-RU" dirty="0"/>
              <a:t> и точка </a:t>
            </a:r>
            <a:r>
              <a:rPr lang="en-US" i="1" dirty="0"/>
              <a:t>C</a:t>
            </a:r>
            <a:r>
              <a:rPr lang="ru-RU" dirty="0"/>
              <a:t>, им не принадлежащая. Постройте окружность, касающуюся этих прямых и проходящую через данную точку.</a:t>
            </a:r>
          </a:p>
        </p:txBody>
      </p:sp>
      <p:pic>
        <p:nvPicPr>
          <p:cNvPr id="4" name="Рисунок 3" descr="Изображение выглядит как линия, График, диаграмм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09923B4-A7CB-FE1C-BDA8-87D9363E7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35318"/>
            <a:ext cx="6930397" cy="4881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715597-0C95-BC01-C30D-E22BF90BB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Упражнение*</a:t>
            </a:r>
          </a:p>
        </p:txBody>
      </p:sp>
    </p:spTree>
    <p:extLst>
      <p:ext uri="{BB962C8B-B14F-4D97-AF65-F5344CB8AC3E}">
        <p14:creationId xmlns:p14="http://schemas.microsoft.com/office/powerpoint/2010/main" val="2569258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BEA46-EB0B-1CAB-988F-7BFCEAA9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8CC1FB-5FF3-461F-06DD-9956DBB05E86}"/>
              </a:ext>
            </a:extLst>
          </p:cNvPr>
          <p:cNvSpPr txBox="1"/>
          <p:nvPr/>
        </p:nvSpPr>
        <p:spPr>
          <a:xfrm>
            <a:off x="-9624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	</a:t>
            </a:r>
            <a:r>
              <a:rPr lang="ru-RU" dirty="0">
                <a:solidFill>
                  <a:srgbClr val="FF0000"/>
                </a:solidFill>
              </a:rPr>
              <a:t>Решение.</a:t>
            </a:r>
            <a:r>
              <a:rPr lang="ru-RU" dirty="0"/>
              <a:t> Построим параболы с фокусом </a:t>
            </a:r>
            <a:r>
              <a:rPr lang="en-US" i="1" dirty="0"/>
              <a:t>C </a:t>
            </a:r>
            <a:r>
              <a:rPr lang="ru-RU" dirty="0"/>
              <a:t>и директрисами </a:t>
            </a:r>
            <a:r>
              <a:rPr lang="en-US" i="1" dirty="0"/>
              <a:t>a </a:t>
            </a:r>
            <a:r>
              <a:rPr lang="ru-RU" dirty="0"/>
              <a:t>и </a:t>
            </a:r>
            <a:r>
              <a:rPr lang="en-US" i="1" dirty="0"/>
              <a:t>b</a:t>
            </a:r>
            <a:r>
              <a:rPr lang="en-US" dirty="0"/>
              <a:t>.</a:t>
            </a:r>
            <a:r>
              <a:rPr lang="ru-RU" dirty="0"/>
              <a:t> Центрами искомых касательных окружностей будут точки пересечения этих парабол.</a:t>
            </a:r>
          </a:p>
        </p:txBody>
      </p:sp>
      <p:pic>
        <p:nvPicPr>
          <p:cNvPr id="10" name="Рисунок 9" descr="Изображение выглядит как линия, диаграмма, График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D9844E5-86D6-2311-3E2C-CDA3140A8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556792"/>
            <a:ext cx="7044266" cy="50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95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Конхоида Никомеда. </a:t>
            </a:r>
            <a:r>
              <a:rPr lang="ru-RU" dirty="0">
                <a:ea typeface="Calibri" panose="020F0502020204030204" pitchFamily="34" charset="0"/>
              </a:rPr>
              <a:t>Проведём прямую </a:t>
            </a:r>
            <a:r>
              <a:rPr lang="en-US" i="1" dirty="0">
                <a:ea typeface="Calibri" panose="020F0502020204030204" pitchFamily="34" charset="0"/>
              </a:rPr>
              <a:t>c</a:t>
            </a:r>
            <a:r>
              <a:rPr lang="ru-RU" dirty="0">
                <a:ea typeface="Calibri" panose="020F0502020204030204" pitchFamily="34" charset="0"/>
              </a:rPr>
              <a:t>. Отметим точку </a:t>
            </a:r>
            <a:r>
              <a:rPr lang="en-US" i="1" dirty="0">
                <a:ea typeface="Calibri" panose="020F0502020204030204" pitchFamily="34" charset="0"/>
              </a:rPr>
              <a:t>P </a:t>
            </a:r>
            <a:r>
              <a:rPr lang="ru-RU" dirty="0">
                <a:ea typeface="Calibri" panose="020F0502020204030204" pitchFamily="34" charset="0"/>
              </a:rPr>
              <a:t>на расстоянии </a:t>
            </a:r>
            <a:r>
              <a:rPr lang="en-US" i="1" dirty="0">
                <a:ea typeface="Calibri" panose="020F0502020204030204" pitchFamily="34" charset="0"/>
              </a:rPr>
              <a:t>d </a:t>
            </a:r>
            <a:r>
              <a:rPr lang="ru-RU" dirty="0">
                <a:ea typeface="Calibri" panose="020F0502020204030204" pitchFamily="34" charset="0"/>
              </a:rPr>
              <a:t>от этой прямой. Для произвольной точки </a:t>
            </a:r>
            <a:r>
              <a:rPr lang="en-US" i="1" dirty="0">
                <a:ea typeface="Calibri" panose="020F0502020204030204" pitchFamily="34" charset="0"/>
              </a:rPr>
              <a:t>C </a:t>
            </a:r>
            <a:r>
              <a:rPr lang="ru-RU" dirty="0">
                <a:ea typeface="Calibri" panose="020F0502020204030204" pitchFamily="34" charset="0"/>
              </a:rPr>
              <a:t>прямой </a:t>
            </a:r>
            <a:r>
              <a:rPr lang="en-US" i="1" dirty="0">
                <a:ea typeface="Calibri" panose="020F0502020204030204" pitchFamily="34" charset="0"/>
              </a:rPr>
              <a:t>c </a:t>
            </a:r>
            <a:r>
              <a:rPr lang="ru-RU" dirty="0">
                <a:ea typeface="Calibri" panose="020F0502020204030204" pitchFamily="34" charset="0"/>
              </a:rPr>
              <a:t>проведём прямую </a:t>
            </a:r>
            <a:r>
              <a:rPr lang="en-US" i="1" dirty="0">
                <a:ea typeface="Calibri" panose="020F0502020204030204" pitchFamily="34" charset="0"/>
              </a:rPr>
              <a:t>PC</a:t>
            </a:r>
            <a:r>
              <a:rPr lang="ru-RU" dirty="0">
                <a:ea typeface="Calibri" panose="020F0502020204030204" pitchFamily="34" charset="0"/>
              </a:rPr>
              <a:t>. Отложим на ней отрезки </a:t>
            </a:r>
            <a:r>
              <a:rPr lang="en-US" i="1" dirty="0">
                <a:ea typeface="Calibri" panose="020F0502020204030204" pitchFamily="34" charset="0"/>
              </a:rPr>
              <a:t>AC</a:t>
            </a:r>
            <a:r>
              <a:rPr lang="ru-RU" i="1" dirty="0">
                <a:ea typeface="Calibri" panose="020F0502020204030204" pitchFamily="34" charset="0"/>
              </a:rPr>
              <a:t> = </a:t>
            </a:r>
            <a:r>
              <a:rPr lang="en-US" i="1" dirty="0">
                <a:ea typeface="Calibri" panose="020F0502020204030204" pitchFamily="34" charset="0"/>
              </a:rPr>
              <a:t>BC</a:t>
            </a:r>
            <a:r>
              <a:rPr lang="ru-RU" i="1" dirty="0">
                <a:ea typeface="Calibri" panose="020F0502020204030204" pitchFamily="34" charset="0"/>
              </a:rPr>
              <a:t> = </a:t>
            </a:r>
            <a:r>
              <a:rPr lang="en-US" i="1" dirty="0">
                <a:ea typeface="Calibri" panose="020F0502020204030204" pitchFamily="34" charset="0"/>
              </a:rPr>
              <a:t>l</a:t>
            </a:r>
            <a:r>
              <a:rPr lang="ru-RU" dirty="0">
                <a:ea typeface="Calibri" panose="020F0502020204030204" pitchFamily="34" charset="0"/>
              </a:rPr>
              <a:t>. Геометрическое место точек </a:t>
            </a:r>
            <a:r>
              <a:rPr lang="en-US" i="1" dirty="0">
                <a:ea typeface="Calibri" panose="020F0502020204030204" pitchFamily="34" charset="0"/>
              </a:rPr>
              <a:t>A </a:t>
            </a:r>
            <a:r>
              <a:rPr lang="ru-RU" dirty="0">
                <a:ea typeface="Calibri" panose="020F0502020204030204" pitchFamily="34" charset="0"/>
              </a:rPr>
              <a:t>и </a:t>
            </a:r>
            <a:r>
              <a:rPr lang="en-US" i="1" dirty="0">
                <a:ea typeface="Calibri" panose="020F0502020204030204" pitchFamily="34" charset="0"/>
              </a:rPr>
              <a:t>B</a:t>
            </a:r>
            <a:r>
              <a:rPr lang="ru-RU" dirty="0">
                <a:ea typeface="Calibri" panose="020F0502020204030204" pitchFamily="34" charset="0"/>
              </a:rPr>
              <a:t>, полученных для всевозможных точек </a:t>
            </a:r>
            <a:r>
              <a:rPr lang="en-US" i="1" dirty="0">
                <a:ea typeface="Calibri" panose="020F0502020204030204" pitchFamily="34" charset="0"/>
              </a:rPr>
              <a:t>C </a:t>
            </a:r>
            <a:r>
              <a:rPr lang="ru-RU" dirty="0">
                <a:ea typeface="Calibri" panose="020F0502020204030204" pitchFamily="34" charset="0"/>
              </a:rPr>
              <a:t>прямой </a:t>
            </a:r>
            <a:r>
              <a:rPr lang="en-US" i="1" dirty="0">
                <a:ea typeface="Calibri" panose="020F0502020204030204" pitchFamily="34" charset="0"/>
              </a:rPr>
              <a:t>c</a:t>
            </a:r>
            <a:r>
              <a:rPr lang="ru-RU" dirty="0">
                <a:ea typeface="Calibri" panose="020F0502020204030204" pitchFamily="34" charset="0"/>
              </a:rPr>
              <a:t>, называется конхоидой Никомеда. </a:t>
            </a:r>
            <a:r>
              <a:rPr lang="ru-RU" altLang="ru-RU" dirty="0"/>
              <a:t>Точка </a:t>
            </a:r>
            <a:r>
              <a:rPr lang="en-US" altLang="ru-RU" i="1" dirty="0"/>
              <a:t>P </a:t>
            </a:r>
            <a:r>
              <a:rPr lang="ru-RU" altLang="ru-RU" dirty="0"/>
              <a:t>называется вершиной, а прямая </a:t>
            </a:r>
            <a:r>
              <a:rPr lang="en-US" altLang="ru-RU" i="1" dirty="0"/>
              <a:t>c </a:t>
            </a:r>
            <a:r>
              <a:rPr lang="ru-RU" altLang="ru-RU" dirty="0"/>
              <a:t>– базисом конхоиды.</a:t>
            </a:r>
            <a:r>
              <a:rPr lang="ru-RU" altLang="ru-RU" dirty="0">
                <a:solidFill>
                  <a:srgbClr val="FF3300"/>
                </a:solidFill>
              </a:rPr>
              <a:t>	</a:t>
            </a:r>
            <a:r>
              <a:rPr lang="en-US" altLang="ru-RU" dirty="0"/>
              <a:t>	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521" y="5031779"/>
            <a:ext cx="916904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sz="2000" dirty="0">
                <a:ea typeface="Calibri" panose="020F0502020204030204" pitchFamily="34" charset="0"/>
              </a:rPr>
              <a:t>Никомед – древнегреческий учёный (3 век до н. э.) </a:t>
            </a:r>
            <a:r>
              <a:rPr lang="ru-RU" sz="2000" dirty="0"/>
              <a:t>Он занимался классическими математическими проблемами - квадратурой круга, удвоением куба, трисекцией угла и др. Для этого приёма он построил специальную механическую кривую - конхоиду, которую описал в не дошедшем до нас сочинении. Никомед изобрёл и особый механизм для вычерчивания конхоиды. </a:t>
            </a:r>
            <a:endParaRPr lang="ru-RU" altLang="ru-RU" sz="2000" dirty="0"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4" y="2353965"/>
            <a:ext cx="5302251" cy="266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2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altLang="ru-RU" dirty="0"/>
              <a:t>На клетчатой бумаге и</a:t>
            </a:r>
            <a:r>
              <a:rPr lang="ru-RU" dirty="0">
                <a:effectLst/>
                <a:ea typeface="Calibri" panose="020F0502020204030204" pitchFamily="34" charset="0"/>
              </a:rPr>
              <a:t>зобразите конхоиду Никомеда, для которой </a:t>
            </a:r>
            <a:r>
              <a:rPr lang="en-US" i="1" dirty="0">
                <a:effectLst/>
                <a:ea typeface="Calibri" panose="020F0502020204030204" pitchFamily="34" charset="0"/>
              </a:rPr>
              <a:t>d</a:t>
            </a:r>
            <a:r>
              <a:rPr lang="ru-RU" i="1" dirty="0">
                <a:effectLst/>
                <a:ea typeface="Calibri" panose="020F0502020204030204" pitchFamily="34" charset="0"/>
              </a:rPr>
              <a:t> = </a:t>
            </a:r>
            <a:r>
              <a:rPr lang="en-US" i="1" dirty="0">
                <a:effectLst/>
                <a:ea typeface="Calibri" panose="020F0502020204030204" pitchFamily="34" charset="0"/>
              </a:rPr>
              <a:t>l</a:t>
            </a:r>
            <a:r>
              <a:rPr lang="ru-RU" i="1" dirty="0">
                <a:effectLst/>
                <a:ea typeface="Calibri" panose="020F0502020204030204" pitchFamily="34" charset="0"/>
              </a:rPr>
              <a:t> = </a:t>
            </a:r>
            <a:r>
              <a:rPr lang="ru-RU" dirty="0">
                <a:effectLst/>
                <a:ea typeface="Calibri" panose="020F0502020204030204" pitchFamily="34" charset="0"/>
              </a:rPr>
              <a:t>2.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05" y="1052736"/>
            <a:ext cx="5689972" cy="357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338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Ответ.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5910534" cy="357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24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4704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/>
              <a:t>На клетчатой бумаге 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зобразите конхоиду Никомеда, для которой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2800" dirty="0">
                <a:ea typeface="Calibri" panose="020F0502020204030204" pitchFamily="34" charset="0"/>
              </a:rPr>
              <a:t>2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sz="2800" dirty="0">
                <a:ea typeface="Calibri" panose="020F0502020204030204" pitchFamily="34" charset="0"/>
              </a:rPr>
              <a:t>1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2965"/>
            <a:ext cx="664051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655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526F8-FAC5-3491-B86B-861DEB2E53C4}"/>
              </a:ext>
            </a:extLst>
          </p:cNvPr>
          <p:cNvSpPr txBox="1"/>
          <p:nvPr/>
        </p:nvSpPr>
        <p:spPr>
          <a:xfrm>
            <a:off x="251769" y="532768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66786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417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5" y="692696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altLang="ru-RU" dirty="0"/>
              <a:t>На клетчатой бумаге 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зобразите конхоиду Никомеда, для которой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dirty="0">
                <a:ea typeface="Calibri" panose="020F0502020204030204" pitchFamily="34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dirty="0">
                <a:ea typeface="Calibri" panose="020F0502020204030204" pitchFamily="34" charset="0"/>
              </a:rPr>
              <a:t>3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4" y="1916832"/>
            <a:ext cx="6237511" cy="418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841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ECB9E3-69DF-17FA-F099-4D64FD83B4B5}"/>
              </a:ext>
            </a:extLst>
          </p:cNvPr>
          <p:cNvSpPr txBox="1"/>
          <p:nvPr/>
        </p:nvSpPr>
        <p:spPr>
          <a:xfrm>
            <a:off x="53111" y="447780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309519" cy="417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862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Улитка Паскаля – </a:t>
            </a:r>
            <a:r>
              <a:rPr lang="ru-RU" dirty="0">
                <a:ea typeface="Calibri" panose="020F0502020204030204" pitchFamily="34" charset="0"/>
              </a:rPr>
              <a:t>кривая, названная в честь </a:t>
            </a:r>
            <a:r>
              <a:rPr lang="ru-RU" dirty="0" err="1">
                <a:ea typeface="Calibri" panose="020F0502020204030204" pitchFamily="34" charset="0"/>
              </a:rPr>
              <a:t>Блеза</a:t>
            </a:r>
            <a:r>
              <a:rPr lang="ru-RU" dirty="0">
                <a:ea typeface="Calibri" panose="020F0502020204030204" pitchFamily="34" charset="0"/>
              </a:rPr>
              <a:t> Паскаля – французского математика 17 века.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Проведём окружность с радиусом </a:t>
            </a:r>
            <a:r>
              <a:rPr lang="en-US" i="1" dirty="0">
                <a:ea typeface="Calibri" panose="020F0502020204030204" pitchFamily="34" charset="0"/>
              </a:rPr>
              <a:t>R</a:t>
            </a:r>
            <a:r>
              <a:rPr lang="ru-RU" dirty="0">
                <a:ea typeface="Calibri" panose="020F0502020204030204" pitchFamily="34" charset="0"/>
              </a:rPr>
              <a:t>. Отметим на ней точку </a:t>
            </a:r>
            <a:r>
              <a:rPr lang="en-US" i="1" dirty="0">
                <a:ea typeface="Calibri" panose="020F0502020204030204" pitchFamily="34" charset="0"/>
              </a:rPr>
              <a:t>P</a:t>
            </a:r>
            <a:r>
              <a:rPr lang="ru-RU" dirty="0">
                <a:ea typeface="Calibri" panose="020F0502020204030204" pitchFamily="34" charset="0"/>
              </a:rPr>
              <a:t>.</a:t>
            </a:r>
            <a:r>
              <a:rPr lang="ru-RU" i="1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Для произвольной точки </a:t>
            </a:r>
            <a:r>
              <a:rPr lang="en-US" i="1" dirty="0">
                <a:ea typeface="Calibri" panose="020F0502020204030204" pitchFamily="34" charset="0"/>
              </a:rPr>
              <a:t>C </a:t>
            </a:r>
            <a:r>
              <a:rPr lang="ru-RU" dirty="0">
                <a:ea typeface="Calibri" panose="020F0502020204030204" pitchFamily="34" charset="0"/>
              </a:rPr>
              <a:t>этой окружности проведём прямую </a:t>
            </a:r>
            <a:r>
              <a:rPr lang="en-US" i="1" dirty="0">
                <a:ea typeface="Calibri" panose="020F0502020204030204" pitchFamily="34" charset="0"/>
              </a:rPr>
              <a:t>PC</a:t>
            </a:r>
            <a:r>
              <a:rPr lang="ru-RU" dirty="0">
                <a:ea typeface="Calibri" panose="020F0502020204030204" pitchFamily="34" charset="0"/>
              </a:rPr>
              <a:t>. Отложим на ней отрезки </a:t>
            </a:r>
            <a:r>
              <a:rPr lang="en-US" i="1" dirty="0">
                <a:ea typeface="Calibri" panose="020F0502020204030204" pitchFamily="34" charset="0"/>
              </a:rPr>
              <a:t>AC</a:t>
            </a:r>
            <a:r>
              <a:rPr lang="ru-RU" i="1" dirty="0">
                <a:ea typeface="Calibri" panose="020F0502020204030204" pitchFamily="34" charset="0"/>
              </a:rPr>
              <a:t> = </a:t>
            </a:r>
            <a:r>
              <a:rPr lang="en-US" i="1" dirty="0">
                <a:ea typeface="Calibri" panose="020F0502020204030204" pitchFamily="34" charset="0"/>
              </a:rPr>
              <a:t>BC</a:t>
            </a:r>
            <a:r>
              <a:rPr lang="ru-RU" i="1" dirty="0">
                <a:ea typeface="Calibri" panose="020F0502020204030204" pitchFamily="34" charset="0"/>
              </a:rPr>
              <a:t> = </a:t>
            </a:r>
            <a:r>
              <a:rPr lang="en-US" i="1" dirty="0">
                <a:ea typeface="Calibri" panose="020F0502020204030204" pitchFamily="34" charset="0"/>
              </a:rPr>
              <a:t>l</a:t>
            </a:r>
            <a:r>
              <a:rPr lang="ru-RU" dirty="0">
                <a:ea typeface="Calibri" panose="020F0502020204030204" pitchFamily="34" charset="0"/>
              </a:rPr>
              <a:t>. Геометрическое место точек </a:t>
            </a:r>
            <a:r>
              <a:rPr lang="en-US" i="1" dirty="0">
                <a:ea typeface="Calibri" panose="020F0502020204030204" pitchFamily="34" charset="0"/>
              </a:rPr>
              <a:t>A </a:t>
            </a:r>
            <a:r>
              <a:rPr lang="ru-RU" dirty="0">
                <a:ea typeface="Calibri" panose="020F0502020204030204" pitchFamily="34" charset="0"/>
              </a:rPr>
              <a:t>и </a:t>
            </a:r>
            <a:r>
              <a:rPr lang="en-US" i="1" dirty="0">
                <a:ea typeface="Calibri" panose="020F0502020204030204" pitchFamily="34" charset="0"/>
              </a:rPr>
              <a:t>B</a:t>
            </a:r>
            <a:r>
              <a:rPr lang="ru-RU" dirty="0">
                <a:ea typeface="Calibri" panose="020F0502020204030204" pitchFamily="34" charset="0"/>
              </a:rPr>
              <a:t>, полученных для всевозможных точек </a:t>
            </a:r>
            <a:r>
              <a:rPr lang="en-US" i="1" dirty="0">
                <a:ea typeface="Calibri" panose="020F0502020204030204" pitchFamily="34" charset="0"/>
              </a:rPr>
              <a:t>C</a:t>
            </a:r>
            <a:r>
              <a:rPr lang="ru-RU" dirty="0">
                <a:ea typeface="Calibri" panose="020F0502020204030204" pitchFamily="34" charset="0"/>
              </a:rPr>
              <a:t>, называется улиткой Паскаля.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70167"/>
            <a:ext cx="4490925" cy="375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724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1553C-7A16-724D-FB60-BA7057A7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64F146-67C7-D811-63D7-11292849E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-4783"/>
            <a:ext cx="7772400" cy="54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3600" dirty="0">
                <a:solidFill>
                  <a:srgbClr val="FF3300"/>
                </a:solidFill>
              </a:rPr>
              <a:t>Литература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F02133-CE99-1046-F1A6-0A0F40B6F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" y="925328"/>
            <a:ext cx="3672408" cy="5095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B4F53-9E82-E17A-2957-CEF53B6B6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061" y="840358"/>
            <a:ext cx="5275926" cy="51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25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ru-RU" altLang="ru-RU" dirty="0"/>
              <a:t>На клетчатой бумаге и</a:t>
            </a:r>
            <a:r>
              <a:rPr lang="ru-RU" dirty="0">
                <a:effectLst/>
                <a:ea typeface="Calibri" panose="020F0502020204030204" pitchFamily="34" charset="0"/>
              </a:rPr>
              <a:t>зобразите улитку Паскаля, для которой </a:t>
            </a:r>
            <a:r>
              <a:rPr lang="en-US" i="1" dirty="0">
                <a:effectLst/>
                <a:ea typeface="Calibri" panose="020F0502020204030204" pitchFamily="34" charset="0"/>
              </a:rPr>
              <a:t>R</a:t>
            </a:r>
            <a:r>
              <a:rPr lang="ru-RU" i="1" dirty="0">
                <a:effectLst/>
                <a:ea typeface="Calibri" panose="020F0502020204030204" pitchFamily="34" charset="0"/>
              </a:rPr>
              <a:t> = </a:t>
            </a:r>
            <a:r>
              <a:rPr lang="ru-RU" dirty="0">
                <a:effectLst/>
                <a:ea typeface="Calibri" panose="020F0502020204030204" pitchFamily="34" charset="0"/>
              </a:rPr>
              <a:t>1,</a:t>
            </a:r>
            <a:r>
              <a:rPr lang="ru-RU" i="1" dirty="0">
                <a:effectLst/>
                <a:ea typeface="Calibri" panose="020F0502020204030204" pitchFamily="34" charset="0"/>
              </a:rPr>
              <a:t> </a:t>
            </a:r>
            <a:r>
              <a:rPr lang="en-US" i="1" dirty="0">
                <a:effectLst/>
                <a:ea typeface="Calibri" panose="020F0502020204030204" pitchFamily="34" charset="0"/>
              </a:rPr>
              <a:t>l</a:t>
            </a:r>
            <a:r>
              <a:rPr lang="ru-RU" i="1" dirty="0">
                <a:effectLst/>
                <a:ea typeface="Calibri" panose="020F0502020204030204" pitchFamily="34" charset="0"/>
              </a:rPr>
              <a:t> = </a:t>
            </a:r>
            <a:r>
              <a:rPr lang="en-US" dirty="0">
                <a:ea typeface="Calibri" panose="020F0502020204030204" pitchFamily="34" charset="0"/>
              </a:rPr>
              <a:t>2</a:t>
            </a:r>
            <a:r>
              <a:rPr lang="ru-RU" dirty="0">
                <a:effectLst/>
                <a:ea typeface="Calibri" panose="020F0502020204030204" pitchFamily="34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2558520"/>
            <a:ext cx="44767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559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A67575-3D4C-148D-04F3-6D33135FDE2F}"/>
              </a:ext>
            </a:extLst>
          </p:cNvPr>
          <p:cNvSpPr txBox="1"/>
          <p:nvPr/>
        </p:nvSpPr>
        <p:spPr>
          <a:xfrm>
            <a:off x="368378" y="567724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37654"/>
            <a:ext cx="4413498" cy="433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043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4704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/>
              <a:t>На клетчатой бумаге 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зобразите улитку Паскаля, для которой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1,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3 . 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7339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702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4A526F8-FAC5-3491-B86B-861DEB2E53C4}"/>
              </a:ext>
            </a:extLst>
          </p:cNvPr>
          <p:cNvSpPr txBox="1"/>
          <p:nvPr/>
        </p:nvSpPr>
        <p:spPr>
          <a:xfrm>
            <a:off x="1115616" y="521487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8558"/>
            <a:ext cx="443865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847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B3F86C98-71CF-7AA0-4266-664CB67AA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3368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/>
              <a:t>На клетчатой бумаге 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зобразите улитку Паскаля, для которой </a:t>
            </a:r>
            <a:r>
              <a:rPr lang="en-US" i="1" dirty="0">
                <a:ea typeface="Calibri" panose="020F0502020204030204" pitchFamily="34" charset="0"/>
              </a:rPr>
              <a:t>R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dirty="0">
                <a:ea typeface="Calibri" panose="020F0502020204030204" pitchFamily="34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1449388"/>
            <a:ext cx="473392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632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ECB9E3-69DF-17FA-F099-4D64FD83B4B5}"/>
              </a:ext>
            </a:extLst>
          </p:cNvPr>
          <p:cNvSpPr txBox="1"/>
          <p:nvPr/>
        </p:nvSpPr>
        <p:spPr>
          <a:xfrm>
            <a:off x="395536" y="4736103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44838"/>
            <a:ext cx="4431435" cy="437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021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Строфоида.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Проведём прямую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Отметим точку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расстоянии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этой прямой. Опустим перпендикуляр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PQ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прямую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произвольной точки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прямой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проведём прямую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Отложим на ней отрезки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CQ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Геометрическое место таких точек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всевозможных точек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прямой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называется строфоидой. </a:t>
            </a:r>
            <a:r>
              <a:rPr lang="ru-RU" altLang="ru-RU" dirty="0"/>
              <a:t>На клетчатой бумаге 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зобразите строфоиду. 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86512"/>
            <a:ext cx="44481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211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ECB9E3-69DF-17FA-F099-4D64FD83B4B5}"/>
              </a:ext>
            </a:extLst>
          </p:cNvPr>
          <p:cNvSpPr txBox="1"/>
          <p:nvPr/>
        </p:nvSpPr>
        <p:spPr>
          <a:xfrm>
            <a:off x="1087140" y="522920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27" y="1636108"/>
            <a:ext cx="437197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4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A674-D948-C189-E234-73EB8459B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3063E518-1FAC-23C8-C17A-AD5407AAE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265" y="0"/>
            <a:ext cx="9144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Кривые Крамера.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Рассмотрим окружность с центром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диаметром </a:t>
            </a:r>
            <a:r>
              <a:rPr lang="en-US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dirty="0">
                <a:ea typeface="Calibri" panose="020F0502020204030204" pitchFamily="34" charset="0"/>
              </a:rPr>
              <a:t>Точка </a:t>
            </a:r>
            <a:r>
              <a:rPr lang="en-US" i="1" dirty="0">
                <a:ea typeface="Calibri" panose="020F0502020204030204" pitchFamily="34" charset="0"/>
              </a:rPr>
              <a:t>O </a:t>
            </a:r>
            <a:r>
              <a:rPr lang="ru-RU" dirty="0">
                <a:ea typeface="Calibri" panose="020F0502020204030204" pitchFamily="34" charset="0"/>
              </a:rPr>
              <a:t>принадлежит диаметру </a:t>
            </a:r>
            <a:r>
              <a:rPr lang="en-US" i="1" dirty="0">
                <a:ea typeface="Calibri" panose="020F0502020204030204" pitchFamily="34" charset="0"/>
              </a:rPr>
              <a:t>AB </a:t>
            </a:r>
            <a:r>
              <a:rPr lang="ru-RU" dirty="0">
                <a:ea typeface="Calibri" panose="020F0502020204030204" pitchFamily="34" charset="0"/>
              </a:rPr>
              <a:t>и отлична от центра </a:t>
            </a:r>
            <a:r>
              <a:rPr lang="en-US" i="1" dirty="0">
                <a:ea typeface="Calibri" panose="020F0502020204030204" pitchFamily="34" charset="0"/>
              </a:rPr>
              <a:t>P</a:t>
            </a:r>
            <a:r>
              <a:rPr lang="ru-RU" dirty="0">
                <a:ea typeface="Calibri" panose="020F0502020204030204" pitchFamily="34" charset="0"/>
              </a:rPr>
              <a:t>. Через точку </a:t>
            </a:r>
            <a:r>
              <a:rPr lang="en-US" i="1" dirty="0">
                <a:ea typeface="Calibri" panose="020F0502020204030204" pitchFamily="34" charset="0"/>
              </a:rPr>
              <a:t>A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проведём хорду </a:t>
            </a:r>
            <a:r>
              <a:rPr lang="en-US" i="1" dirty="0">
                <a:ea typeface="Calibri" panose="020F0502020204030204" pitchFamily="34" charset="0"/>
              </a:rPr>
              <a:t>AC</a:t>
            </a:r>
            <a:r>
              <a:rPr lang="ru-RU" i="1" dirty="0">
                <a:ea typeface="Calibri" panose="020F0502020204030204" pitchFamily="34" charset="0"/>
              </a:rPr>
              <a:t>. </a:t>
            </a:r>
            <a:r>
              <a:rPr lang="ru-RU" dirty="0">
                <a:ea typeface="Calibri" panose="020F0502020204030204" pitchFamily="34" charset="0"/>
              </a:rPr>
              <a:t>Через точку </a:t>
            </a:r>
            <a:r>
              <a:rPr lang="en-US" i="1" dirty="0">
                <a:ea typeface="Calibri" panose="020F0502020204030204" pitchFamily="34" charset="0"/>
              </a:rPr>
              <a:t>C </a:t>
            </a:r>
            <a:r>
              <a:rPr lang="ru-RU" dirty="0">
                <a:ea typeface="Calibri" panose="020F0502020204030204" pitchFamily="34" charset="0"/>
              </a:rPr>
              <a:t>проведём прямую </a:t>
            </a:r>
            <a:r>
              <a:rPr lang="en-US" i="1" dirty="0">
                <a:ea typeface="Calibri" panose="020F0502020204030204" pitchFamily="34" charset="0"/>
              </a:rPr>
              <a:t>c</a:t>
            </a:r>
            <a:r>
              <a:rPr lang="ru-RU" dirty="0">
                <a:ea typeface="Calibri" panose="020F0502020204030204" pitchFamily="34" charset="0"/>
              </a:rPr>
              <a:t>, перпендикулярную прямой </a:t>
            </a:r>
            <a:r>
              <a:rPr lang="en-US" i="1" dirty="0">
                <a:ea typeface="Calibri" panose="020F0502020204030204" pitchFamily="34" charset="0"/>
              </a:rPr>
              <a:t>AB</a:t>
            </a:r>
            <a:r>
              <a:rPr lang="ru-RU" dirty="0">
                <a:ea typeface="Calibri" panose="020F0502020204030204" pitchFamily="34" charset="0"/>
              </a:rPr>
              <a:t>. Через точку </a:t>
            </a:r>
            <a:r>
              <a:rPr lang="en-US" i="1" dirty="0">
                <a:ea typeface="Calibri" panose="020F0502020204030204" pitchFamily="34" charset="0"/>
              </a:rPr>
              <a:t>O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проведём прямую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en-US" i="1" dirty="0">
                <a:ea typeface="Calibri" panose="020F0502020204030204" pitchFamily="34" charset="0"/>
              </a:rPr>
              <a:t>d</a:t>
            </a:r>
            <a:r>
              <a:rPr lang="ru-RU" dirty="0">
                <a:ea typeface="Calibri" panose="020F0502020204030204" pitchFamily="34" charset="0"/>
              </a:rPr>
              <a:t>, параллельную прямой </a:t>
            </a:r>
            <a:r>
              <a:rPr lang="en-US" i="1" dirty="0">
                <a:ea typeface="Calibri" panose="020F0502020204030204" pitchFamily="34" charset="0"/>
              </a:rPr>
              <a:t>AC</a:t>
            </a:r>
            <a:r>
              <a:rPr lang="en-US" dirty="0">
                <a:ea typeface="Calibri" panose="020F0502020204030204" pitchFamily="34" charset="0"/>
              </a:rPr>
              <a:t>. </a:t>
            </a:r>
            <a:r>
              <a:rPr lang="ru-RU" dirty="0">
                <a:ea typeface="Calibri" panose="020F0502020204030204" pitchFamily="34" charset="0"/>
              </a:rPr>
              <a:t>Обозначим </a:t>
            </a:r>
            <a:r>
              <a:rPr lang="en-US" i="1" dirty="0">
                <a:ea typeface="Calibri" panose="020F0502020204030204" pitchFamily="34" charset="0"/>
              </a:rPr>
              <a:t>D </a:t>
            </a:r>
            <a:r>
              <a:rPr lang="ru-RU" dirty="0">
                <a:ea typeface="Calibri" panose="020F0502020204030204" pitchFamily="34" charset="0"/>
              </a:rPr>
              <a:t>точку пересечения прямых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en-US" i="1" dirty="0">
                <a:ea typeface="Calibri" panose="020F0502020204030204" pitchFamily="34" charset="0"/>
              </a:rPr>
              <a:t>c </a:t>
            </a:r>
            <a:r>
              <a:rPr lang="ru-RU" dirty="0">
                <a:ea typeface="Calibri" panose="020F0502020204030204" pitchFamily="34" charset="0"/>
              </a:rPr>
              <a:t>и </a:t>
            </a:r>
            <a:r>
              <a:rPr lang="en-US" i="1" dirty="0">
                <a:ea typeface="Calibri" panose="020F0502020204030204" pitchFamily="34" charset="0"/>
              </a:rPr>
              <a:t>d</a:t>
            </a:r>
            <a:r>
              <a:rPr lang="ru-RU" i="1" dirty="0">
                <a:ea typeface="Calibri" panose="020F0502020204030204" pitchFamily="34" charset="0"/>
              </a:rPr>
              <a:t>. </a:t>
            </a:r>
            <a:r>
              <a:rPr lang="ru-RU" dirty="0">
                <a:ea typeface="Calibri" panose="020F0502020204030204" pitchFamily="34" charset="0"/>
              </a:rPr>
              <a:t>Геометрическое место таких точек </a:t>
            </a:r>
            <a:r>
              <a:rPr lang="en-US" i="1" dirty="0">
                <a:ea typeface="Calibri" panose="020F0502020204030204" pitchFamily="34" charset="0"/>
              </a:rPr>
              <a:t>D</a:t>
            </a:r>
            <a:r>
              <a:rPr lang="ru-RU" dirty="0">
                <a:ea typeface="Calibri" panose="020F0502020204030204" pitchFamily="34" charset="0"/>
              </a:rPr>
              <a:t>, соответствующих всевозможным расположениям точки </a:t>
            </a:r>
            <a:r>
              <a:rPr lang="en-US" i="1" dirty="0">
                <a:ea typeface="Calibri" panose="020F0502020204030204" pitchFamily="34" charset="0"/>
              </a:rPr>
              <a:t>C</a:t>
            </a:r>
            <a:r>
              <a:rPr lang="ru-RU" dirty="0">
                <a:ea typeface="Calibri" panose="020F0502020204030204" pitchFamily="34" charset="0"/>
              </a:rPr>
              <a:t>, будет кривой Крамера.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линия, диаграмма, круг, Граф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469D60-8391-95B8-23C4-72340A2C6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4" y="3046988"/>
            <a:ext cx="4267796" cy="376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ECE07-7BCE-9C7A-41BD-B6973640847B}"/>
              </a:ext>
            </a:extLst>
          </p:cNvPr>
          <p:cNvSpPr txBox="1"/>
          <p:nvPr/>
        </p:nvSpPr>
        <p:spPr>
          <a:xfrm>
            <a:off x="4453917" y="3127944"/>
            <a:ext cx="4668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dirty="0"/>
              <a:t>На клетчатой бумаге или в компьютерной программе </a:t>
            </a:r>
            <a:r>
              <a:rPr lang="en-US" altLang="ru-RU" dirty="0"/>
              <a:t>GeoGebra </a:t>
            </a:r>
            <a:r>
              <a:rPr lang="ru-RU" altLang="ru-RU" dirty="0"/>
              <a:t>и</a:t>
            </a:r>
            <a:r>
              <a:rPr lang="ru-RU" dirty="0">
                <a:ea typeface="Calibri" panose="020F0502020204030204" pitchFamily="34" charset="0"/>
              </a:rPr>
              <a:t>зобразите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эту кривую.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534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9C85C-6DB8-8501-30CA-DD0D07BE1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88306E-E81E-8A67-C969-8DBF61541AB6}"/>
              </a:ext>
            </a:extLst>
          </p:cNvPr>
          <p:cNvSpPr txBox="1"/>
          <p:nvPr/>
        </p:nvSpPr>
        <p:spPr>
          <a:xfrm>
            <a:off x="278073" y="409895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Ответ.</a:t>
            </a:r>
          </a:p>
        </p:txBody>
      </p:sp>
      <p:pic>
        <p:nvPicPr>
          <p:cNvPr id="4" name="Рисунок 3" descr="Изображение выглядит как линия, диаграмма, круг, Граф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B077A5-8B21-D356-D8EE-CC6326D2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265" y="764704"/>
            <a:ext cx="547850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15C08-83EF-38DF-F70A-169C6FAF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2C410E2-C104-F6C1-6584-D1887463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800" dirty="0">
                <a:solidFill>
                  <a:srgbClr val="FF3300"/>
                </a:solidFill>
              </a:rPr>
              <a:t>Статьи</a:t>
            </a:r>
          </a:p>
          <a:p>
            <a:pPr algn="just"/>
            <a:r>
              <a:rPr lang="ru-RU" sz="1800" dirty="0"/>
              <a:t>	1. Смирнов В. А., Смирнова И. М. Эллипс как аналог окружности // Математика для школьников, 2025. - № 1. - С. 15-22. </a:t>
            </a:r>
          </a:p>
          <a:p>
            <a:pPr algn="just"/>
            <a:r>
              <a:rPr lang="ru-RU" sz="1800" dirty="0"/>
              <a:t>	2. Смирнов В. А., Смирнова И. М. Об одном обобщении прямой </a:t>
            </a:r>
            <a:r>
              <a:rPr lang="ru-RU" sz="1800" dirty="0" err="1"/>
              <a:t>Симсона</a:t>
            </a:r>
            <a:r>
              <a:rPr lang="ru-RU" sz="1800" dirty="0"/>
              <a:t> // Математика для школьников, 2025. - № 2. - С. 8-12. 	</a:t>
            </a:r>
          </a:p>
          <a:p>
            <a:pPr algn="just"/>
            <a:r>
              <a:rPr lang="ru-RU" sz="1800" dirty="0"/>
              <a:t>	3. Смирнов В. А., Смирнова И. М. Задачи о двух суднах // Математика для школьников, 2025. - № 4. - С. 14-21. 	</a:t>
            </a:r>
          </a:p>
          <a:p>
            <a:pPr algn="just"/>
            <a:r>
              <a:rPr lang="ru-RU" sz="1800" dirty="0"/>
              <a:t>	4. Смирнов В. А., Смирнова И. М. О моделировании полуправильных многогранников в компьютерной программе </a:t>
            </a:r>
            <a:r>
              <a:rPr lang="en-US" sz="1800" dirty="0"/>
              <a:t>GeoGebra</a:t>
            </a:r>
            <a:r>
              <a:rPr lang="ru-RU" sz="1800" dirty="0"/>
              <a:t>// Математика в школе, 2025. - № 5. - С. 61-70. </a:t>
            </a:r>
          </a:p>
          <a:p>
            <a:pPr algn="just"/>
            <a:r>
              <a:rPr lang="ru-RU" sz="1800" dirty="0"/>
              <a:t>	 5. Смирнов В. А., Смирнова И. М. Об аналогах параболы, эллипса и гиперболы на сфере. // Математика, 2025, № 6, – С. 17-21. </a:t>
            </a:r>
          </a:p>
          <a:p>
            <a:pPr algn="just"/>
            <a:r>
              <a:rPr lang="ru-RU" sz="1800" dirty="0"/>
              <a:t>	6. Смирнов В. А., Смирнова И. М. О моделировании комбинаций многогранников и круглых тел в компьютерной программе </a:t>
            </a:r>
            <a:r>
              <a:rPr lang="en-US" sz="1800" dirty="0"/>
              <a:t>GeoGebra</a:t>
            </a:r>
            <a:r>
              <a:rPr lang="ru-RU" sz="1800" dirty="0"/>
              <a:t>// Математика в школе, 2025. - № 7. - С. 32-36. </a:t>
            </a:r>
          </a:p>
          <a:p>
            <a:pPr algn="just"/>
            <a:r>
              <a:rPr lang="ru-RU" sz="1800" dirty="0"/>
              <a:t>	7. Смирнов В. А., Смирнова И. М. Об обобщении прямой Эйлера и окружности Эйлера треугольника// Математика в школе, 2025. - № 8. - С. 58-63.</a:t>
            </a:r>
          </a:p>
          <a:p>
            <a:pPr algn="just"/>
            <a:r>
              <a:rPr lang="ru-RU" sz="1800" dirty="0"/>
              <a:t>	8. Смирнов В. А., Смирнова И. М. О практических задачах на применение теорем косинусов и синусов//Математика для школьников, 2026. - № 1. - С. 18-23. 	</a:t>
            </a:r>
          </a:p>
          <a:p>
            <a:pPr algn="just"/>
            <a:r>
              <a:rPr lang="ru-RU" sz="1800" dirty="0"/>
              <a:t>	9. Смирнов В. А., Смирнова И. М. Об использовании компьютерной программы </a:t>
            </a:r>
            <a:r>
              <a:rPr lang="en-US" sz="1800" dirty="0"/>
              <a:t>GeoGebra </a:t>
            </a:r>
            <a:r>
              <a:rPr lang="ru-RU" sz="1800" dirty="0"/>
              <a:t>для знакомства учащихся с моделью Пуанкаре плоскости Лобачевского. Архимед: научно-методический сборник. МАКС Пресс, 2026. Выпуск 23. – С. 25-34. </a:t>
            </a:r>
          </a:p>
          <a:p>
            <a:pPr algn="just"/>
            <a:r>
              <a:rPr lang="ru-RU" sz="1800" dirty="0"/>
              <a:t>	10. Смирнов В. А., Смирнова И. М. О проектной деятельности учащихся по математике на примере темы «Фигуры постоянной ширины» // Математика в школе, 2026. - № 2. - С. 42-53.</a:t>
            </a:r>
          </a:p>
          <a:p>
            <a:pPr algn="just"/>
            <a:r>
              <a:rPr lang="ru-RU" sz="1800" dirty="0"/>
              <a:t>	</a:t>
            </a:r>
            <a:endParaRPr lang="ru-RU" altLang="ru-RU" sz="1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765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FF99D-4BCF-78E4-D262-4CA2D20BC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6D361C-C310-BF67-F45E-A47D66E54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154" y="1268760"/>
            <a:ext cx="4953691" cy="5296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61B888-A09E-78A9-0F27-7BC5E0439E50}"/>
              </a:ext>
            </a:extLst>
          </p:cNvPr>
          <p:cNvSpPr txBox="1"/>
          <p:nvPr/>
        </p:nvSpPr>
        <p:spPr>
          <a:xfrm>
            <a:off x="0" y="66368"/>
            <a:ext cx="9122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dirty="0"/>
              <a:t>	Если центры </a:t>
            </a:r>
            <a:r>
              <a:rPr lang="en-US" altLang="ru-RU" i="1" dirty="0"/>
              <a:t>O </a:t>
            </a:r>
            <a:r>
              <a:rPr lang="ru-RU" altLang="ru-RU" dirty="0"/>
              <a:t>и </a:t>
            </a:r>
            <a:r>
              <a:rPr lang="en-US" altLang="ru-RU" i="1" dirty="0"/>
              <a:t>P </a:t>
            </a:r>
            <a:r>
              <a:rPr lang="ru-RU" altLang="ru-RU" dirty="0"/>
              <a:t>окружностей совпадают, то кривая Крамера является строфоидой</a:t>
            </a:r>
            <a:r>
              <a:rPr lang="ru-RU" dirty="0"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365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EAED49F-39C8-533D-FCB1-F8BB03974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937480"/>
            <a:ext cx="7772400" cy="457200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Педальные кривые</a:t>
            </a:r>
          </a:p>
        </p:txBody>
      </p:sp>
    </p:spTree>
    <p:extLst>
      <p:ext uri="{BB962C8B-B14F-4D97-AF65-F5344CB8AC3E}">
        <p14:creationId xmlns:p14="http://schemas.microsoft.com/office/powerpoint/2010/main" val="2378431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7136-4162-601F-F85A-1AC5859B2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9CD02D69-3324-D298-6322-285368289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413"/>
            <a:ext cx="914400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Педальной кривой</a:t>
            </a:r>
            <a:r>
              <a:rPr lang="ru-RU" dirty="0">
                <a:ea typeface="Calibri" panose="020F0502020204030204" pitchFamily="34" charset="0"/>
              </a:rPr>
              <a:t> по отношению к данной кривой и данной точки называется геометрическое место оснований перпендикуляров, опущенных из данной точки на касательные к данной кривой</a:t>
            </a:r>
            <a:r>
              <a:rPr lang="en-US" dirty="0"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Изобразите педальную кривую окружности относительно точки </a:t>
            </a:r>
            <a:r>
              <a:rPr lang="en-US" i="1" dirty="0">
                <a:ea typeface="Calibri" panose="020F0502020204030204" pitchFamily="34" charset="0"/>
              </a:rPr>
              <a:t>A</a:t>
            </a:r>
            <a:r>
              <a:rPr lang="ru-RU" dirty="0">
                <a:ea typeface="Calibri" panose="020F0502020204030204" pitchFamily="34" charset="0"/>
              </a:rPr>
              <a:t>, расположенной на окружности. Какой кривой она является?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F54AFD56-00AB-FCE8-154B-DFA216F3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2500"/>
            <a:ext cx="442179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865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Ответ. </a:t>
            </a:r>
            <a:r>
              <a:rPr lang="ru-RU" altLang="ru-RU" dirty="0"/>
              <a:t>У</a:t>
            </a:r>
            <a:r>
              <a:rPr lang="ru-RU" dirty="0">
                <a:ea typeface="Calibri" panose="020F0502020204030204" pitchFamily="34" charset="0"/>
              </a:rPr>
              <a:t>литка Паскаля.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3648005" cy="35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620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0EDEC-1AD2-5597-7E57-42F0905A9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499D6B40-012C-1546-8DEA-F81F6CAC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/>
              <a:t>Докажите, что эта кривая является улиткой Паскаля</a:t>
            </a:r>
            <a:r>
              <a:rPr lang="ru-RU" dirty="0">
                <a:ea typeface="Calibri" panose="020F0502020204030204" pitchFamily="34" charset="0"/>
              </a:rPr>
              <a:t>. 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6319887-8810-8F57-CF4C-81585E17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6"/>
            <a:ext cx="3648005" cy="35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049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9BE95-239C-B137-FB4E-05122126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7A7A5-9833-46BC-EB7C-F26904375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260" y="1404655"/>
            <a:ext cx="4153480" cy="404869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2855BB7-81D3-60AE-1FED-86A88C5E0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0000"/>
                </a:solidFill>
              </a:rPr>
              <a:t>Доказательство.</a:t>
            </a:r>
            <a:r>
              <a:rPr lang="ru-RU" altLang="ru-RU" sz="2800" dirty="0"/>
              <a:t> Для точки </a:t>
            </a:r>
            <a:r>
              <a:rPr lang="en-US" altLang="ru-RU" sz="2800" i="1" dirty="0"/>
              <a:t>C</a:t>
            </a:r>
            <a:r>
              <a:rPr lang="ru-RU" altLang="ru-RU" sz="2800" dirty="0"/>
              <a:t>, принадлежащей педальной кривой, </a:t>
            </a:r>
            <a:r>
              <a:rPr lang="en-US" altLang="ru-RU" sz="2800" i="1" dirty="0"/>
              <a:t>EC =</a:t>
            </a:r>
            <a:r>
              <a:rPr lang="ru-RU" altLang="ru-RU" sz="2800" dirty="0"/>
              <a:t> </a:t>
            </a:r>
            <a:r>
              <a:rPr lang="en-US" altLang="ru-RU" sz="2800" i="1" dirty="0"/>
              <a:t>OB = R</a:t>
            </a:r>
            <a:r>
              <a:rPr lang="ru-RU" altLang="ru-RU" sz="2800" dirty="0"/>
              <a:t>. </a:t>
            </a:r>
            <a:r>
              <a:rPr lang="en-US" altLang="ru-RU" sz="2800" i="1" dirty="0"/>
              <a:t> </a:t>
            </a:r>
            <a:r>
              <a:rPr lang="ru-RU" altLang="ru-RU" sz="2800" dirty="0"/>
              <a:t>Следовательно, точка </a:t>
            </a:r>
            <a:r>
              <a:rPr lang="en-US" altLang="ru-RU" sz="2800" i="1" dirty="0"/>
              <a:t>C </a:t>
            </a:r>
            <a:r>
              <a:rPr lang="ru-RU" altLang="ru-RU" sz="2800" dirty="0"/>
              <a:t>принадлежит улитке Паскаля, для которой </a:t>
            </a:r>
            <a:r>
              <a:rPr lang="en-US" altLang="ru-RU" sz="2800" i="1" dirty="0"/>
              <a:t>l = R.</a:t>
            </a:r>
            <a:r>
              <a:rPr lang="ru-RU" dirty="0">
                <a:ea typeface="Calibri" panose="020F0502020204030204" pitchFamily="34" charset="0"/>
              </a:rPr>
              <a:t> </a:t>
            </a:r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dirty="0">
                <a:ea typeface="Calibri" panose="020F0502020204030204" pitchFamily="34" charset="0"/>
              </a:rPr>
              <a:t>Какой	 кривой является педальная кривая окружности относительно точки </a:t>
            </a:r>
            <a:r>
              <a:rPr lang="en-US" i="1" dirty="0">
                <a:ea typeface="Calibri" panose="020F0502020204030204" pitchFamily="34" charset="0"/>
              </a:rPr>
              <a:t>A</a:t>
            </a:r>
            <a:r>
              <a:rPr lang="ru-RU" dirty="0">
                <a:ea typeface="Calibri" panose="020F0502020204030204" pitchFamily="34" charset="0"/>
              </a:rPr>
              <a:t>, расположенной вне окружности?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380681" cy="380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309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Ответ. </a:t>
            </a:r>
            <a:r>
              <a:rPr lang="ru-RU" altLang="ru-RU" dirty="0"/>
              <a:t>У</a:t>
            </a:r>
            <a:r>
              <a:rPr lang="ru-RU" dirty="0">
                <a:ea typeface="Calibri" panose="020F0502020204030204" pitchFamily="34" charset="0"/>
              </a:rPr>
              <a:t>литка Паскаля.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4248472" cy="419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694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/>
              <a:t>Докажите, что эта кривая является улиткой Паскаля</a:t>
            </a:r>
            <a:r>
              <a:rPr lang="ru-RU" dirty="0">
                <a:ea typeface="Calibri" panose="020F0502020204030204" pitchFamily="34" charset="0"/>
              </a:rPr>
              <a:t>. 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37" y="1196752"/>
            <a:ext cx="415680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149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45" y="1988840"/>
            <a:ext cx="5148109" cy="423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sz="2800" dirty="0">
                <a:solidFill>
                  <a:srgbClr val="FF0000"/>
                </a:solidFill>
              </a:rPr>
              <a:t>Доказательство.</a:t>
            </a:r>
            <a:r>
              <a:rPr lang="ru-RU" altLang="ru-RU" sz="2800" dirty="0"/>
              <a:t> Для точки </a:t>
            </a:r>
            <a:r>
              <a:rPr lang="en-US" altLang="ru-RU" sz="2800" i="1" dirty="0"/>
              <a:t>C</a:t>
            </a:r>
            <a:r>
              <a:rPr lang="ru-RU" altLang="ru-RU" sz="2800" dirty="0"/>
              <a:t>, принадлежащей педальной кривой, </a:t>
            </a:r>
            <a:r>
              <a:rPr lang="en-US" altLang="ru-RU" sz="2800" i="1" dirty="0"/>
              <a:t>EC =</a:t>
            </a:r>
            <a:r>
              <a:rPr lang="ru-RU" altLang="ru-RU" sz="2800" dirty="0"/>
              <a:t> </a:t>
            </a:r>
            <a:r>
              <a:rPr lang="en-US" altLang="ru-RU" sz="2800" i="1" dirty="0"/>
              <a:t>OB = R</a:t>
            </a:r>
            <a:r>
              <a:rPr lang="ru-RU" altLang="ru-RU" sz="2800" dirty="0"/>
              <a:t>. </a:t>
            </a:r>
            <a:r>
              <a:rPr lang="en-US" altLang="ru-RU" sz="2800" i="1" dirty="0"/>
              <a:t> </a:t>
            </a:r>
            <a:r>
              <a:rPr lang="ru-RU" altLang="ru-RU" sz="2800" dirty="0"/>
              <a:t>Следовательно, точка </a:t>
            </a:r>
            <a:r>
              <a:rPr lang="en-US" altLang="ru-RU" sz="2800" i="1" dirty="0"/>
              <a:t>C </a:t>
            </a:r>
            <a:r>
              <a:rPr lang="ru-RU" altLang="ru-RU" sz="2800" dirty="0"/>
              <a:t>принадлежит улитке Паскаля, для которой </a:t>
            </a:r>
            <a:r>
              <a:rPr lang="en-US" altLang="ru-RU" sz="2800" i="1" dirty="0"/>
              <a:t>l = R.</a:t>
            </a:r>
            <a:r>
              <a:rPr lang="ru-RU" dirty="0">
                <a:ea typeface="Calibri" panose="020F0502020204030204" pitchFamily="34" charset="0"/>
              </a:rPr>
              <a:t> </a:t>
            </a:r>
            <a:endParaRPr lang="en-US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6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dirty="0">
                <a:solidFill>
                  <a:srgbClr val="FF0000"/>
                </a:solidFill>
              </a:rPr>
              <a:t>Авторский сайт: </a:t>
            </a:r>
            <a:r>
              <a:rPr lang="en-US" sz="2800" dirty="0">
                <a:solidFill>
                  <a:srgbClr val="FF0000"/>
                </a:solidFill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55895-AF42-F1DD-86A0-07588A1EA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92504"/>
            <a:ext cx="7180280" cy="636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6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dirty="0">
                <a:ea typeface="Calibri" panose="020F0502020204030204" pitchFamily="34" charset="0"/>
              </a:rPr>
              <a:t>Какой	 кривой является педальная кривая окружности относительно точки </a:t>
            </a:r>
            <a:r>
              <a:rPr lang="en-US" i="1" dirty="0">
                <a:ea typeface="Calibri" panose="020F0502020204030204" pitchFamily="34" charset="0"/>
              </a:rPr>
              <a:t>A</a:t>
            </a:r>
            <a:r>
              <a:rPr lang="ru-RU" dirty="0">
                <a:ea typeface="Calibri" panose="020F0502020204030204" pitchFamily="34" charset="0"/>
              </a:rPr>
              <a:t>, расположенной внутри окружности?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1"/>
            <a:ext cx="4104456" cy="392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3796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Ответ. </a:t>
            </a:r>
            <a:r>
              <a:rPr lang="ru-RU" altLang="ru-RU" dirty="0"/>
              <a:t>У</a:t>
            </a:r>
            <a:r>
              <a:rPr lang="ru-RU" dirty="0">
                <a:ea typeface="Calibri" panose="020F0502020204030204" pitchFamily="34" charset="0"/>
              </a:rPr>
              <a:t>литка Паскаля.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263650"/>
            <a:ext cx="461962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180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01" y="21157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/>
              <a:t>Какой кривой является</a:t>
            </a:r>
            <a:r>
              <a:rPr lang="ru-RU" dirty="0">
                <a:ea typeface="Calibri" panose="020F0502020204030204" pitchFamily="34" charset="0"/>
              </a:rPr>
              <a:t> педальная кривая параболы относительно её фокуса?</a:t>
            </a:r>
            <a:endParaRPr lang="en-US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70" y="1196752"/>
            <a:ext cx="3571875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814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01" y="282767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  <a:ea typeface="Calibri" panose="020F0502020204030204" pitchFamily="34" charset="0"/>
              </a:rPr>
              <a:t>Ответ. Касательная, проходящая через вершину параболы.</a:t>
            </a:r>
            <a:r>
              <a:rPr lang="ru-RU" dirty="0">
                <a:ea typeface="Calibri" panose="020F0502020204030204" pitchFamily="34" charset="0"/>
              </a:rPr>
              <a:t> </a:t>
            </a:r>
            <a:endParaRPr lang="en-US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568450"/>
            <a:ext cx="34766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631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01" y="21157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3300"/>
                </a:solidFill>
              </a:rPr>
              <a:t>	</a:t>
            </a:r>
            <a:r>
              <a:rPr lang="ru-RU" altLang="ru-RU" dirty="0"/>
              <a:t>Какой кривой является</a:t>
            </a:r>
            <a:r>
              <a:rPr lang="ru-RU" dirty="0">
                <a:ea typeface="Calibri" panose="020F0502020204030204" pitchFamily="34" charset="0"/>
              </a:rPr>
              <a:t> педальная кривая параболы относительно точки </a:t>
            </a:r>
            <a:r>
              <a:rPr lang="en-US" i="1" dirty="0">
                <a:ea typeface="Calibri" panose="020F0502020204030204" pitchFamily="34" charset="0"/>
              </a:rPr>
              <a:t>A </a:t>
            </a:r>
            <a:r>
              <a:rPr lang="ru-RU" dirty="0">
                <a:ea typeface="Calibri" panose="020F0502020204030204" pitchFamily="34" charset="0"/>
              </a:rPr>
              <a:t>пересечения оси и директрисы?</a:t>
            </a:r>
            <a:endParaRPr lang="en-US" dirty="0">
              <a:solidFill>
                <a:srgbClr val="FF0000"/>
              </a:solidFill>
              <a:ea typeface="Calibri" panose="020F05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387475"/>
            <a:ext cx="354330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986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24" y="260648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	</a:t>
            </a:r>
            <a:r>
              <a:rPr lang="ru-RU" altLang="ru-RU" dirty="0">
                <a:solidFill>
                  <a:srgbClr val="FF0000"/>
                </a:solidFill>
              </a:rPr>
              <a:t>Ответ. </a:t>
            </a:r>
            <a:r>
              <a:rPr lang="ru-RU" altLang="ru-RU" dirty="0"/>
              <a:t>Строфоида</a:t>
            </a:r>
            <a:r>
              <a:rPr lang="ru-RU" dirty="0">
                <a:ea typeface="Calibri" panose="020F0502020204030204" pitchFamily="34" charset="0"/>
              </a:rPr>
              <a:t>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37909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351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2564904"/>
            <a:ext cx="518457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sz="4400" dirty="0">
                <a:solidFill>
                  <a:srgbClr val="FF0000"/>
                </a:solidFill>
                <a:ea typeface="Calibri" panose="020F0502020204030204" pitchFamily="34" charset="0"/>
              </a:rPr>
              <a:t>ОГИБАЮЩИЕ</a:t>
            </a:r>
            <a:endParaRPr lang="ru-RU" altLang="ru-RU" sz="4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294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6FE82-486D-FA3C-CB76-AC85717B7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E413147F-C9FD-CAF0-5B07-CFCCE65C2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  <a:ea typeface="Calibri" panose="020F0502020204030204" pitchFamily="34" charset="0"/>
              </a:rPr>
              <a:t>	</a:t>
            </a: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Огибающей </a:t>
            </a:r>
            <a:r>
              <a:rPr lang="ru-RU" sz="2800" dirty="0">
                <a:ea typeface="Calibri" panose="020F0502020204030204" pitchFamily="34" charset="0"/>
              </a:rPr>
              <a:t>семейства прямых называется кривая, каждая точка которой</a:t>
            </a:r>
            <a:r>
              <a:rPr lang="ru-RU" sz="2800" dirty="0"/>
              <a:t> является точкой касания одной из данных прямых, и </a:t>
            </a:r>
            <a:r>
              <a:rPr lang="ru-RU" sz="2800" dirty="0">
                <a:ea typeface="Calibri" panose="020F0502020204030204" pitchFamily="34" charset="0"/>
              </a:rPr>
              <a:t>каждая прямая из данных прямых касается этой кривой</a:t>
            </a:r>
            <a:r>
              <a:rPr lang="ru-RU" sz="2800" dirty="0"/>
              <a:t>.</a:t>
            </a:r>
            <a:r>
              <a:rPr lang="en-US" altLang="ru-RU" sz="2800" dirty="0"/>
              <a:t>	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0D84B8C-9F77-6874-0E60-3CCBF37F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15882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ea typeface="Calibri" panose="020F0502020204030204" pitchFamily="34" charset="0"/>
              </a:rPr>
              <a:t>	Например огибающей семейства всех прямых, удалённых от данной точки на данное расстояние, является окружность.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8FCC0EA-DD06-93AB-50FA-6FE964DD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33472"/>
            <a:ext cx="431865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42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250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ea typeface="Calibri" panose="020F0502020204030204" pitchFamily="34" charset="0"/>
              </a:rPr>
              <a:t>	Дана прямая и точка, ей не принадлежащая. Найдите огибающую семейства серединных перпендикуляров, соединяющим данную точку и точки данной прямой.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19" y="5346893"/>
            <a:ext cx="2229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Парабола.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28" y="4061886"/>
            <a:ext cx="33337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67" y="2069791"/>
            <a:ext cx="6341921" cy="398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Упражнение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672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ea typeface="Calibri" panose="020F0502020204030204" pitchFamily="34" charset="0"/>
              </a:rPr>
              <a:t>	Дана окружность и точка, расположенная внутри неё. Найдите огибающую семейства серединных перпендикуляров, соединяющим данную точку и точки данной окружности.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19" y="5804921"/>
            <a:ext cx="2229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Эллипс.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97" y="2896141"/>
            <a:ext cx="3682355" cy="359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98233"/>
            <a:ext cx="5189962" cy="416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Упражнение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F3B2-5676-62BB-80EC-F35BA843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0E259C-A404-D8CB-4346-68F66B6BB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492896"/>
            <a:ext cx="77724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dirty="0">
                <a:solidFill>
                  <a:srgbClr val="FF3300"/>
                </a:solidFill>
              </a:rPr>
              <a:t>Кривые как геометрические места точек</a:t>
            </a:r>
          </a:p>
        </p:txBody>
      </p:sp>
    </p:spTree>
    <p:extLst>
      <p:ext uri="{BB962C8B-B14F-4D97-AF65-F5344CB8AC3E}">
        <p14:creationId xmlns:p14="http://schemas.microsoft.com/office/powerpoint/2010/main" val="846419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22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ea typeface="Calibri" panose="020F0502020204030204" pitchFamily="34" charset="0"/>
              </a:rPr>
              <a:t>	Дана окружность и точка, расположенная вне неё. Найдите огибающую семейства серединных перпендикуляров, соединяющим данную точку и точки данной окружности.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19" y="5801532"/>
            <a:ext cx="2229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Гипербола.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40" y="3284984"/>
            <a:ext cx="4179653" cy="265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213" y="2594589"/>
            <a:ext cx="4734967" cy="37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Упражнение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9829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ea typeface="Calibri" panose="020F0502020204030204" pitchFamily="34" charset="0"/>
              </a:rPr>
              <a:t>	Найдите огибающую семейства отрезков длиной 1, концы которых принадлежат двум данным перпендикулярным прямым.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19" y="5058728"/>
            <a:ext cx="2229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ea typeface="Calibri" panose="020F0502020204030204" pitchFamily="34" charset="0"/>
              </a:rPr>
              <a:t>Астроида.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42672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09" y="1844824"/>
            <a:ext cx="5248647" cy="449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altLang="ru-RU" sz="2800" dirty="0">
                <a:solidFill>
                  <a:srgbClr val="FF0000"/>
                </a:solidFill>
              </a:rPr>
              <a:t>Упражнение</a:t>
            </a:r>
            <a:endParaRPr lang="ru-RU" altLang="ru-RU" sz="2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5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2800" dirty="0">
                <a:ea typeface="Calibri" panose="020F0502020204030204" pitchFamily="34" charset="0"/>
              </a:rPr>
              <a:t>	В частности, огибающими дверей в автобусе при их открывании и закрытии являются две арки астроиды.</a:t>
            </a:r>
            <a:endParaRPr lang="ru-RU" altLang="ru-RU" sz="2800" dirty="0"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06" y="1395274"/>
            <a:ext cx="6328388" cy="36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0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B3939290-6CF4-49AF-829A-691E58648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772816"/>
            <a:ext cx="7772400" cy="1476400"/>
          </a:xfrm>
        </p:spPr>
        <p:txBody>
          <a:bodyPr/>
          <a:lstStyle/>
          <a:p>
            <a:r>
              <a:rPr lang="ru-RU" altLang="ru-RU" sz="5400" dirty="0">
                <a:solidFill>
                  <a:srgbClr val="FF3300"/>
                </a:solidFill>
              </a:rPr>
              <a:t>Инверсия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6004" name="Text Box 4">
                <a:extLst>
                  <a:ext uri="{FF2B5EF4-FFF2-40B4-BE49-F238E27FC236}">
                    <a16:creationId xmlns:a16="http://schemas.microsoft.com/office/drawing/2014/main" id="{882D6115-3B2E-40E9-98EE-9064F66F43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93506"/>
                <a:ext cx="9144000" cy="3416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ea typeface="Calibri" panose="020F0502020204030204" pitchFamily="34" charset="0"/>
                  </a:rPr>
                  <a:t>	</a:t>
                </a:r>
                <a:r>
                  <a:rPr lang="ru-RU" dirty="0">
                    <a:ea typeface="Calibri" panose="020F0502020204030204" pitchFamily="34" charset="0"/>
                  </a:rPr>
                  <a:t>Рассмотрим окружность</a:t>
                </a:r>
                <a:r>
                  <a:rPr lang="en-US" dirty="0">
                    <a:ea typeface="Calibri" panose="020F0502020204030204" pitchFamily="34" charset="0"/>
                  </a:rPr>
                  <a:t> </a:t>
                </a:r>
                <a:r>
                  <a:rPr lang="ru-RU" dirty="0">
                    <a:ea typeface="Calibri" panose="020F0502020204030204" pitchFamily="34" charset="0"/>
                  </a:rPr>
                  <a:t>с центром </a:t>
                </a:r>
                <a:r>
                  <a:rPr lang="en-US" i="1" dirty="0">
                    <a:ea typeface="Calibri" panose="020F0502020204030204" pitchFamily="34" charset="0"/>
                  </a:rPr>
                  <a:t>O </a:t>
                </a:r>
                <a:r>
                  <a:rPr lang="ru-RU" dirty="0">
                    <a:ea typeface="Calibri" panose="020F0502020204030204" pitchFamily="34" charset="0"/>
                  </a:rPr>
                  <a:t>и радиусом </a:t>
                </a:r>
                <a:r>
                  <a:rPr lang="en-US" i="1" dirty="0">
                    <a:ea typeface="Calibri" panose="020F0502020204030204" pitchFamily="34" charset="0"/>
                  </a:rPr>
                  <a:t>R</a:t>
                </a:r>
                <a:r>
                  <a:rPr lang="ru-RU" dirty="0">
                    <a:ea typeface="Calibri" panose="020F0502020204030204" pitchFamily="34" charset="0"/>
                  </a:rPr>
                  <a:t>. Соответствие, при котором каждой точке </a:t>
                </a:r>
                <a:r>
                  <a:rPr lang="en-US" i="1" dirty="0">
                    <a:ea typeface="Calibri" panose="020F0502020204030204" pitchFamily="34" charset="0"/>
                  </a:rPr>
                  <a:t>A </a:t>
                </a:r>
                <a:r>
                  <a:rPr lang="ru-RU" dirty="0">
                    <a:ea typeface="Calibri" panose="020F0502020204030204" pitchFamily="34" charset="0"/>
                  </a:rPr>
                  <a:t>плоскости, отличной от точки </a:t>
                </a:r>
                <a:r>
                  <a:rPr lang="en-US" i="1" dirty="0">
                    <a:ea typeface="Calibri" panose="020F0502020204030204" pitchFamily="34" charset="0"/>
                  </a:rPr>
                  <a:t>O</a:t>
                </a:r>
                <a:r>
                  <a:rPr lang="ru-RU" dirty="0">
                    <a:ea typeface="Calibri" panose="020F0502020204030204" pitchFamily="34" charset="0"/>
                  </a:rPr>
                  <a:t>, сопоставляется точка </a:t>
                </a:r>
                <a:r>
                  <a:rPr lang="en-US" i="1" dirty="0">
                    <a:ea typeface="Calibri" panose="020F0502020204030204" pitchFamily="34" charset="0"/>
                  </a:rPr>
                  <a:t>A’</a:t>
                </a:r>
                <a:r>
                  <a:rPr lang="ru-RU" dirty="0">
                    <a:ea typeface="Calibri" panose="020F0502020204030204" pitchFamily="34" charset="0"/>
                  </a:rPr>
                  <a:t> на луче </a:t>
                </a:r>
                <a:r>
                  <a:rPr lang="en-US" i="1" dirty="0">
                    <a:ea typeface="Calibri" panose="020F0502020204030204" pitchFamily="34" charset="0"/>
                  </a:rPr>
                  <a:t>OA</a:t>
                </a:r>
                <a:r>
                  <a:rPr lang="en-US" dirty="0">
                    <a:ea typeface="Calibri" panose="020F0502020204030204" pitchFamily="34" charset="0"/>
                  </a:rPr>
                  <a:t>,</a:t>
                </a:r>
                <a:r>
                  <a:rPr lang="en-US" i="1" dirty="0">
                    <a:ea typeface="Calibri" panose="020F0502020204030204" pitchFamily="34" charset="0"/>
                  </a:rPr>
                  <a:t> </a:t>
                </a:r>
                <a:r>
                  <a:rPr lang="ru-RU" dirty="0">
                    <a:ea typeface="Calibri" panose="020F0502020204030204" pitchFamily="34" charset="0"/>
                  </a:rPr>
                  <a:t>для которой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libri" panose="020F0502020204030204" pitchFamily="34" charset="0"/>
                      </a:rPr>
                      <m:t>𝑂𝐴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ru-RU" b="0" i="1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ru-RU" dirty="0">
                    <a:ea typeface="Calibri" panose="020F0502020204030204" pitchFamily="34" charset="0"/>
                  </a:rPr>
                  <a:t> называется </a:t>
                </a:r>
                <a:r>
                  <a:rPr lang="ru-RU" i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инверсией</a:t>
                </a:r>
                <a:r>
                  <a:rPr lang="ru-RU" dirty="0">
                    <a:ea typeface="Calibri" panose="020F0502020204030204" pitchFamily="34" charset="0"/>
                  </a:rPr>
                  <a:t> относительно данной окружности.</a:t>
                </a:r>
                <a:r>
                  <a:rPr lang="en-US" dirty="0">
                    <a:ea typeface="Calibri" panose="020F0502020204030204" pitchFamily="34" charset="0"/>
                  </a:rPr>
                  <a:t> </a:t>
                </a:r>
                <a:r>
                  <a:rPr lang="ru-RU" dirty="0">
                    <a:ea typeface="Calibri" panose="020F0502020204030204" pitchFamily="34" charset="0"/>
                  </a:rPr>
                  <a:t>Сама окружность называется </a:t>
                </a:r>
                <a:r>
                  <a:rPr lang="ru-RU" i="1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окружностью инверсии</a:t>
                </a:r>
                <a:r>
                  <a:rPr lang="ru-RU" dirty="0">
                    <a:ea typeface="Calibri" panose="020F0502020204030204" pitchFamily="34" charset="0"/>
                  </a:rPr>
                  <a:t>.</a:t>
                </a:r>
                <a:endParaRPr lang="en-US" dirty="0">
                  <a:ea typeface="Calibri" panose="020F0502020204030204" pitchFamily="34" charset="0"/>
                </a:endParaRPr>
              </a:p>
              <a:p>
                <a:pPr algn="just">
                  <a:spcBef>
                    <a:spcPts val="0"/>
                  </a:spcBef>
                </a:pPr>
                <a:r>
                  <a:rPr lang="en-US" dirty="0">
                    <a:ea typeface="Calibri" panose="020F0502020204030204" pitchFamily="34" charset="0"/>
                  </a:rPr>
                  <a:t>	</a:t>
                </a:r>
                <a:r>
                  <a:rPr lang="ru-RU" dirty="0">
                    <a:ea typeface="Calibri" panose="020F0502020204030204" pitchFamily="34" charset="0"/>
                  </a:rPr>
                  <a:t>Ясно, что при инверсии точки окружности инверсии остаются на месте, а точки, расположенные во внешней области окружности инверсии, переходят в точки, расположенные во внутренней области, и наоборот.</a:t>
                </a:r>
                <a:endParaRPr lang="en-US" dirty="0"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6004" name="Text Box 4">
                <a:extLst>
                  <a:ext uri="{FF2B5EF4-FFF2-40B4-BE49-F238E27FC236}">
                    <a16:creationId xmlns:a16="http://schemas.microsoft.com/office/drawing/2014/main" id="{882D6115-3B2E-40E9-98EE-9064F66F4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3506"/>
                <a:ext cx="9144000" cy="3416320"/>
              </a:xfrm>
              <a:prstGeom prst="rect">
                <a:avLst/>
              </a:prstGeom>
              <a:blipFill>
                <a:blip r:embed="rId3"/>
                <a:stretch>
                  <a:fillRect l="-1000" t="-1426" r="-1000" b="-30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3855482"/>
            <a:ext cx="4248472" cy="290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452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Точку </a:t>
            </a:r>
            <a:r>
              <a:rPr lang="en-US" i="1" dirty="0">
                <a:ea typeface="Calibri" panose="020F0502020204030204" pitchFamily="34" charset="0"/>
              </a:rPr>
              <a:t>A’</a:t>
            </a:r>
            <a:r>
              <a:rPr lang="ru-RU" dirty="0">
                <a:ea typeface="Calibri" panose="020F0502020204030204" pitchFamily="34" charset="0"/>
              </a:rPr>
              <a:t>, полученную инверсией точки </a:t>
            </a:r>
            <a:r>
              <a:rPr lang="en-US" i="1" dirty="0">
                <a:ea typeface="Calibri" panose="020F0502020204030204" pitchFamily="34" charset="0"/>
              </a:rPr>
              <a:t>A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ru-RU" dirty="0">
                <a:ea typeface="Calibri" panose="020F0502020204030204" pitchFamily="34" charset="0"/>
              </a:rPr>
              <a:t>можно построить геометрически. А именно, рассмотрим случай, когда точка </a:t>
            </a:r>
            <a:r>
              <a:rPr lang="en-US" i="1" dirty="0">
                <a:ea typeface="Calibri" panose="020F0502020204030204" pitchFamily="34" charset="0"/>
              </a:rPr>
              <a:t>A </a:t>
            </a:r>
            <a:r>
              <a:rPr lang="ru-RU" dirty="0">
                <a:ea typeface="Calibri" panose="020F0502020204030204" pitchFamily="34" charset="0"/>
              </a:rPr>
              <a:t>расположена внутри окружности. Проведём через неё прямую, перпендикулярную прямой </a:t>
            </a:r>
            <a:r>
              <a:rPr lang="en-US" i="1" dirty="0">
                <a:ea typeface="Calibri" panose="020F0502020204030204" pitchFamily="34" charset="0"/>
              </a:rPr>
              <a:t>OA</a:t>
            </a:r>
            <a:r>
              <a:rPr lang="ru-RU" dirty="0">
                <a:ea typeface="Calibri" panose="020F0502020204030204" pitchFamily="34" charset="0"/>
              </a:rPr>
              <a:t>. Обозначим </a:t>
            </a:r>
            <a:r>
              <a:rPr lang="en-US" i="1" dirty="0">
                <a:ea typeface="Calibri" panose="020F0502020204030204" pitchFamily="34" charset="0"/>
              </a:rPr>
              <a:t>B </a:t>
            </a:r>
            <a:r>
              <a:rPr lang="ru-RU" dirty="0">
                <a:ea typeface="Calibri" panose="020F0502020204030204" pitchFamily="34" charset="0"/>
              </a:rPr>
              <a:t>её точку пересечения с окружностью.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Через точку </a:t>
            </a:r>
            <a:r>
              <a:rPr lang="en-US" i="1" dirty="0">
                <a:ea typeface="Calibri" panose="020F0502020204030204" pitchFamily="34" charset="0"/>
              </a:rPr>
              <a:t>B </a:t>
            </a:r>
            <a:r>
              <a:rPr lang="ru-RU" dirty="0">
                <a:ea typeface="Calibri" panose="020F0502020204030204" pitchFamily="34" charset="0"/>
              </a:rPr>
              <a:t>проведём касательную к окружности. Искомой точкой </a:t>
            </a:r>
            <a:r>
              <a:rPr lang="en-US" i="1" dirty="0">
                <a:ea typeface="Calibri" panose="020F0502020204030204" pitchFamily="34" charset="0"/>
              </a:rPr>
              <a:t>A’ </a:t>
            </a:r>
            <a:r>
              <a:rPr lang="ru-RU" dirty="0">
                <a:ea typeface="Calibri" panose="020F0502020204030204" pitchFamily="34" charset="0"/>
              </a:rPr>
              <a:t>будет точка пересечения этой касательной с лучом </a:t>
            </a:r>
            <a:r>
              <a:rPr lang="en-US" i="1" dirty="0">
                <a:ea typeface="Calibri" panose="020F0502020204030204" pitchFamily="34" charset="0"/>
              </a:rPr>
              <a:t>OA</a:t>
            </a:r>
            <a:r>
              <a:rPr lang="ru-RU" dirty="0">
                <a:ea typeface="Calibri" panose="020F0502020204030204" pitchFamily="34" charset="0"/>
              </a:rPr>
              <a:t>. Докажите это самостоятельно.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26091"/>
            <a:ext cx="3669983" cy="251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id="{882D6115-3B2E-40E9-98EE-9064F66F43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301208"/>
                <a:ext cx="9144000" cy="135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	</a:t>
                </a:r>
                <a:r>
                  <a:rPr lang="ru-RU" dirty="0">
                    <a:solidFill>
                      <a:srgbClr val="FF0000"/>
                    </a:solidFill>
                    <a:ea typeface="Calibri" panose="020F0502020204030204" pitchFamily="34" charset="0"/>
                  </a:rPr>
                  <a:t>Решение. </a:t>
                </a:r>
                <a:r>
                  <a:rPr lang="ru-RU" dirty="0">
                    <a:ea typeface="Calibri" panose="020F0502020204030204" pitchFamily="34" charset="0"/>
                  </a:rPr>
                  <a:t>Треугольники </a:t>
                </a:r>
                <a:r>
                  <a:rPr lang="en-US" i="1" dirty="0">
                    <a:ea typeface="Calibri" panose="020F0502020204030204" pitchFamily="34" charset="0"/>
                  </a:rPr>
                  <a:t>OAB </a:t>
                </a:r>
                <a:r>
                  <a:rPr lang="ru-RU" dirty="0">
                    <a:ea typeface="Calibri" panose="020F0502020204030204" pitchFamily="34" charset="0"/>
                  </a:rPr>
                  <a:t>и </a:t>
                </a:r>
                <a:r>
                  <a:rPr lang="en-US" i="1" dirty="0">
                    <a:ea typeface="Calibri" panose="020F0502020204030204" pitchFamily="34" charset="0"/>
                  </a:rPr>
                  <a:t>OBA’ </a:t>
                </a:r>
                <a:r>
                  <a:rPr lang="ru-RU" dirty="0">
                    <a:ea typeface="Calibri" panose="020F0502020204030204" pitchFamily="34" charset="0"/>
                  </a:rPr>
                  <a:t>подобны. Следовательно, имеет место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𝑂𝐴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𝑂𝐵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𝑂𝐵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𝑂𝐴</m:t>
                        </m:r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dirty="0">
                    <a:ea typeface="Calibri" panose="020F0502020204030204" pitchFamily="34" charset="0"/>
                  </a:rPr>
                  <a:t> из которого следуют равенства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libri" panose="020F0502020204030204" pitchFamily="34" charset="0"/>
                      </a:rPr>
                      <m:t>𝑂𝐴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𝑂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𝑂𝐵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ru-RU" b="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 Box 4">
                <a:extLst>
                  <a:ext uri="{FF2B5EF4-FFF2-40B4-BE49-F238E27FC236}">
                    <a16:creationId xmlns:a16="http://schemas.microsoft.com/office/drawing/2014/main" xmlns="" id="{882D6115-3B2E-40E9-98EE-9064F66F4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301208"/>
                <a:ext cx="9144000" cy="1358000"/>
              </a:xfrm>
              <a:prstGeom prst="rect">
                <a:avLst/>
              </a:prstGeom>
              <a:blipFill rotWithShape="1">
                <a:blip r:embed="rId4"/>
                <a:stretch>
                  <a:fillRect l="-1000" t="-3604" r="-1000" b="-99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9809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Инверсию можно получить в компьютерной программе </a:t>
            </a:r>
            <a:r>
              <a:rPr lang="en-US" dirty="0" err="1">
                <a:ea typeface="Calibri" panose="020F0502020204030204" pitchFamily="34" charset="0"/>
              </a:rPr>
              <a:t>GeoGebra</a:t>
            </a:r>
            <a:r>
              <a:rPr lang="en-US" dirty="0">
                <a:ea typeface="Calibri" panose="020F0502020204030204" pitchFamily="34" charset="0"/>
              </a:rPr>
              <a:t>. </a:t>
            </a:r>
            <a:r>
              <a:rPr lang="ru-RU" dirty="0">
                <a:ea typeface="Calibri" panose="020F0502020204030204" pitchFamily="34" charset="0"/>
              </a:rPr>
              <a:t>Для этого в ней имеется инструмент «Отражение относительно окружности». Выбрав этот инструмент и указав фигуру и окружность инверсии, получим инверсию данной фигуры.</a:t>
            </a:r>
            <a:endParaRPr lang="en-US" dirty="0"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Проверьте, что инверсией прямой, не проходящей через центр </a:t>
            </a:r>
            <a:r>
              <a:rPr lang="en-US" i="1" dirty="0">
                <a:ea typeface="Calibri" panose="020F0502020204030204" pitchFamily="34" charset="0"/>
              </a:rPr>
              <a:t>O </a:t>
            </a:r>
            <a:r>
              <a:rPr lang="ru-RU" dirty="0">
                <a:ea typeface="Calibri" panose="020F0502020204030204" pitchFamily="34" charset="0"/>
              </a:rPr>
              <a:t>окружности инверсии, является окружность, проходящая через центр </a:t>
            </a:r>
            <a:r>
              <a:rPr lang="en-US" i="1" dirty="0">
                <a:ea typeface="Calibri" panose="020F0502020204030204" pitchFamily="34" charset="0"/>
              </a:rPr>
              <a:t>O</a:t>
            </a:r>
            <a:r>
              <a:rPr lang="ru-RU" dirty="0">
                <a:ea typeface="Calibri" panose="020F0502020204030204" pitchFamily="34" charset="0"/>
              </a:rPr>
              <a:t>, без самого этого центра.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2852936"/>
            <a:ext cx="42957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98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2AE2-7992-414C-23FF-5D3A5D13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99B6F181-0151-AC9B-A16C-FC3FACD38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/>
              <a:t>В компьютерной программе </a:t>
            </a:r>
            <a:r>
              <a:rPr lang="en-US" dirty="0"/>
              <a:t>GeoGebra </a:t>
            </a:r>
            <a:r>
              <a:rPr lang="ru-RU" dirty="0"/>
              <a:t>получите параболу. Постройте её инверсию относительно окружности с центром в фокусе параболы (рис. 14).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7A9AC-5A20-B242-306B-8E69A5F1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84455"/>
            <a:ext cx="3996859" cy="318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E13F4-F4B9-BF1F-98CE-9403B90A3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97" y="2055397"/>
            <a:ext cx="3996859" cy="35669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442554D-4EBE-3D4C-0F1C-9998D832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5316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Ответ. </a:t>
            </a:r>
            <a:r>
              <a:rPr lang="ru-RU" dirty="0"/>
              <a:t>Искомая кривая показана на рисунке 15. Она является улиткой Паскаля.</a:t>
            </a:r>
          </a:p>
        </p:txBody>
      </p:sp>
    </p:spTree>
    <p:extLst>
      <p:ext uri="{BB962C8B-B14F-4D97-AF65-F5344CB8AC3E}">
        <p14:creationId xmlns:p14="http://schemas.microsoft.com/office/powerpoint/2010/main" val="11516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Используя компьютерную программу </a:t>
            </a:r>
            <a:r>
              <a:rPr lang="en-US" dirty="0" err="1">
                <a:ea typeface="Calibri" panose="020F0502020204030204" pitchFamily="34" charset="0"/>
              </a:rPr>
              <a:t>GeoGebra</a:t>
            </a:r>
            <a:r>
              <a:rPr lang="ru-RU" dirty="0">
                <a:ea typeface="Calibri" panose="020F0502020204030204" pitchFamily="34" charset="0"/>
              </a:rPr>
              <a:t>,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найдите окружность инверсии для улитки Паскаля, показанной на рисунке.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Найдите её центр </a:t>
            </a:r>
            <a:r>
              <a:rPr lang="en-US" i="1">
                <a:ea typeface="Calibri" panose="020F0502020204030204" pitchFamily="34" charset="0"/>
              </a:rPr>
              <a:t>Q </a:t>
            </a:r>
            <a:r>
              <a:rPr lang="ru-RU">
                <a:ea typeface="Calibri" panose="020F0502020204030204" pitchFamily="34" charset="0"/>
              </a:rPr>
              <a:t>и радиус </a:t>
            </a:r>
            <a:r>
              <a:rPr lang="en-US" i="1" dirty="0">
                <a:ea typeface="Calibri" panose="020F0502020204030204" pitchFamily="34" charset="0"/>
              </a:rPr>
              <a:t>r</a:t>
            </a:r>
            <a:r>
              <a:rPr lang="ru-RU" dirty="0">
                <a:ea typeface="Calibri" panose="020F0502020204030204" pitchFamily="34" charset="0"/>
              </a:rPr>
              <a:t>, если радиус </a:t>
            </a:r>
            <a:r>
              <a:rPr lang="en-US" i="1" dirty="0">
                <a:ea typeface="Calibri" panose="020F0502020204030204" pitchFamily="34" charset="0"/>
              </a:rPr>
              <a:t>OP </a:t>
            </a:r>
            <a:r>
              <a:rPr lang="ru-RU" dirty="0">
                <a:ea typeface="Calibri" panose="020F0502020204030204" pitchFamily="34" charset="0"/>
              </a:rPr>
              <a:t>окружности улитки Паскаля равен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en-US" i="1" dirty="0">
                <a:ea typeface="Calibri" panose="020F0502020204030204" pitchFamily="34" charset="0"/>
              </a:rPr>
              <a:t>R </a:t>
            </a:r>
            <a:r>
              <a:rPr lang="ru-RU" dirty="0">
                <a:ea typeface="Calibri" panose="020F0502020204030204" pitchFamily="34" charset="0"/>
              </a:rPr>
              <a:t>и длины откладываемых отрезков </a:t>
            </a:r>
            <a:r>
              <a:rPr lang="en-US" i="1" dirty="0">
                <a:ea typeface="Calibri" panose="020F0502020204030204" pitchFamily="34" charset="0"/>
              </a:rPr>
              <a:t>AC </a:t>
            </a:r>
            <a:r>
              <a:rPr lang="ru-RU" dirty="0">
                <a:ea typeface="Calibri" panose="020F0502020204030204" pitchFamily="34" charset="0"/>
              </a:rPr>
              <a:t>и </a:t>
            </a:r>
            <a:r>
              <a:rPr lang="en-US" i="1" dirty="0">
                <a:ea typeface="Calibri" panose="020F0502020204030204" pitchFamily="34" charset="0"/>
              </a:rPr>
              <a:t>BC </a:t>
            </a:r>
            <a:r>
              <a:rPr lang="ru-RU" dirty="0">
                <a:ea typeface="Calibri" panose="020F0502020204030204" pitchFamily="34" charset="0"/>
              </a:rPr>
              <a:t>равны </a:t>
            </a:r>
            <a:r>
              <a:rPr lang="en-US" i="1" dirty="0">
                <a:ea typeface="Calibri" panose="020F0502020204030204" pitchFamily="34" charset="0"/>
              </a:rPr>
              <a:t>l</a:t>
            </a:r>
            <a:r>
              <a:rPr lang="en-US" dirty="0">
                <a:ea typeface="Calibri" panose="020F0502020204030204" pitchFamily="34" charset="0"/>
              </a:rPr>
              <a:t>.</a:t>
            </a:r>
            <a:r>
              <a:rPr lang="ru-RU" dirty="0">
                <a:ea typeface="Calibri" panose="020F0502020204030204" pitchFamily="34" charset="0"/>
              </a:rPr>
              <a:t> </a:t>
            </a:r>
            <a:endParaRPr lang="en-US" dirty="0"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A526F8-FAC5-3491-B86B-861DEB2E53C4}"/>
                  </a:ext>
                </a:extLst>
              </p:cNvPr>
              <p:cNvSpPr txBox="1"/>
              <p:nvPr/>
            </p:nvSpPr>
            <p:spPr>
              <a:xfrm>
                <a:off x="89756" y="5589240"/>
                <a:ext cx="8964488" cy="7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srgbClr val="FF0000"/>
                    </a:solidFill>
                  </a:rPr>
                  <a:t>Ответ.</a:t>
                </a:r>
                <a:r>
                  <a:rPr lang="en-US" sz="2800" dirty="0">
                    <a:solidFill>
                      <a:srgbClr val="FF0000"/>
                    </a:solidFill>
                  </a:rPr>
                  <a:t> </a:t>
                </a:r>
                <a:r>
                  <a:rPr lang="ru-RU" sz="2800" dirty="0"/>
                  <a:t>Окружность с центром </a:t>
                </a:r>
                <a:r>
                  <a:rPr lang="en-US" sz="2800" i="1" dirty="0"/>
                  <a:t>P</a:t>
                </a:r>
                <a:r>
                  <a:rPr lang="en-US" sz="2800" dirty="0"/>
                  <a:t> </a:t>
                </a:r>
                <a:r>
                  <a:rPr lang="ru-RU" sz="2800" dirty="0"/>
                  <a:t>и радиусом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𝑟</m:t>
                    </m:r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𝑅</m:t>
                    </m:r>
                    <m:r>
                      <a:rPr lang="en-US" sz="28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4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sz="2800" dirty="0"/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4A526F8-FAC5-3491-B86B-861DEB2E5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6" y="5589240"/>
                <a:ext cx="8964488" cy="761875"/>
              </a:xfrm>
              <a:prstGeom prst="rect">
                <a:avLst/>
              </a:prstGeom>
              <a:blipFill rotWithShape="1">
                <a:blip r:embed="rId3"/>
                <a:stretch>
                  <a:fillRect l="-1429" b="-88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660"/>
            <a:ext cx="4099220" cy="412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9660"/>
            <a:ext cx="3966309" cy="413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48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Text Box 4">
            <a:extLst>
              <a:ext uri="{FF2B5EF4-FFF2-40B4-BE49-F238E27FC236}">
                <a16:creationId xmlns:a16="http://schemas.microsoft.com/office/drawing/2014/main" id="{882D6115-3B2E-40E9-98EE-9064F66F4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dirty="0">
                <a:ea typeface="Calibri" panose="020F0502020204030204" pitchFamily="34" charset="0"/>
              </a:rPr>
              <a:t>	</a:t>
            </a:r>
            <a:r>
              <a:rPr lang="ru-RU" dirty="0">
                <a:ea typeface="Calibri" panose="020F0502020204030204" pitchFamily="34" charset="0"/>
              </a:rPr>
              <a:t>В компьютерной программе </a:t>
            </a:r>
            <a:r>
              <a:rPr lang="en-US" dirty="0" err="1">
                <a:ea typeface="Calibri" panose="020F0502020204030204" pitchFamily="34" charset="0"/>
              </a:rPr>
              <a:t>GeoGebra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проверьте, что строфоида является инверсионной кривой, окружностью инверсии которой является окружность</a:t>
            </a:r>
            <a:r>
              <a:rPr lang="en-US" dirty="0"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с центром </a:t>
            </a:r>
            <a:r>
              <a:rPr lang="en-US" i="1" dirty="0">
                <a:ea typeface="Calibri" panose="020F0502020204030204" pitchFamily="34" charset="0"/>
              </a:rPr>
              <a:t>O </a:t>
            </a:r>
            <a:r>
              <a:rPr lang="ru-RU" dirty="0">
                <a:ea typeface="Calibri" panose="020F0502020204030204" pitchFamily="34" charset="0"/>
              </a:rPr>
              <a:t>и радиусом </a:t>
            </a:r>
            <a:r>
              <a:rPr lang="en-US" i="1" dirty="0">
                <a:ea typeface="Calibri" panose="020F0502020204030204" pitchFamily="34" charset="0"/>
              </a:rPr>
              <a:t>OP</a:t>
            </a:r>
            <a:r>
              <a:rPr lang="ru-RU" dirty="0">
                <a:ea typeface="Calibri" panose="020F0502020204030204" pitchFamily="34" charset="0"/>
              </a:rPr>
              <a:t>, показанная на рисунке.</a:t>
            </a:r>
            <a:endParaRPr lang="en-US" dirty="0">
              <a:ea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11480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00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40BB68DF-0019-4273-9E30-59E5E8C62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733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Парабола</a:t>
            </a:r>
          </a:p>
        </p:txBody>
      </p:sp>
      <p:pic>
        <p:nvPicPr>
          <p:cNvPr id="92197" name="Picture 1061">
            <a:extLst>
              <a:ext uri="{FF2B5EF4-FFF2-40B4-BE49-F238E27FC236}">
                <a16:creationId xmlns:a16="http://schemas.microsoft.com/office/drawing/2014/main" id="{1E38D068-EEC0-4101-B18A-114CC273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8" y="2215833"/>
            <a:ext cx="4530823" cy="328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8" name="Picture 1062">
            <a:extLst>
              <a:ext uri="{FF2B5EF4-FFF2-40B4-BE49-F238E27FC236}">
                <a16:creationId xmlns:a16="http://schemas.microsoft.com/office/drawing/2014/main" id="{4820B761-5638-4B41-9C7D-B2A77AD93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8" y="2251562"/>
            <a:ext cx="4481567" cy="325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9" name="Picture 1063">
            <a:extLst>
              <a:ext uri="{FF2B5EF4-FFF2-40B4-BE49-F238E27FC236}">
                <a16:creationId xmlns:a16="http://schemas.microsoft.com/office/drawing/2014/main" id="{F8B88B34-D05B-4491-A1DA-DCDF497CE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55" y="2257667"/>
            <a:ext cx="4484055" cy="332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0" name="Picture 1064">
            <a:extLst>
              <a:ext uri="{FF2B5EF4-FFF2-40B4-BE49-F238E27FC236}">
                <a16:creationId xmlns:a16="http://schemas.microsoft.com/office/drawing/2014/main" id="{732828F8-991E-4CBB-90D2-B193E098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8" y="2219810"/>
            <a:ext cx="4538245" cy="373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1" name="Picture 1065">
            <a:extLst>
              <a:ext uri="{FF2B5EF4-FFF2-40B4-BE49-F238E27FC236}">
                <a16:creationId xmlns:a16="http://schemas.microsoft.com/office/drawing/2014/main" id="{580DE732-5937-43C0-8F33-8E493694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2" y="2251562"/>
            <a:ext cx="4542615" cy="412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2" name="Picture 1066">
            <a:extLst>
              <a:ext uri="{FF2B5EF4-FFF2-40B4-BE49-F238E27FC236}">
                <a16:creationId xmlns:a16="http://schemas.microsoft.com/office/drawing/2014/main" id="{032A3B71-A614-4102-94EF-90C96229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0" y="2219810"/>
            <a:ext cx="4530824" cy="446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3" name="Picture 1067">
            <a:extLst>
              <a:ext uri="{FF2B5EF4-FFF2-40B4-BE49-F238E27FC236}">
                <a16:creationId xmlns:a16="http://schemas.microsoft.com/office/drawing/2014/main" id="{6E2C29F4-912D-4847-9349-F60DC80B6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7" y="2251562"/>
            <a:ext cx="4530824" cy="446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47E1053-1495-5341-6CD7-63F46868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927" y="2215162"/>
            <a:ext cx="41399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Для данной прямой </a:t>
            </a:r>
            <a:r>
              <a:rPr lang="ru-RU" altLang="ru-RU" sz="2800" i="1" dirty="0">
                <a:cs typeface="Times New Roman" panose="02020603050405020304" pitchFamily="18" charset="0"/>
              </a:rPr>
              <a:t>d</a:t>
            </a:r>
            <a:r>
              <a:rPr lang="ru-RU" altLang="ru-RU" sz="2800" dirty="0">
                <a:cs typeface="Times New Roman" panose="02020603050405020304" pitchFamily="18" charset="0"/>
              </a:rPr>
              <a:t> и точки </a:t>
            </a:r>
            <a:r>
              <a:rPr lang="ru-RU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cs typeface="Times New Roman" panose="02020603050405020304" pitchFamily="18" charset="0"/>
              </a:rPr>
              <a:t>, не принадлежащей этой прямой, изобразите ГМТ </a:t>
            </a:r>
            <a:r>
              <a:rPr lang="en-US" altLang="ru-RU" sz="2800" i="1" dirty="0">
                <a:cs typeface="Times New Roman" panose="02020603050405020304" pitchFamily="18" charset="0"/>
              </a:rPr>
              <a:t>A</a:t>
            </a:r>
            <a:r>
              <a:rPr lang="ru-RU" altLang="ru-RU" sz="2800" dirty="0">
                <a:cs typeface="Times New Roman" panose="02020603050405020304" pitchFamily="18" charset="0"/>
              </a:rPr>
              <a:t>, равноудаленных от точки </a:t>
            </a:r>
            <a:r>
              <a:rPr lang="ru-RU" altLang="ru-RU" sz="2800" i="1" dirty="0">
                <a:cs typeface="Times New Roman" panose="02020603050405020304" pitchFamily="18" charset="0"/>
              </a:rPr>
              <a:t>F</a:t>
            </a:r>
            <a:r>
              <a:rPr lang="ru-RU" altLang="ru-RU" sz="2800" dirty="0">
                <a:cs typeface="Times New Roman" panose="02020603050405020304" pitchFamily="18" charset="0"/>
              </a:rPr>
              <a:t> и прямой </a:t>
            </a:r>
            <a:r>
              <a:rPr lang="ru-RU" altLang="ru-RU" sz="2800" i="1" dirty="0">
                <a:cs typeface="Times New Roman" panose="02020603050405020304" pitchFamily="18" charset="0"/>
              </a:rPr>
              <a:t>d</a:t>
            </a:r>
            <a:r>
              <a:rPr lang="ru-RU" altLang="ru-RU" sz="2800" dirty="0"/>
              <a:t>.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endParaRPr lang="en-US" altLang="ru-RU" sz="2800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311586-8CB6-A84E-AE9F-4AC964D4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568"/>
            <a:ext cx="9144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Пусть на плоскости задана прямая </a:t>
            </a:r>
            <a:r>
              <a:rPr lang="ru-RU" altLang="ru-RU" i="1" dirty="0">
                <a:cs typeface="Times New Roman" panose="02020603050405020304" pitchFamily="18" charset="0"/>
              </a:rPr>
              <a:t>d</a:t>
            </a:r>
            <a:r>
              <a:rPr lang="ru-RU" altLang="ru-RU" dirty="0">
                <a:cs typeface="Times New Roman" panose="02020603050405020304" pitchFamily="18" charset="0"/>
              </a:rPr>
              <a:t> и точка </a:t>
            </a:r>
            <a:r>
              <a:rPr lang="ru-RU" altLang="ru-RU" i="1" dirty="0">
                <a:cs typeface="Times New Roman" panose="02020603050405020304" pitchFamily="18" charset="0"/>
              </a:rPr>
              <a:t>F</a:t>
            </a:r>
            <a:r>
              <a:rPr lang="ru-RU" altLang="ru-RU" dirty="0">
                <a:cs typeface="Times New Roman" panose="02020603050405020304" pitchFamily="18" charset="0"/>
              </a:rPr>
              <a:t>, не принадлежащая этой прямой. Геометрическое место точек, равноудаленных от точки </a:t>
            </a:r>
            <a:r>
              <a:rPr lang="ru-RU" altLang="ru-RU" i="1" dirty="0">
                <a:cs typeface="Times New Roman" panose="02020603050405020304" pitchFamily="18" charset="0"/>
              </a:rPr>
              <a:t>F</a:t>
            </a:r>
            <a:r>
              <a:rPr lang="ru-RU" altLang="ru-RU" dirty="0">
                <a:cs typeface="Times New Roman" panose="02020603050405020304" pitchFamily="18" charset="0"/>
              </a:rPr>
              <a:t> и прямой </a:t>
            </a:r>
            <a:r>
              <a:rPr lang="ru-RU" altLang="ru-RU" i="1" dirty="0">
                <a:cs typeface="Times New Roman" panose="02020603050405020304" pitchFamily="18" charset="0"/>
              </a:rPr>
              <a:t>d</a:t>
            </a:r>
            <a:r>
              <a:rPr lang="ru-RU" altLang="ru-RU" dirty="0">
                <a:cs typeface="Times New Roman" panose="02020603050405020304" pitchFamily="18" charset="0"/>
              </a:rPr>
              <a:t>,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параболой</a:t>
            </a:r>
            <a:r>
              <a:rPr lang="ru-RU" altLang="ru-RU" dirty="0">
                <a:cs typeface="Times New Roman" panose="02020603050405020304" pitchFamily="18" charset="0"/>
              </a:rPr>
              <a:t>. Точка </a:t>
            </a:r>
            <a:r>
              <a:rPr lang="ru-RU" altLang="ru-RU" i="1" dirty="0">
                <a:cs typeface="Times New Roman" panose="02020603050405020304" pitchFamily="18" charset="0"/>
              </a:rPr>
              <a:t>F</a:t>
            </a:r>
            <a:r>
              <a:rPr lang="ru-RU" altLang="ru-RU" dirty="0">
                <a:cs typeface="Times New Roman" panose="02020603050405020304" pitchFamily="18" charset="0"/>
              </a:rPr>
              <a:t>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фокусом</a:t>
            </a:r>
            <a:r>
              <a:rPr lang="ru-RU" altLang="ru-RU" i="1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параболы, а прямая </a:t>
            </a:r>
            <a:r>
              <a:rPr lang="en-US" altLang="ru-RU" i="1" dirty="0">
                <a:cs typeface="Times New Roman" panose="02020603050405020304" pitchFamily="18" charset="0"/>
              </a:rPr>
              <a:t>d </a:t>
            </a:r>
            <a:r>
              <a:rPr lang="ru-RU" altLang="ru-RU" dirty="0">
                <a:cs typeface="Times New Roman" panose="02020603050405020304" pitchFamily="18" charset="0"/>
              </a:rPr>
              <a:t>–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директрисой</a:t>
            </a:r>
            <a:r>
              <a:rPr lang="ru-RU" altLang="ru-RU" dirty="0"/>
              <a:t>.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endParaRPr lang="en-US" altLang="ru-RU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4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>
            <a:extLst>
              <a:ext uri="{FF2B5EF4-FFF2-40B4-BE49-F238E27FC236}">
                <a16:creationId xmlns:a16="http://schemas.microsoft.com/office/drawing/2014/main" id="{5785E257-F5E9-4298-8005-35D326F2D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1916832"/>
            <a:ext cx="7772400" cy="1296144"/>
          </a:xfrm>
        </p:spPr>
        <p:txBody>
          <a:bodyPr/>
          <a:lstStyle/>
          <a:p>
            <a:r>
              <a:rPr lang="ru-RU" altLang="ru-RU" sz="4800" dirty="0">
                <a:solidFill>
                  <a:srgbClr val="FF3300"/>
                </a:solidFill>
              </a:rPr>
              <a:t>Кривые как траектории движения точек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6" y="188640"/>
            <a:ext cx="9011494" cy="220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71199"/>
            <a:ext cx="260985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61786"/>
            <a:ext cx="6000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73E2E41-C1E4-7AA9-0B89-4D3A0CBD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62335"/>
            <a:ext cx="2795774" cy="439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5125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5"/>
            <a:ext cx="4608512" cy="479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785E257-F5E9-4298-8005-35D326F2D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0461" y="404664"/>
            <a:ext cx="6480720" cy="457200"/>
          </a:xfrm>
        </p:spPr>
        <p:txBody>
          <a:bodyPr/>
          <a:lstStyle/>
          <a:p>
            <a:pPr algn="just"/>
            <a:r>
              <a:rPr lang="ru-RU" altLang="ru-RU" sz="2800" dirty="0">
                <a:solidFill>
                  <a:srgbClr val="FF3300"/>
                </a:solidFill>
              </a:rPr>
              <a:t>Ответ. Дуга окружности.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71923"/>
            <a:ext cx="6000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1664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27856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785E257-F5E9-4298-8005-35D326F2D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006" y="18864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Двери в автобусе</a:t>
            </a:r>
          </a:p>
        </p:txBody>
      </p:sp>
    </p:spTree>
    <p:extLst>
      <p:ext uri="{BB962C8B-B14F-4D97-AF65-F5344CB8AC3E}">
        <p14:creationId xmlns:p14="http://schemas.microsoft.com/office/powerpoint/2010/main" val="4056785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>
            <a:extLst>
              <a:ext uri="{FF2B5EF4-FFF2-40B4-BE49-F238E27FC236}">
                <a16:creationId xmlns:a16="http://schemas.microsoft.com/office/drawing/2014/main" id="{5785E257-F5E9-4298-8005-35D326F2D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372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Циклоида</a:t>
            </a:r>
          </a:p>
        </p:txBody>
      </p:sp>
      <p:sp>
        <p:nvSpPr>
          <p:cNvPr id="339971" name="Text Box 3">
            <a:extLst>
              <a:ext uri="{FF2B5EF4-FFF2-40B4-BE49-F238E27FC236}">
                <a16:creationId xmlns:a16="http://schemas.microsoft.com/office/drawing/2014/main" id="{58474626-0D47-492C-AED1-867D31832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672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Кривая, которую описывает точка, закрепленная на окружности, катящейся по прямой, называется</a:t>
            </a:r>
            <a:r>
              <a:rPr lang="ru-RU" altLang="ru-RU" sz="2800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FF3300"/>
                </a:solidFill>
                <a:cs typeface="Times New Roman" panose="02020603050405020304" pitchFamily="18" charset="0"/>
              </a:rPr>
              <a:t>циклоидой</a:t>
            </a:r>
            <a:r>
              <a:rPr lang="ru-RU" altLang="ru-RU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 Box 2053">
            <a:extLst>
              <a:ext uri="{FF2B5EF4-FFF2-40B4-BE49-F238E27FC236}">
                <a16:creationId xmlns:a16="http://schemas.microsoft.com/office/drawing/2014/main" id="{5B1F73C7-CF42-310F-0997-91EDA4588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1537487"/>
            <a:ext cx="486003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Первым, кто  стал  изучать  циклоиду, был Галилео Галилей (1564 – 1642). Он же придумал и ее название.</a:t>
            </a:r>
            <a:endParaRPr lang="ru-RU" altLang="ru-RU" sz="2800" dirty="0"/>
          </a:p>
        </p:txBody>
      </p:sp>
      <p:pic>
        <p:nvPicPr>
          <p:cNvPr id="3" name="Picture 7" descr="C:\Documents and Settings\Администратор\Мои документы\VOL\Презентации\Вводный курс\Галилей.jpg">
            <a:extLst>
              <a:ext uri="{FF2B5EF4-FFF2-40B4-BE49-F238E27FC236}">
                <a16:creationId xmlns:a16="http://schemas.microsoft.com/office/drawing/2014/main" id="{668F1AD0-4976-B257-3418-E9D685B2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36744"/>
            <a:ext cx="4138576" cy="466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053">
            <a:extLst>
              <a:ext uri="{FF2B5EF4-FFF2-40B4-BE49-F238E27FC236}">
                <a16:creationId xmlns:a16="http://schemas.microsoft.com/office/drawing/2014/main" id="{1406873B-0330-CA88-BB28-EA976233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3861048"/>
            <a:ext cx="471601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>
                <a:cs typeface="Times New Roman" panose="02020603050405020304" pitchFamily="18" charset="0"/>
              </a:rPr>
              <a:t>	Небольшой фильм о циклоиде можно посмотреть на сайте </a:t>
            </a:r>
            <a:r>
              <a:rPr lang="en-US" altLang="ru-RU" sz="2800" dirty="0">
                <a:solidFill>
                  <a:srgbClr val="FF3300"/>
                </a:solidFill>
              </a:rPr>
              <a:t>https://etudes.ru</a:t>
            </a:r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val="31260747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6725" name="Text Box 5">
                <a:extLst>
                  <a:ext uri="{FF2B5EF4-FFF2-40B4-BE49-F238E27FC236}">
                    <a16:creationId xmlns:a16="http://schemas.microsoft.com/office/drawing/2014/main" id="{7F3C1CD5-BC77-4CDF-8A00-83C57FB17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-18504"/>
                <a:ext cx="9144000" cy="2739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sz="2800" dirty="0"/>
                  <a:t>	</a:t>
                </a:r>
                <a:r>
                  <a:rPr lang="ru-RU" altLang="ru-RU" dirty="0"/>
                  <a:t> Для изображения циклоиды о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тложим на прямой отрезок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АВ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равный длине окружности, т.е.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АВ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= 2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π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R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. Разделим этот отрезок на 8 равных частей точками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</a:t>
                </a:r>
                <a:r>
                  <a:rPr lang="ru-RU" altLang="ru-RU" baseline="-30000" dirty="0">
                    <a:cs typeface="Times New Roman" panose="02020603050405020304" pitchFamily="18" charset="0"/>
                  </a:rPr>
                  <a:t>1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 ...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 А</a:t>
                </a:r>
                <a:r>
                  <a:rPr lang="ru-RU" altLang="ru-RU" baseline="-30000" dirty="0">
                    <a:cs typeface="Times New Roman" panose="02020603050405020304" pitchFamily="18" charset="0"/>
                  </a:rPr>
                  <a:t>8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=В.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Возьмём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R = 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2,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AB </a:t>
                </a:r>
                <a14:m>
                  <m:oMath xmlns:m="http://schemas.openxmlformats.org/officeDocument/2006/math">
                    <m:r>
                      <a:rPr lang="en-US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altLang="ru-RU" dirty="0"/>
                  <a:t> 12. </a:t>
                </a:r>
                <a:r>
                  <a:rPr lang="ru-RU" altLang="ru-RU" dirty="0"/>
                  <a:t>Где будет находится отмеченная точка </a:t>
                </a:r>
                <a:r>
                  <a:rPr lang="en-US" altLang="ru-RU" i="1" dirty="0"/>
                  <a:t>A</a:t>
                </a:r>
                <a:r>
                  <a:rPr lang="ru-RU" altLang="ru-RU" dirty="0"/>
                  <a:t>, когда окружность, катящаяся по прямой, достигнет точки: а) </a:t>
                </a:r>
                <a:r>
                  <a:rPr lang="en-US" altLang="ru-RU" i="1" dirty="0"/>
                  <a:t>A</a:t>
                </a:r>
                <a:r>
                  <a:rPr lang="en-US" altLang="ru-RU" baseline="-25000" dirty="0"/>
                  <a:t>4</a:t>
                </a:r>
                <a:r>
                  <a:rPr lang="ru-RU" altLang="ru-RU" dirty="0"/>
                  <a:t>; б) </a:t>
                </a:r>
                <a:r>
                  <a:rPr lang="en-US" altLang="ru-RU" i="1" dirty="0"/>
                  <a:t>A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; </a:t>
                </a:r>
                <a:r>
                  <a:rPr lang="en-US" altLang="ru-RU" baseline="-25000" dirty="0"/>
                  <a:t> </a:t>
                </a:r>
                <a:r>
                  <a:rPr lang="ru-RU" altLang="ru-RU" dirty="0"/>
                  <a:t>в) </a:t>
                </a:r>
                <a:r>
                  <a:rPr lang="en-US" altLang="ru-RU" i="1" dirty="0"/>
                  <a:t>A</a:t>
                </a:r>
                <a:r>
                  <a:rPr lang="en-US" altLang="ru-RU" baseline="-25000" dirty="0"/>
                  <a:t>6</a:t>
                </a:r>
                <a:r>
                  <a:rPr lang="en-US" altLang="ru-RU" dirty="0"/>
                  <a:t>; </a:t>
                </a:r>
                <a:r>
                  <a:rPr lang="ru-RU" altLang="ru-RU" dirty="0"/>
                  <a:t>г) </a:t>
                </a:r>
                <a:r>
                  <a:rPr lang="en-US" altLang="ru-RU" i="1" dirty="0"/>
                  <a:t>A</a:t>
                </a:r>
                <a:r>
                  <a:rPr lang="ru-RU" altLang="ru-RU" baseline="-25000" dirty="0"/>
                  <a:t>1</a:t>
                </a:r>
                <a:r>
                  <a:rPr lang="en-US" altLang="ru-RU" dirty="0"/>
                  <a:t>;</a:t>
                </a:r>
                <a:r>
                  <a:rPr lang="ru-RU" altLang="ru-RU" dirty="0"/>
                  <a:t> д) </a:t>
                </a:r>
                <a:r>
                  <a:rPr lang="en-US" altLang="ru-RU" i="1" dirty="0"/>
                  <a:t>A</a:t>
                </a:r>
                <a:r>
                  <a:rPr lang="ru-RU" altLang="ru-RU" baseline="-25000" dirty="0"/>
                  <a:t>3</a:t>
                </a:r>
                <a:r>
                  <a:rPr lang="en-US" altLang="ru-RU" dirty="0"/>
                  <a:t>;</a:t>
                </a:r>
                <a:r>
                  <a:rPr lang="ru-RU" altLang="ru-RU" dirty="0"/>
                  <a:t> е) </a:t>
                </a:r>
                <a:r>
                  <a:rPr lang="en-US" altLang="ru-RU" i="1" dirty="0"/>
                  <a:t>A</a:t>
                </a:r>
                <a:r>
                  <a:rPr lang="ru-RU" altLang="ru-RU" baseline="-25000" dirty="0"/>
                  <a:t>5</a:t>
                </a:r>
                <a:r>
                  <a:rPr lang="en-US" altLang="ru-RU" dirty="0"/>
                  <a:t>;</a:t>
                </a:r>
                <a:r>
                  <a:rPr lang="ru-RU" altLang="ru-RU" dirty="0"/>
                  <a:t> ж) </a:t>
                </a:r>
                <a:r>
                  <a:rPr lang="en-US" altLang="ru-RU" i="1" dirty="0"/>
                  <a:t>A</a:t>
                </a:r>
                <a:r>
                  <a:rPr lang="ru-RU" altLang="ru-RU" baseline="-25000" dirty="0"/>
                  <a:t>7</a:t>
                </a:r>
                <a:r>
                  <a:rPr lang="ru-RU" altLang="ru-RU" dirty="0"/>
                  <a:t>? (Для указания положения точки используйте направления: восток, запад, север, юг и т. д.)</a:t>
                </a:r>
              </a:p>
            </p:txBody>
          </p:sp>
        </mc:Choice>
        <mc:Fallback xmlns="">
          <p:sp>
            <p:nvSpPr>
              <p:cNvPr id="286725" name="Text Box 5">
                <a:extLst>
                  <a:ext uri="{FF2B5EF4-FFF2-40B4-BE49-F238E27FC236}">
                    <a16:creationId xmlns:a16="http://schemas.microsoft.com/office/drawing/2014/main" id="{7F3C1CD5-BC77-4CDF-8A00-83C57FB17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-18504"/>
                <a:ext cx="9144000" cy="2739211"/>
              </a:xfrm>
              <a:prstGeom prst="rect">
                <a:avLst/>
              </a:prstGeom>
              <a:blipFill>
                <a:blip r:embed="rId3"/>
                <a:stretch>
                  <a:fillRect l="-1000" r="-1000" b="-42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27" name="Picture 7">
            <a:extLst>
              <a:ext uri="{FF2B5EF4-FFF2-40B4-BE49-F238E27FC236}">
                <a16:creationId xmlns:a16="http://schemas.microsoft.com/office/drawing/2014/main" id="{AF3FF21F-DBA1-48B3-8800-17483159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208963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6742" name="Group 22">
            <a:extLst>
              <a:ext uri="{FF2B5EF4-FFF2-40B4-BE49-F238E27FC236}">
                <a16:creationId xmlns:a16="http://schemas.microsoft.com/office/drawing/2014/main" id="{3EF08944-AF47-4F0B-AE21-1D2AE2572686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048000"/>
            <a:ext cx="8361363" cy="3048000"/>
            <a:chOff x="144" y="1920"/>
            <a:chExt cx="5267" cy="1920"/>
          </a:xfrm>
        </p:grpSpPr>
        <p:pic>
          <p:nvPicPr>
            <p:cNvPr id="286728" name="Picture 8">
              <a:extLst>
                <a:ext uri="{FF2B5EF4-FFF2-40B4-BE49-F238E27FC236}">
                  <a16:creationId xmlns:a16="http://schemas.microsoft.com/office/drawing/2014/main" id="{DD77DB12-7481-4D36-98CF-6F4DBEB66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729" name="Text Box 9">
              <a:extLst>
                <a:ext uri="{FF2B5EF4-FFF2-40B4-BE49-F238E27FC236}">
                  <a16:creationId xmlns:a16="http://schemas.microsoft.com/office/drawing/2014/main" id="{83A7CF61-33DE-4323-994F-EAC349534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552"/>
              <a:ext cx="23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Ответ: </a:t>
              </a:r>
              <a:r>
                <a:rPr lang="ru-RU" altLang="ru-RU"/>
                <a:t>а) север;</a:t>
              </a:r>
            </a:p>
          </p:txBody>
        </p:sp>
      </p:grpSp>
      <p:grpSp>
        <p:nvGrpSpPr>
          <p:cNvPr id="286743" name="Group 23">
            <a:extLst>
              <a:ext uri="{FF2B5EF4-FFF2-40B4-BE49-F238E27FC236}">
                <a16:creationId xmlns:a16="http://schemas.microsoft.com/office/drawing/2014/main" id="{BE2497DE-F9AB-4E16-A1A2-B36C081B39B0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0"/>
            <a:ext cx="8208963" cy="3048000"/>
            <a:chOff x="240" y="1920"/>
            <a:chExt cx="5171" cy="1920"/>
          </a:xfrm>
        </p:grpSpPr>
        <p:sp>
          <p:nvSpPr>
            <p:cNvPr id="286730" name="Text Box 10">
              <a:extLst>
                <a:ext uri="{FF2B5EF4-FFF2-40B4-BE49-F238E27FC236}">
                  <a16:creationId xmlns:a16="http://schemas.microsoft.com/office/drawing/2014/main" id="{325F56BE-9B56-49D2-A470-D9258A761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0" y="3552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б) запад;</a:t>
              </a:r>
            </a:p>
          </p:txBody>
        </p:sp>
        <p:pic>
          <p:nvPicPr>
            <p:cNvPr id="286736" name="Picture 16">
              <a:extLst>
                <a:ext uri="{FF2B5EF4-FFF2-40B4-BE49-F238E27FC236}">
                  <a16:creationId xmlns:a16="http://schemas.microsoft.com/office/drawing/2014/main" id="{DDE3BBFB-B596-490B-B687-E3E490DBF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6744" name="Group 24">
            <a:extLst>
              <a:ext uri="{FF2B5EF4-FFF2-40B4-BE49-F238E27FC236}">
                <a16:creationId xmlns:a16="http://schemas.microsoft.com/office/drawing/2014/main" id="{4743504C-9536-40C8-9162-A07EE5E09FB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0"/>
            <a:ext cx="8208963" cy="3048000"/>
            <a:chOff x="240" y="1920"/>
            <a:chExt cx="5171" cy="1920"/>
          </a:xfrm>
        </p:grpSpPr>
        <p:sp>
          <p:nvSpPr>
            <p:cNvPr id="286731" name="Text Box 11">
              <a:extLst>
                <a:ext uri="{FF2B5EF4-FFF2-40B4-BE49-F238E27FC236}">
                  <a16:creationId xmlns:a16="http://schemas.microsoft.com/office/drawing/2014/main" id="{F17F8F0C-792C-42F5-B24F-E275CA385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552"/>
              <a:ext cx="10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в) восток;</a:t>
              </a:r>
            </a:p>
          </p:txBody>
        </p:sp>
        <p:pic>
          <p:nvPicPr>
            <p:cNvPr id="286737" name="Picture 17">
              <a:extLst>
                <a:ext uri="{FF2B5EF4-FFF2-40B4-BE49-F238E27FC236}">
                  <a16:creationId xmlns:a16="http://schemas.microsoft.com/office/drawing/2014/main" id="{1D8B9C72-D2D7-4006-8CF9-BF62188D2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6745" name="Group 25">
            <a:extLst>
              <a:ext uri="{FF2B5EF4-FFF2-40B4-BE49-F238E27FC236}">
                <a16:creationId xmlns:a16="http://schemas.microsoft.com/office/drawing/2014/main" id="{B97ED8B1-07D2-41D6-8FEC-A88E1EA576FD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0"/>
            <a:ext cx="8208963" cy="3048000"/>
            <a:chOff x="240" y="1920"/>
            <a:chExt cx="5171" cy="1920"/>
          </a:xfrm>
        </p:grpSpPr>
        <p:sp>
          <p:nvSpPr>
            <p:cNvPr id="286732" name="Text Box 12">
              <a:extLst>
                <a:ext uri="{FF2B5EF4-FFF2-40B4-BE49-F238E27FC236}">
                  <a16:creationId xmlns:a16="http://schemas.microsoft.com/office/drawing/2014/main" id="{46ABA1C6-E115-464A-9C00-BD9AE943A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3552"/>
              <a:ext cx="12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г) юго-запад;</a:t>
              </a:r>
            </a:p>
          </p:txBody>
        </p:sp>
        <p:pic>
          <p:nvPicPr>
            <p:cNvPr id="286738" name="Picture 18">
              <a:extLst>
                <a:ext uri="{FF2B5EF4-FFF2-40B4-BE49-F238E27FC236}">
                  <a16:creationId xmlns:a16="http://schemas.microsoft.com/office/drawing/2014/main" id="{E7C78CAC-F114-4B5C-93AF-94A4569FF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6746" name="Group 26">
            <a:extLst>
              <a:ext uri="{FF2B5EF4-FFF2-40B4-BE49-F238E27FC236}">
                <a16:creationId xmlns:a16="http://schemas.microsoft.com/office/drawing/2014/main" id="{3A61B78D-5645-4163-B361-C1269E7F6A3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0"/>
            <a:ext cx="8610600" cy="3048000"/>
            <a:chOff x="240" y="1920"/>
            <a:chExt cx="5424" cy="1920"/>
          </a:xfrm>
        </p:grpSpPr>
        <p:sp>
          <p:nvSpPr>
            <p:cNvPr id="286733" name="Text Box 13">
              <a:extLst>
                <a:ext uri="{FF2B5EF4-FFF2-40B4-BE49-F238E27FC236}">
                  <a16:creationId xmlns:a16="http://schemas.microsoft.com/office/drawing/2014/main" id="{27FBA7FB-E666-4C12-86B5-3EA55C092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3552"/>
              <a:ext cx="1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д) северо-запад;</a:t>
              </a:r>
            </a:p>
          </p:txBody>
        </p:sp>
        <p:pic>
          <p:nvPicPr>
            <p:cNvPr id="286739" name="Picture 19">
              <a:extLst>
                <a:ext uri="{FF2B5EF4-FFF2-40B4-BE49-F238E27FC236}">
                  <a16:creationId xmlns:a16="http://schemas.microsoft.com/office/drawing/2014/main" id="{21FAC36F-DE4E-4DF8-9739-9758CA912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6747" name="Group 27">
            <a:extLst>
              <a:ext uri="{FF2B5EF4-FFF2-40B4-BE49-F238E27FC236}">
                <a16:creationId xmlns:a16="http://schemas.microsoft.com/office/drawing/2014/main" id="{E8BE01AC-63C0-4996-95D4-68E5345B4391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0"/>
            <a:ext cx="8208963" cy="3505200"/>
            <a:chOff x="240" y="1920"/>
            <a:chExt cx="5171" cy="2208"/>
          </a:xfrm>
        </p:grpSpPr>
        <p:sp>
          <p:nvSpPr>
            <p:cNvPr id="286734" name="Text Box 14">
              <a:extLst>
                <a:ext uri="{FF2B5EF4-FFF2-40B4-BE49-F238E27FC236}">
                  <a16:creationId xmlns:a16="http://schemas.microsoft.com/office/drawing/2014/main" id="{60E351E3-34C3-4C67-945B-C84EDC81B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840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е) северо-восток;</a:t>
              </a:r>
            </a:p>
          </p:txBody>
        </p:sp>
        <p:pic>
          <p:nvPicPr>
            <p:cNvPr id="286740" name="Picture 20">
              <a:extLst>
                <a:ext uri="{FF2B5EF4-FFF2-40B4-BE49-F238E27FC236}">
                  <a16:creationId xmlns:a16="http://schemas.microsoft.com/office/drawing/2014/main" id="{D68C8406-BC75-428F-89C8-1DDE3E2C0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6748" name="Group 28">
            <a:extLst>
              <a:ext uri="{FF2B5EF4-FFF2-40B4-BE49-F238E27FC236}">
                <a16:creationId xmlns:a16="http://schemas.microsoft.com/office/drawing/2014/main" id="{368F32EE-9B80-42BF-AF2C-639A12EE96D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048000"/>
            <a:ext cx="8208963" cy="3505200"/>
            <a:chOff x="240" y="1920"/>
            <a:chExt cx="5171" cy="2208"/>
          </a:xfrm>
        </p:grpSpPr>
        <p:sp>
          <p:nvSpPr>
            <p:cNvPr id="286735" name="Text Box 15">
              <a:extLst>
                <a:ext uri="{FF2B5EF4-FFF2-40B4-BE49-F238E27FC236}">
                  <a16:creationId xmlns:a16="http://schemas.microsoft.com/office/drawing/2014/main" id="{714FFA62-073F-43F5-8BB4-A87C577FA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3840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ж) юго-восток.</a:t>
              </a:r>
            </a:p>
          </p:txBody>
        </p:sp>
        <p:pic>
          <p:nvPicPr>
            <p:cNvPr id="286741" name="Picture 21">
              <a:extLst>
                <a:ext uri="{FF2B5EF4-FFF2-40B4-BE49-F238E27FC236}">
                  <a16:creationId xmlns:a16="http://schemas.microsoft.com/office/drawing/2014/main" id="{B6B2F19D-6C85-4552-B124-766616FF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0"/>
              <a:ext cx="5171" cy="1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280375EA-6325-AF98-E1CA-B6593D9F1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89" y="2857499"/>
            <a:ext cx="8281988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extLst>
              <a:ext uri="{FF2B5EF4-FFF2-40B4-BE49-F238E27FC236}">
                <a16:creationId xmlns:a16="http://schemas.microsoft.com/office/drawing/2014/main" id="{F501E676-ACCC-436F-9906-DFA7AFC7B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ts val="0"/>
              </a:spcBef>
            </a:pPr>
            <a:r>
              <a:rPr lang="ru-RU" altLang="ru-RU" dirty="0"/>
              <a:t>	Для моделирования циклоиды в компьютерной программе </a:t>
            </a:r>
            <a:r>
              <a:rPr lang="en-US" altLang="ru-RU" dirty="0"/>
              <a:t>GeoGebra </a:t>
            </a:r>
            <a:r>
              <a:rPr lang="ru-RU" altLang="ru-RU" dirty="0"/>
              <a:t>в</a:t>
            </a:r>
            <a:r>
              <a:rPr lang="ru-RU" altLang="ru-RU" sz="2200" dirty="0"/>
              <a:t> панели инструментов выберем окно «Ползунок». Зададим в нём ползунок </a:t>
            </a:r>
            <a:r>
              <a:rPr lang="en-US" altLang="ru-RU" sz="2200" i="1" dirty="0"/>
              <a:t>a</a:t>
            </a:r>
            <a:r>
              <a:rPr lang="ru-RU" altLang="ru-RU" sz="2200" dirty="0"/>
              <a:t>, изменяющийся, например, от -2 до 8. </a:t>
            </a:r>
            <a:endParaRPr lang="en-US" altLang="ru-RU" sz="2200" dirty="0"/>
          </a:p>
          <a:p>
            <a:pPr algn="just" eaLnBrk="1" hangingPunct="1">
              <a:spcBef>
                <a:spcPts val="0"/>
              </a:spcBef>
            </a:pPr>
            <a:r>
              <a:rPr lang="en-US" altLang="ru-RU" sz="2200" dirty="0"/>
              <a:t>	</a:t>
            </a:r>
            <a:r>
              <a:rPr lang="ru-RU" altLang="ru-RU" sz="2200" dirty="0"/>
              <a:t>В строке «Ввод» наберём: </a:t>
            </a:r>
            <a:r>
              <a:rPr lang="en-US" altLang="ru-RU" sz="2200" dirty="0"/>
              <a:t>O=(a,1) </a:t>
            </a:r>
            <a:r>
              <a:rPr lang="ru-RU" altLang="ru-RU" sz="2200" dirty="0"/>
              <a:t>и нажмём </a:t>
            </a:r>
            <a:r>
              <a:rPr lang="en-US" altLang="ru-RU" sz="2200" dirty="0"/>
              <a:t>“Enter”. </a:t>
            </a:r>
            <a:r>
              <a:rPr lang="ru-RU" altLang="ru-RU" sz="2200" dirty="0"/>
              <a:t>Наберём: </a:t>
            </a:r>
            <a:r>
              <a:rPr lang="en-US" altLang="ru-RU" sz="2200" dirty="0"/>
              <a:t>A=(a,0) </a:t>
            </a:r>
            <a:r>
              <a:rPr lang="ru-RU" altLang="ru-RU" sz="2200" dirty="0"/>
              <a:t>и нажмём </a:t>
            </a:r>
            <a:r>
              <a:rPr lang="en-US" altLang="ru-RU" sz="2200" dirty="0"/>
              <a:t>“Enter”.</a:t>
            </a:r>
            <a:r>
              <a:rPr lang="ru-RU" altLang="ru-RU" sz="2200" dirty="0"/>
              <a:t> Получим соответствующие точки.</a:t>
            </a:r>
            <a:r>
              <a:rPr lang="en-US" altLang="ru-RU" sz="2200" dirty="0"/>
              <a:t>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ru-RU" sz="2200" dirty="0"/>
              <a:t>	</a:t>
            </a:r>
            <a:r>
              <a:rPr lang="ru-RU" altLang="ru-RU" sz="2200" dirty="0"/>
              <a:t>С помощью инструмента «Окружность по центру и радиусу» построим окружность с центром </a:t>
            </a:r>
            <a:r>
              <a:rPr lang="en-US" altLang="ru-RU" sz="2200" i="1" dirty="0"/>
              <a:t>O </a:t>
            </a:r>
            <a:r>
              <a:rPr lang="ru-RU" altLang="ru-RU" sz="2200" dirty="0"/>
              <a:t> и радиусом 1.</a:t>
            </a:r>
            <a:endParaRPr lang="en-US" altLang="ru-RU" sz="2200" dirty="0"/>
          </a:p>
          <a:p>
            <a:pPr algn="just" eaLnBrk="1" hangingPunct="1">
              <a:spcBef>
                <a:spcPts val="0"/>
              </a:spcBef>
            </a:pPr>
            <a:r>
              <a:rPr lang="en-US" altLang="ru-RU" sz="2200" dirty="0"/>
              <a:t>	</a:t>
            </a:r>
            <a:r>
              <a:rPr lang="ru-RU" altLang="ru-RU" sz="2200" dirty="0"/>
              <a:t>С помощью инструмента «Поворот вокруг точки» повернём точку </a:t>
            </a:r>
            <a:r>
              <a:rPr lang="en-US" altLang="ru-RU" sz="2200" i="1" dirty="0"/>
              <a:t>A </a:t>
            </a:r>
            <a:r>
              <a:rPr lang="ru-RU" altLang="ru-RU" sz="2200" dirty="0"/>
              <a:t>вокруг точки </a:t>
            </a:r>
            <a:r>
              <a:rPr lang="en-US" altLang="ru-RU" sz="2200" i="1" dirty="0"/>
              <a:t>O </a:t>
            </a:r>
            <a:r>
              <a:rPr lang="ru-RU" altLang="ru-RU" sz="2200" dirty="0"/>
              <a:t>на угол </a:t>
            </a:r>
            <a:r>
              <a:rPr lang="en-US" altLang="ru-RU" sz="2200" i="1" dirty="0"/>
              <a:t>a </a:t>
            </a:r>
            <a:r>
              <a:rPr lang="ru-RU" altLang="ru-RU" sz="2200" dirty="0"/>
              <a:t>радиан по часовой стрелке.</a:t>
            </a:r>
            <a:endParaRPr lang="en-US" altLang="ru-RU" sz="2200" dirty="0"/>
          </a:p>
          <a:p>
            <a:pPr algn="just" eaLnBrk="1" hangingPunct="1">
              <a:spcBef>
                <a:spcPts val="0"/>
              </a:spcBef>
            </a:pPr>
            <a:r>
              <a:rPr lang="en-US" altLang="ru-RU" sz="2200" dirty="0"/>
              <a:t>	</a:t>
            </a:r>
            <a:r>
              <a:rPr lang="ru-RU" altLang="ru-RU" sz="2200" dirty="0"/>
              <a:t>С помощью инструмента «Отрезок» соединим точки </a:t>
            </a:r>
            <a:r>
              <a:rPr lang="en-US" altLang="ru-RU" sz="2200" i="1" dirty="0"/>
              <a:t>O </a:t>
            </a:r>
            <a:r>
              <a:rPr lang="ru-RU" altLang="ru-RU" sz="2200" dirty="0"/>
              <a:t>и </a:t>
            </a:r>
            <a:r>
              <a:rPr lang="en-US" altLang="ru-RU" sz="2200" i="1" dirty="0"/>
              <a:t>A’ </a:t>
            </a:r>
            <a:r>
              <a:rPr lang="ru-RU" altLang="ru-RU" sz="2200" dirty="0"/>
              <a:t>отрезком.</a:t>
            </a:r>
            <a:r>
              <a:rPr lang="en-US" altLang="ru-RU" sz="2200" dirty="0"/>
              <a:t> </a:t>
            </a:r>
            <a:r>
              <a:rPr lang="ru-RU" altLang="ru-RU" sz="2200" dirty="0"/>
              <a:t>Правой кнопкой «мыши» кликнем по точке </a:t>
            </a:r>
            <a:r>
              <a:rPr lang="en-US" altLang="ru-RU" sz="2200" i="1" dirty="0"/>
              <a:t>A’</a:t>
            </a:r>
            <a:r>
              <a:rPr lang="ru-RU" altLang="ru-RU" sz="2200" dirty="0"/>
              <a:t>, и выберем строчку «Оставлять след».</a:t>
            </a:r>
            <a:r>
              <a:rPr lang="ru-RU" altLang="ru-RU" sz="2200" i="1" dirty="0"/>
              <a:t> </a:t>
            </a:r>
            <a:r>
              <a:rPr lang="ru-RU" altLang="ru-RU" sz="2200" dirty="0"/>
              <a:t>Уберём лишние обозначения и изменим цвет.</a:t>
            </a:r>
            <a:endParaRPr lang="en-US" altLang="ru-RU" sz="2200" dirty="0"/>
          </a:p>
          <a:p>
            <a:pPr algn="just" eaLnBrk="1" hangingPunct="1">
              <a:spcBef>
                <a:spcPts val="0"/>
              </a:spcBef>
            </a:pPr>
            <a:r>
              <a:rPr lang="en-US" altLang="ru-RU" sz="2200" dirty="0"/>
              <a:t>	</a:t>
            </a:r>
            <a:r>
              <a:rPr lang="ru-RU" altLang="ru-RU" sz="2200" dirty="0"/>
              <a:t>Правой кнопкой «мыши» кликнем по ползунку, и выберем строчку «анимировать».</a:t>
            </a:r>
            <a:r>
              <a:rPr lang="ru-RU" altLang="ru-RU" sz="2200" i="1" dirty="0"/>
              <a:t> </a:t>
            </a:r>
            <a:r>
              <a:rPr lang="ru-RU" altLang="ru-RU" sz="2200" dirty="0"/>
              <a:t>Окружность покатится по оси абсцисс, а, закреплённая на ней, точка будет описывать циклоиду. Она показана на следующем слайде.	Получите эту траекторию в компьютерной программе </a:t>
            </a:r>
            <a:r>
              <a:rPr lang="en-US" altLang="ru-RU" sz="2200" dirty="0"/>
              <a:t>GeoGebra.</a:t>
            </a:r>
            <a:r>
              <a:rPr lang="ru-RU" altLang="ru-RU" sz="2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439214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0E5C0-668A-4300-A671-95D50F8A3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189"/>
            <a:ext cx="8796486" cy="678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2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Удлинённая циклоида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Кривая, которую описывает точка, закреплённая на </a:t>
            </a:r>
            <a:r>
              <a:rPr lang="ru-RU" altLang="ru-RU" dirty="0"/>
              <a:t>продолжении радиуса </a:t>
            </a:r>
            <a:r>
              <a:rPr lang="ru-RU" altLang="ru-RU" dirty="0">
                <a:cs typeface="Times New Roman" panose="02020603050405020304" pitchFamily="18" charset="0"/>
              </a:rPr>
              <a:t>окружности, катящейся по прямой,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</a:rPr>
              <a:t>удлиненной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циклоидой.</a:t>
            </a:r>
          </a:p>
        </p:txBody>
      </p:sp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0" y="1447800"/>
            <a:ext cx="9144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На полученном ранее рисунке циклоиды отметьте точку, закреплённую на продолжении радиуса. Отметьте положения этой точки, когда катящаяся окружность достигнет точки: а) </a:t>
            </a:r>
            <a:r>
              <a:rPr lang="en-US" altLang="ru-RU" i="1" dirty="0">
                <a:cs typeface="Times New Roman" panose="02020603050405020304" pitchFamily="18" charset="0"/>
              </a:rPr>
              <a:t>B</a:t>
            </a:r>
            <a:r>
              <a:rPr lang="ru-RU" altLang="ru-RU" dirty="0">
                <a:cs typeface="Times New Roman" panose="02020603050405020304" pitchFamily="18" charset="0"/>
              </a:rPr>
              <a:t>; б)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4</a:t>
            </a:r>
            <a:r>
              <a:rPr lang="ru-RU" altLang="ru-RU" dirty="0">
                <a:cs typeface="Times New Roman" panose="02020603050405020304" pitchFamily="18" charset="0"/>
              </a:rPr>
              <a:t>; </a:t>
            </a:r>
            <a:br>
              <a:rPr lang="ru-RU" altLang="ru-RU" dirty="0">
                <a:cs typeface="Times New Roman" panose="02020603050405020304" pitchFamily="18" charset="0"/>
              </a:rPr>
            </a:br>
            <a:r>
              <a:rPr lang="ru-RU" altLang="ru-RU" dirty="0">
                <a:cs typeface="Times New Roman" panose="02020603050405020304" pitchFamily="18" charset="0"/>
              </a:rPr>
              <a:t>в)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; г)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6</a:t>
            </a:r>
            <a:r>
              <a:rPr lang="ru-RU" altLang="ru-RU" dirty="0">
                <a:cs typeface="Times New Roman" panose="02020603050405020304" pitchFamily="18" charset="0"/>
              </a:rPr>
              <a:t>; </a:t>
            </a:r>
            <a:r>
              <a:rPr lang="ru-RU" altLang="ru-RU" dirty="0" err="1">
                <a:cs typeface="Times New Roman" panose="02020603050405020304" pitchFamily="18" charset="0"/>
              </a:rPr>
              <a:t>д</a:t>
            </a:r>
            <a:r>
              <a:rPr lang="ru-RU" altLang="ru-RU" dirty="0">
                <a:cs typeface="Times New Roman" panose="02020603050405020304" pitchFamily="18" charset="0"/>
              </a:rPr>
              <a:t>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; е)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3</a:t>
            </a:r>
            <a:r>
              <a:rPr lang="ru-RU" altLang="ru-RU" dirty="0">
                <a:cs typeface="Times New Roman" panose="02020603050405020304" pitchFamily="18" charset="0"/>
              </a:rPr>
              <a:t>; ж)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5</a:t>
            </a:r>
            <a:r>
              <a:rPr lang="ru-RU" altLang="ru-RU" dirty="0">
                <a:cs typeface="Times New Roman" panose="02020603050405020304" pitchFamily="18" charset="0"/>
              </a:rPr>
              <a:t>; </a:t>
            </a:r>
            <a:r>
              <a:rPr lang="ru-RU" altLang="ru-RU" dirty="0" err="1">
                <a:cs typeface="Times New Roman" panose="02020603050405020304" pitchFamily="18" charset="0"/>
              </a:rPr>
              <a:t>з</a:t>
            </a:r>
            <a:r>
              <a:rPr lang="ru-RU" altLang="ru-RU" dirty="0">
                <a:cs typeface="Times New Roman" panose="02020603050405020304" pitchFamily="18" charset="0"/>
              </a:rPr>
              <a:t>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7</a:t>
            </a:r>
            <a:r>
              <a:rPr lang="ru-RU" altLang="ru-RU" dirty="0">
                <a:cs typeface="Times New Roman" panose="02020603050405020304" pitchFamily="18" charset="0"/>
              </a:rPr>
              <a:t>. Соедините полученные точки плавной кривой.</a:t>
            </a:r>
            <a:r>
              <a:rPr lang="ru-RU" altLang="ru-RU" dirty="0"/>
              <a:t> </a:t>
            </a:r>
          </a:p>
        </p:txBody>
      </p:sp>
      <p:pic>
        <p:nvPicPr>
          <p:cNvPr id="11270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3436938"/>
            <a:ext cx="6772275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9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3386138"/>
            <a:ext cx="692785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6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Укороченная циклоида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6096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Кривая, которую описывает точка, закрепленная на </a:t>
            </a:r>
            <a:r>
              <a:rPr lang="ru-RU" altLang="ru-RU" dirty="0"/>
              <a:t>радиусе внутри </a:t>
            </a:r>
            <a:r>
              <a:rPr lang="ru-RU" altLang="ru-RU" dirty="0">
                <a:cs typeface="Times New Roman" panose="02020603050405020304" pitchFamily="18" charset="0"/>
              </a:rPr>
              <a:t>окружности, катящейся по прямой,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</a:rPr>
              <a:t>укороченной 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циклоидой.</a:t>
            </a:r>
          </a:p>
        </p:txBody>
      </p:sp>
      <p:sp>
        <p:nvSpPr>
          <p:cNvPr id="12292" name="Text Box 13"/>
          <p:cNvSpPr txBox="1">
            <a:spLocks noChangeArrowheads="1"/>
          </p:cNvSpPr>
          <p:nvPr/>
        </p:nvSpPr>
        <p:spPr bwMode="auto">
          <a:xfrm>
            <a:off x="0" y="1828800"/>
            <a:ext cx="9144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На полученном ранее рисунке циклоиды отметьте точку, закреплённую на радиусе окружности. Отметьте положения этой точки, когда катящаяся окружность достигнет точки: а) </a:t>
            </a:r>
            <a:r>
              <a:rPr lang="en-US" altLang="ru-RU" i="1" dirty="0">
                <a:cs typeface="Times New Roman" panose="02020603050405020304" pitchFamily="18" charset="0"/>
              </a:rPr>
              <a:t>B</a:t>
            </a:r>
            <a:r>
              <a:rPr lang="ru-RU" altLang="ru-RU" dirty="0">
                <a:cs typeface="Times New Roman" panose="02020603050405020304" pitchFamily="18" charset="0"/>
              </a:rPr>
              <a:t>; б)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4</a:t>
            </a:r>
            <a:r>
              <a:rPr lang="ru-RU" altLang="ru-RU" dirty="0">
                <a:cs typeface="Times New Roman" panose="02020603050405020304" pitchFamily="18" charset="0"/>
              </a:rPr>
              <a:t>; </a:t>
            </a:r>
            <a:br>
              <a:rPr lang="ru-RU" altLang="ru-RU" dirty="0">
                <a:cs typeface="Times New Roman" panose="02020603050405020304" pitchFamily="18" charset="0"/>
              </a:rPr>
            </a:br>
            <a:r>
              <a:rPr lang="ru-RU" altLang="ru-RU" dirty="0">
                <a:cs typeface="Times New Roman" panose="02020603050405020304" pitchFamily="18" charset="0"/>
              </a:rPr>
              <a:t>в)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; г)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6</a:t>
            </a:r>
            <a:r>
              <a:rPr lang="ru-RU" altLang="ru-RU" dirty="0">
                <a:cs typeface="Times New Roman" panose="02020603050405020304" pitchFamily="18" charset="0"/>
              </a:rPr>
              <a:t>; д)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; е)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3</a:t>
            </a:r>
            <a:r>
              <a:rPr lang="ru-RU" altLang="ru-RU" dirty="0">
                <a:cs typeface="Times New Roman" panose="02020603050405020304" pitchFamily="18" charset="0"/>
              </a:rPr>
              <a:t>; ж)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5</a:t>
            </a:r>
            <a:r>
              <a:rPr lang="ru-RU" altLang="ru-RU" dirty="0">
                <a:cs typeface="Times New Roman" panose="02020603050405020304" pitchFamily="18" charset="0"/>
              </a:rPr>
              <a:t>; з)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7</a:t>
            </a:r>
            <a:r>
              <a:rPr lang="ru-RU" altLang="ru-RU" dirty="0">
                <a:cs typeface="Times New Roman" panose="02020603050405020304" pitchFamily="18" charset="0"/>
              </a:rPr>
              <a:t>. Соедините полученные точки плавной кривой.</a:t>
            </a:r>
            <a:endParaRPr lang="ru-RU" altLang="ru-RU" dirty="0"/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64103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35388"/>
            <a:ext cx="64103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06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359"/>
            <a:ext cx="91440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89535" indent="450215" algn="just"/>
            <a:r>
              <a:rPr lang="ru-RU" altLang="ru-RU" sz="2800" dirty="0"/>
              <a:t>	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a typeface="Times New Roman" panose="02020603050405020304" pitchFamily="18" charset="0"/>
              </a:rPr>
              <a:t>П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араболу можно получить в компьютерной программе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GeoGebra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этого в строке «Ввод» наберём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0. Получим прямую, задаваемую этим уравнением. Обозначим её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89535" indent="45021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инструмента «Точка» отметим точку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(0, 2).</a:t>
            </a:r>
          </a:p>
          <a:p>
            <a:pPr marR="89535" indent="45021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Используя инструмент «Ползунок», создадим ползунок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изменяющийся от 0 до 6.</a:t>
            </a:r>
          </a:p>
          <a:p>
            <a:pPr marR="89535" indent="45021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строке «Ввод» наберём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Получим прямую, точки которой находятся на расстоянии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прямой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89535" indent="45021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инструмента «Окружность по центру и радиусу» построим окружность с центром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радиусом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A29293-9CB9-B09C-3AE1-AA2DE7FD1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749" y="3275606"/>
            <a:ext cx="4635471" cy="3384376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0E55C-0BAA-CDDF-1F08-81998A8F8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3052923"/>
            <a:ext cx="421196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89535" indent="450215" algn="just"/>
            <a:r>
              <a:rPr lang="ru-RU" altLang="ru-RU" sz="2800" dirty="0"/>
              <a:t>	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помощью инструмента «Пересечение» найдём точки пересечения построенных прямой и окружности. Эти точки будут равноудалены от точки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прямой 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89535" indent="45021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свойствах полученных точек выберем опцию «Оставлять след».</a:t>
            </a:r>
          </a:p>
          <a:p>
            <a:pPr marR="89535" indent="450215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изменении значения ползунка полученные точки будут оставлять след в виде параболы.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8610097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8118D20D-DD76-4E22-B9F7-ECD160DAA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Кардиоида</a:t>
            </a:r>
          </a:p>
        </p:txBody>
      </p:sp>
      <p:sp>
        <p:nvSpPr>
          <p:cNvPr id="229379" name="Text Box 3">
            <a:extLst>
              <a:ext uri="{FF2B5EF4-FFF2-40B4-BE49-F238E27FC236}">
                <a16:creationId xmlns:a16="http://schemas.microsoft.com/office/drawing/2014/main" id="{344A586F-E5F6-469B-9BE3-6FC31B1C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Т</a:t>
            </a:r>
            <a:r>
              <a:rPr lang="ru-RU" altLang="ru-RU" dirty="0">
                <a:cs typeface="Times New Roman" panose="02020603050405020304" pitchFamily="18" charset="0"/>
              </a:rPr>
              <a:t>раектория движения точки, закрепленной на окружности, катящейся с внешней стороны по другой окружности того же радиуса, называется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 кардиоидой.</a:t>
            </a:r>
          </a:p>
        </p:txBody>
      </p:sp>
      <p:pic>
        <p:nvPicPr>
          <p:cNvPr id="229505" name="Picture 129">
            <a:extLst>
              <a:ext uri="{FF2B5EF4-FFF2-40B4-BE49-F238E27FC236}">
                <a16:creationId xmlns:a16="http://schemas.microsoft.com/office/drawing/2014/main" id="{AB032E5D-243D-4F2C-A295-220B0BE1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3119438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9506" name="Group 130">
            <a:extLst>
              <a:ext uri="{FF2B5EF4-FFF2-40B4-BE49-F238E27FC236}">
                <a16:creationId xmlns:a16="http://schemas.microsoft.com/office/drawing/2014/main" id="{AFDBBC47-2A20-4B8D-99EF-0FE3B9AF900A}"/>
              </a:ext>
            </a:extLst>
          </p:cNvPr>
          <p:cNvGrpSpPr>
            <a:grpSpLocks/>
          </p:cNvGrpSpPr>
          <p:nvPr/>
        </p:nvGrpSpPr>
        <p:grpSpPr bwMode="auto">
          <a:xfrm>
            <a:off x="252618" y="2819400"/>
            <a:ext cx="8766175" cy="2819400"/>
            <a:chOff x="144" y="1728"/>
            <a:chExt cx="5522" cy="1776"/>
          </a:xfrm>
        </p:grpSpPr>
        <p:sp>
          <p:nvSpPr>
            <p:cNvPr id="229507" name="Text Box 131">
              <a:extLst>
                <a:ext uri="{FF2B5EF4-FFF2-40B4-BE49-F238E27FC236}">
                  <a16:creationId xmlns:a16="http://schemas.microsoft.com/office/drawing/2014/main" id="{B9201ED3-072F-4480-AAEE-1FA89BCCD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216"/>
              <a:ext cx="1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>
                  <a:solidFill>
                    <a:srgbClr val="FF3300"/>
                  </a:solidFill>
                </a:rPr>
                <a:t>Ответ: </a:t>
              </a:r>
              <a:r>
                <a:rPr lang="ru-RU" altLang="ru-RU" dirty="0"/>
                <a:t>а) Запад;</a:t>
              </a:r>
            </a:p>
          </p:txBody>
        </p:sp>
        <p:pic>
          <p:nvPicPr>
            <p:cNvPr id="229508" name="Picture 132">
              <a:extLst>
                <a:ext uri="{FF2B5EF4-FFF2-40B4-BE49-F238E27FC236}">
                  <a16:creationId xmlns:a16="http://schemas.microsoft.com/office/drawing/2014/main" id="{66F3C309-B590-4E11-90CA-58E4053DB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728"/>
              <a:ext cx="2834" cy="1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9509" name="Group 133">
            <a:extLst>
              <a:ext uri="{FF2B5EF4-FFF2-40B4-BE49-F238E27FC236}">
                <a16:creationId xmlns:a16="http://schemas.microsoft.com/office/drawing/2014/main" id="{01E94664-DFFD-409D-9297-D1BEBD58C234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828800"/>
            <a:ext cx="6556375" cy="3810000"/>
            <a:chOff x="1536" y="1104"/>
            <a:chExt cx="4130" cy="2400"/>
          </a:xfrm>
        </p:grpSpPr>
        <p:sp>
          <p:nvSpPr>
            <p:cNvPr id="229510" name="Text Box 134">
              <a:extLst>
                <a:ext uri="{FF2B5EF4-FFF2-40B4-BE49-F238E27FC236}">
                  <a16:creationId xmlns:a16="http://schemas.microsoft.com/office/drawing/2014/main" id="{74270ADD-79E7-489B-AB23-4B20B9E1F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3216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б) восток;</a:t>
              </a:r>
            </a:p>
          </p:txBody>
        </p:sp>
        <p:pic>
          <p:nvPicPr>
            <p:cNvPr id="229511" name="Picture 135">
              <a:extLst>
                <a:ext uri="{FF2B5EF4-FFF2-40B4-BE49-F238E27FC236}">
                  <a16:creationId xmlns:a16="http://schemas.microsoft.com/office/drawing/2014/main" id="{97C273FF-ED01-4BFC-9DC2-B2B500E29B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4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9512" name="Group 136">
            <a:extLst>
              <a:ext uri="{FF2B5EF4-FFF2-40B4-BE49-F238E27FC236}">
                <a16:creationId xmlns:a16="http://schemas.microsoft.com/office/drawing/2014/main" id="{4D1607A7-F0B5-46AE-90A1-6E0B8DD5A623}"/>
              </a:ext>
            </a:extLst>
          </p:cNvPr>
          <p:cNvGrpSpPr>
            <a:grpSpLocks/>
          </p:cNvGrpSpPr>
          <p:nvPr/>
        </p:nvGrpSpPr>
        <p:grpSpPr bwMode="auto">
          <a:xfrm>
            <a:off x="328818" y="1828800"/>
            <a:ext cx="8689975" cy="4267200"/>
            <a:chOff x="192" y="1104"/>
            <a:chExt cx="5474" cy="2688"/>
          </a:xfrm>
        </p:grpSpPr>
        <p:sp>
          <p:nvSpPr>
            <p:cNvPr id="229513" name="Text Box 137">
              <a:extLst>
                <a:ext uri="{FF2B5EF4-FFF2-40B4-BE49-F238E27FC236}">
                  <a16:creationId xmlns:a16="http://schemas.microsoft.com/office/drawing/2014/main" id="{EF44292F-3B64-4364-AF29-329C82032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50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/>
                <a:t>в) восток;</a:t>
              </a:r>
            </a:p>
          </p:txBody>
        </p:sp>
        <p:pic>
          <p:nvPicPr>
            <p:cNvPr id="229514" name="Picture 138">
              <a:extLst>
                <a:ext uri="{FF2B5EF4-FFF2-40B4-BE49-F238E27FC236}">
                  <a16:creationId xmlns:a16="http://schemas.microsoft.com/office/drawing/2014/main" id="{25689D0A-EF3C-49C8-B4D4-5652EEF35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4" cy="2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9515" name="Group 139">
            <a:extLst>
              <a:ext uri="{FF2B5EF4-FFF2-40B4-BE49-F238E27FC236}">
                <a16:creationId xmlns:a16="http://schemas.microsoft.com/office/drawing/2014/main" id="{50AE9DDC-BE6F-4A01-9475-AB01BDC4C68E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28800"/>
            <a:ext cx="7318375" cy="4267200"/>
            <a:chOff x="1056" y="1104"/>
            <a:chExt cx="4610" cy="2688"/>
          </a:xfrm>
        </p:grpSpPr>
        <p:sp>
          <p:nvSpPr>
            <p:cNvPr id="229516" name="Text Box 140">
              <a:extLst>
                <a:ext uri="{FF2B5EF4-FFF2-40B4-BE49-F238E27FC236}">
                  <a16:creationId xmlns:a16="http://schemas.microsoft.com/office/drawing/2014/main" id="{93A0E88F-DB85-450E-98B9-62821905B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50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г) юг;</a:t>
              </a:r>
            </a:p>
          </p:txBody>
        </p:sp>
        <p:pic>
          <p:nvPicPr>
            <p:cNvPr id="229517" name="Picture 141">
              <a:extLst>
                <a:ext uri="{FF2B5EF4-FFF2-40B4-BE49-F238E27FC236}">
                  <a16:creationId xmlns:a16="http://schemas.microsoft.com/office/drawing/2014/main" id="{37A111BB-B2A6-4E2B-AF11-D272D86C1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4" cy="2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9518" name="Group 142">
            <a:extLst>
              <a:ext uri="{FF2B5EF4-FFF2-40B4-BE49-F238E27FC236}">
                <a16:creationId xmlns:a16="http://schemas.microsoft.com/office/drawing/2014/main" id="{9FD4FF49-3D88-472E-A84E-32EB046E1ABC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1828800"/>
            <a:ext cx="6403975" cy="4267200"/>
            <a:chOff x="1632" y="1104"/>
            <a:chExt cx="4034" cy="2688"/>
          </a:xfrm>
        </p:grpSpPr>
        <p:sp>
          <p:nvSpPr>
            <p:cNvPr id="229519" name="Text Box 143">
              <a:extLst>
                <a:ext uri="{FF2B5EF4-FFF2-40B4-BE49-F238E27FC236}">
                  <a16:creationId xmlns:a16="http://schemas.microsoft.com/office/drawing/2014/main" id="{EECD6AFF-0A28-415F-97BE-EDBC506DA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2" y="3504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д) север;</a:t>
              </a:r>
            </a:p>
          </p:txBody>
        </p:sp>
        <p:pic>
          <p:nvPicPr>
            <p:cNvPr id="229520" name="Picture 144">
              <a:extLst>
                <a:ext uri="{FF2B5EF4-FFF2-40B4-BE49-F238E27FC236}">
                  <a16:creationId xmlns:a16="http://schemas.microsoft.com/office/drawing/2014/main" id="{CB68EED8-D4E1-4EF6-836B-10A0F097A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4" cy="2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9521" name="Group 145">
            <a:extLst>
              <a:ext uri="{FF2B5EF4-FFF2-40B4-BE49-F238E27FC236}">
                <a16:creationId xmlns:a16="http://schemas.microsoft.com/office/drawing/2014/main" id="{A9174FC0-4488-4E30-8657-029C080AEF22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828800"/>
            <a:ext cx="8766175" cy="4724400"/>
            <a:chOff x="144" y="1104"/>
            <a:chExt cx="5522" cy="2976"/>
          </a:xfrm>
        </p:grpSpPr>
        <p:sp>
          <p:nvSpPr>
            <p:cNvPr id="229522" name="Text Box 146">
              <a:extLst>
                <a:ext uri="{FF2B5EF4-FFF2-40B4-BE49-F238E27FC236}">
                  <a16:creationId xmlns:a16="http://schemas.microsoft.com/office/drawing/2014/main" id="{2E7E7A7D-52FF-4ED7-95DB-89805FF17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792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dirty="0"/>
                <a:t>е) юг;</a:t>
              </a:r>
            </a:p>
          </p:txBody>
        </p:sp>
        <p:pic>
          <p:nvPicPr>
            <p:cNvPr id="229523" name="Picture 147">
              <a:extLst>
                <a:ext uri="{FF2B5EF4-FFF2-40B4-BE49-F238E27FC236}">
                  <a16:creationId xmlns:a16="http://schemas.microsoft.com/office/drawing/2014/main" id="{649D766C-8BE4-4FBE-9B5B-8F836123A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4" cy="2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9524" name="Group 148">
            <a:extLst>
              <a:ext uri="{FF2B5EF4-FFF2-40B4-BE49-F238E27FC236}">
                <a16:creationId xmlns:a16="http://schemas.microsoft.com/office/drawing/2014/main" id="{3391531F-3E94-4EA5-B61D-A9EB7F49506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828800"/>
            <a:ext cx="7851775" cy="4724400"/>
            <a:chOff x="720" y="1104"/>
            <a:chExt cx="4946" cy="2976"/>
          </a:xfrm>
        </p:grpSpPr>
        <p:sp>
          <p:nvSpPr>
            <p:cNvPr id="229525" name="Text Box 149">
              <a:extLst>
                <a:ext uri="{FF2B5EF4-FFF2-40B4-BE49-F238E27FC236}">
                  <a16:creationId xmlns:a16="http://schemas.microsoft.com/office/drawing/2014/main" id="{4716F959-BCDA-4C27-9FD6-E981FF2BF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3792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/>
                <a:t>ж) север.</a:t>
              </a:r>
            </a:p>
          </p:txBody>
        </p:sp>
        <p:pic>
          <p:nvPicPr>
            <p:cNvPr id="229526" name="Picture 150">
              <a:extLst>
                <a:ext uri="{FF2B5EF4-FFF2-40B4-BE49-F238E27FC236}">
                  <a16:creationId xmlns:a16="http://schemas.microsoft.com/office/drawing/2014/main" id="{74CD4012-4FF4-49D3-94A0-7709BF804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834" cy="2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9527" name="Text Box 151">
            <a:extLst>
              <a:ext uri="{FF2B5EF4-FFF2-40B4-BE49-F238E27FC236}">
                <a16:creationId xmlns:a16="http://schemas.microsoft.com/office/drawing/2014/main" id="{7E67CFFA-12F7-4E52-B6D2-764F0371D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45720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Для изображения кардиоиды р</a:t>
            </a:r>
            <a:r>
              <a:rPr lang="ru-RU" altLang="ru-RU" dirty="0">
                <a:cs typeface="Times New Roman" panose="02020603050405020304" pitchFamily="18" charset="0"/>
              </a:rPr>
              <a:t>азделим </a:t>
            </a:r>
            <a:r>
              <a:rPr lang="ru-RU" altLang="ru-RU" dirty="0"/>
              <a:t>окружность</a:t>
            </a:r>
            <a:r>
              <a:rPr lang="ru-RU" altLang="ru-RU" dirty="0">
                <a:cs typeface="Times New Roman" panose="02020603050405020304" pitchFamily="18" charset="0"/>
              </a:rPr>
              <a:t> на 8 равных частей точками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...</a:t>
            </a:r>
            <a:r>
              <a:rPr lang="ru-RU" altLang="ru-RU" dirty="0">
                <a:cs typeface="Times New Roman" panose="02020603050405020304" pitchFamily="18" charset="0"/>
              </a:rPr>
              <a:t>,</a:t>
            </a:r>
            <a:r>
              <a:rPr lang="ru-RU" altLang="ru-RU" i="1" dirty="0">
                <a:cs typeface="Times New Roman" panose="02020603050405020304" pitchFamily="18" charset="0"/>
              </a:rPr>
              <a:t> А</a:t>
            </a:r>
            <a:r>
              <a:rPr lang="ru-RU" altLang="ru-RU" baseline="-30000" dirty="0">
                <a:cs typeface="Times New Roman" panose="02020603050405020304" pitchFamily="18" charset="0"/>
              </a:rPr>
              <a:t>8</a:t>
            </a:r>
            <a:r>
              <a:rPr lang="ru-RU" altLang="ru-RU" i="1" dirty="0">
                <a:cs typeface="Times New Roman" panose="02020603050405020304" pitchFamily="18" charset="0"/>
              </a:rPr>
              <a:t>=В.</a:t>
            </a:r>
            <a:r>
              <a:rPr lang="ru-RU" altLang="ru-RU" i="1" dirty="0"/>
              <a:t> </a:t>
            </a:r>
            <a:r>
              <a:rPr lang="ru-RU" altLang="ru-RU" dirty="0"/>
              <a:t>Выясните, где будет находиться отмеченная точка </a:t>
            </a:r>
            <a:r>
              <a:rPr lang="en-US" altLang="ru-RU" i="1" dirty="0"/>
              <a:t>A</a:t>
            </a:r>
            <a:r>
              <a:rPr lang="ru-RU" altLang="ru-RU" dirty="0"/>
              <a:t>, когда окружность, катящаяся по прямой, достигнет точки: а) </a:t>
            </a:r>
            <a:r>
              <a:rPr lang="en-US" altLang="ru-RU" i="1" dirty="0"/>
              <a:t>A</a:t>
            </a:r>
            <a:r>
              <a:rPr lang="en-US" altLang="ru-RU" baseline="-25000" dirty="0"/>
              <a:t>4</a:t>
            </a:r>
            <a:r>
              <a:rPr lang="ru-RU" altLang="ru-RU" dirty="0"/>
              <a:t>; б) </a:t>
            </a:r>
            <a:r>
              <a:rPr lang="en-US" altLang="ru-RU" i="1" dirty="0"/>
              <a:t>A</a:t>
            </a:r>
            <a:r>
              <a:rPr lang="en-US" altLang="ru-RU" baseline="-25000" dirty="0"/>
              <a:t>2</a:t>
            </a:r>
            <a:r>
              <a:rPr lang="en-US" altLang="ru-RU" dirty="0"/>
              <a:t>; </a:t>
            </a:r>
            <a:r>
              <a:rPr lang="en-US" altLang="ru-RU" baseline="-25000" dirty="0"/>
              <a:t> </a:t>
            </a:r>
            <a:r>
              <a:rPr lang="ru-RU" altLang="ru-RU" dirty="0"/>
              <a:t>в) </a:t>
            </a:r>
            <a:r>
              <a:rPr lang="en-US" altLang="ru-RU" i="1" dirty="0"/>
              <a:t>A</a:t>
            </a:r>
            <a:r>
              <a:rPr lang="en-US" altLang="ru-RU" baseline="-25000" dirty="0"/>
              <a:t>6</a:t>
            </a:r>
            <a:r>
              <a:rPr lang="en-US" altLang="ru-RU" dirty="0"/>
              <a:t>; </a:t>
            </a:r>
            <a:r>
              <a:rPr lang="ru-RU" altLang="ru-RU" dirty="0"/>
              <a:t>г) </a:t>
            </a:r>
            <a:r>
              <a:rPr lang="en-US" altLang="ru-RU" i="1" dirty="0"/>
              <a:t>A</a:t>
            </a:r>
            <a:r>
              <a:rPr lang="ru-RU" altLang="ru-RU" baseline="-25000" dirty="0"/>
              <a:t>1</a:t>
            </a:r>
            <a:r>
              <a:rPr lang="en-US" altLang="ru-RU" dirty="0"/>
              <a:t>;</a:t>
            </a:r>
            <a:r>
              <a:rPr lang="ru-RU" altLang="ru-RU" dirty="0"/>
              <a:t> д) </a:t>
            </a:r>
            <a:r>
              <a:rPr lang="en-US" altLang="ru-RU" i="1" dirty="0"/>
              <a:t>A</a:t>
            </a:r>
            <a:r>
              <a:rPr lang="ru-RU" altLang="ru-RU" baseline="-25000" dirty="0"/>
              <a:t>3</a:t>
            </a:r>
            <a:r>
              <a:rPr lang="en-US" altLang="ru-RU" dirty="0"/>
              <a:t>;</a:t>
            </a:r>
            <a:r>
              <a:rPr lang="ru-RU" altLang="ru-RU" dirty="0"/>
              <a:t> е) </a:t>
            </a:r>
            <a:r>
              <a:rPr lang="en-US" altLang="ru-RU" i="1" dirty="0"/>
              <a:t>A</a:t>
            </a:r>
            <a:r>
              <a:rPr lang="ru-RU" altLang="ru-RU" baseline="-25000" dirty="0"/>
              <a:t>5</a:t>
            </a:r>
            <a:r>
              <a:rPr lang="en-US" altLang="ru-RU" dirty="0"/>
              <a:t>;</a:t>
            </a:r>
            <a:r>
              <a:rPr lang="ru-RU" altLang="ru-RU" dirty="0"/>
              <a:t> ж) </a:t>
            </a:r>
            <a:r>
              <a:rPr lang="en-US" altLang="ru-RU" i="1" dirty="0"/>
              <a:t>A</a:t>
            </a:r>
            <a:r>
              <a:rPr lang="ru-RU" altLang="ru-RU" baseline="-25000" dirty="0"/>
              <a:t>7</a:t>
            </a:r>
            <a:r>
              <a:rPr lang="ru-RU" altLang="ru-RU" dirty="0"/>
              <a:t>. </a:t>
            </a:r>
          </a:p>
        </p:txBody>
      </p:sp>
      <p:pic>
        <p:nvPicPr>
          <p:cNvPr id="2" name="Picture 2052">
            <a:extLst>
              <a:ext uri="{FF2B5EF4-FFF2-40B4-BE49-F238E27FC236}">
                <a16:creationId xmlns:a16="http://schemas.microsoft.com/office/drawing/2014/main" id="{DE197BA0-F62F-8B1B-DEBA-346DE1D3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800"/>
            <a:ext cx="4495800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98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7386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indent="449580" algn="just">
                  <a:spcAft>
                    <a:spcPts val="0"/>
                  </a:spcAft>
                </a:pPr>
                <a:r>
                  <a:rPr lang="ru-RU" altLang="ru-RU" dirty="0"/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Для получения кардиоиды в программе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GeoGebra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последовательно выполним следующие действия.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  <a:tabLst>
                    <a:tab pos="-3420745" algn="l"/>
                  </a:tabLs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«Ползунок» создадим ползунок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изменяющийся от 0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до 360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строке «Ввод» напишем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=(0,0) и нажмём «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Enter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». В результате получим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(0, 0).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«Окружность по центру и радиусу» создадим окружность с центром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радиусом 1.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строке «Ввод» напишем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=(2,0) и нажмём «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Enter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». В результате получим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(2, 0).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  <a:tabLst>
                    <a:tab pos="-3420745" algn="l"/>
                  </a:tabLs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«Поворот вокруг точки» повернём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вокруг точки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против часовой стрелки. Получим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«Окружность по центру и радиусу» создадим окружность с центром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радиусом 1.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  <a:tabLst>
                    <a:tab pos="-3420745" algn="l"/>
                  </a:tabLs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 строке «Ввод» напишем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=(1,0) и нажмём «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Enter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». В результате получим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(1, 0).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  <a:tabLst>
                    <a:tab pos="-3420745" algn="l"/>
                  </a:tabLs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«Поворот вокруг точки» повернём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вокруг точки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против часовой стрелки. Получим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«Поворот вокруг точки» повернём точку 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вокруг точки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на угол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против часовой стрелки. Получим точку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 помощью инструмента «Отрезок» соединим отрезком точки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Кликнем левой кнопкой мыши по точке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выберем строку «Оставлять след».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Кликнем левой кнопкой мыши по ползунку</a:t>
                </a:r>
                <a:r>
                  <a:rPr lang="ru-R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и выберем строку «Анимировать». В результате окружность с центром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покатится по окружности с центром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а точка </a:t>
                </a:r>
                <a:r>
                  <a:rPr lang="en-US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будет описывать кардиоиду.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Она показана на следующем слайде.</a:t>
                </a:r>
                <a:endParaRPr lang="ru-RU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eaLnBrk="1" hangingPunct="1">
                  <a:spcBef>
                    <a:spcPct val="50000"/>
                  </a:spcBef>
                </a:pPr>
                <a:endParaRPr lang="ru-RU" altLang="ru-RU" dirty="0"/>
              </a:p>
            </p:txBody>
          </p:sp>
        </mc:Choice>
        <mc:Fallback xmlns="">
          <p:sp>
            <p:nvSpPr>
              <p:cNvPr id="1024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7386638"/>
              </a:xfrm>
              <a:prstGeom prst="rect">
                <a:avLst/>
              </a:prstGeom>
              <a:blipFill>
                <a:blip r:embed="rId3"/>
                <a:stretch>
                  <a:fillRect l="-533" r="-5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80447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2B591-6912-4324-BA75-4EC16F9DA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12776"/>
            <a:ext cx="6811499" cy="5256584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382FFBA0-AC77-0D67-8771-10B2B8A6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</a:rPr>
              <a:t>Упражнение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9981D-5B47-8ABC-848F-70FB56A01498}"/>
              </a:ext>
            </a:extLst>
          </p:cNvPr>
          <p:cNvSpPr txBox="1"/>
          <p:nvPr/>
        </p:nvSpPr>
        <p:spPr>
          <a:xfrm>
            <a:off x="0" y="639852"/>
            <a:ext cx="91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Получите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эту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траекторию движения точки в компьютерной программе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GeoGebra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247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82FFBA0-AC77-0D67-8771-10B2B8A6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dirty="0">
                <a:solidFill>
                  <a:srgbClr val="FF0000"/>
                </a:solidFill>
              </a:rPr>
              <a:t>Упражнение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9981D-5B47-8ABC-848F-70FB56A01498}"/>
              </a:ext>
            </a:extLst>
          </p:cNvPr>
          <p:cNvSpPr txBox="1"/>
          <p:nvPr/>
        </p:nvSpPr>
        <p:spPr>
          <a:xfrm>
            <a:off x="0" y="639852"/>
            <a:ext cx="9180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Используя рисунок, докажите, что кардиоида является частным случаем улитки Паскаля.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8100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9981D-5B47-8ABC-848F-70FB56A01498}"/>
              </a:ext>
            </a:extLst>
          </p:cNvPr>
          <p:cNvSpPr txBox="1"/>
          <p:nvPr/>
        </p:nvSpPr>
        <p:spPr>
          <a:xfrm>
            <a:off x="4895528" y="1296671"/>
            <a:ext cx="42484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Решение.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Для доказательства нужно проверить, что длины отрезков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BC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BC’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не зависят от положения точки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и равны 2. </a:t>
            </a:r>
            <a:r>
              <a:rPr lang="ru-RU" dirty="0">
                <a:cs typeface="Times New Roman" panose="02020603050405020304" pitchFamily="18" charset="0"/>
              </a:rPr>
              <a:t>Действительно, </a:t>
            </a:r>
            <a:r>
              <a:rPr lang="ru-RU" dirty="0" err="1">
                <a:cs typeface="Times New Roman" panose="02020603050405020304" pitchFamily="18" charset="0"/>
              </a:rPr>
              <a:t>четырёхуголь</a:t>
            </a:r>
            <a:r>
              <a:rPr lang="ru-RU" dirty="0">
                <a:cs typeface="Times New Roman" panose="02020603050405020304" pitchFamily="18" charset="0"/>
              </a:rPr>
              <a:t>-ник </a:t>
            </a:r>
            <a:r>
              <a:rPr lang="en-US" i="1" dirty="0">
                <a:cs typeface="Times New Roman" panose="02020603050405020304" pitchFamily="18" charset="0"/>
              </a:rPr>
              <a:t>OPCQ </a:t>
            </a:r>
            <a:r>
              <a:rPr lang="ru-RU" dirty="0">
                <a:cs typeface="Times New Roman" panose="02020603050405020304" pitchFamily="18" charset="0"/>
              </a:rPr>
              <a:t>является равнобедренной трапецией. Следовательно, </a:t>
            </a:r>
            <a:r>
              <a:rPr lang="ru-RU" dirty="0" err="1">
                <a:cs typeface="Times New Roman" panose="02020603050405020304" pitchFamily="18" charset="0"/>
              </a:rPr>
              <a:t>четырёхуголь-ники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en-US" i="1" dirty="0">
                <a:cs typeface="Times New Roman" panose="02020603050405020304" pitchFamily="18" charset="0"/>
              </a:rPr>
              <a:t>OPCB</a:t>
            </a:r>
            <a:r>
              <a:rPr lang="ru-RU" i="1" dirty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и </a:t>
            </a:r>
            <a:r>
              <a:rPr lang="en-US" i="1" dirty="0">
                <a:cs typeface="Times New Roman" panose="02020603050405020304" pitchFamily="18" charset="0"/>
              </a:rPr>
              <a:t>OP’C’B – </a:t>
            </a:r>
            <a:r>
              <a:rPr lang="ru-RU" dirty="0">
                <a:cs typeface="Times New Roman" panose="02020603050405020304" pitchFamily="18" charset="0"/>
              </a:rPr>
              <a:t>параллелограммы.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9981D-5B47-8ABC-848F-70FB56A01498}"/>
              </a:ext>
            </a:extLst>
          </p:cNvPr>
          <p:cNvSpPr txBox="1"/>
          <p:nvPr/>
        </p:nvSpPr>
        <p:spPr>
          <a:xfrm>
            <a:off x="-18256" y="5620916"/>
            <a:ext cx="9180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Значит,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 = OP =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OP’ = 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8511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 dirty="0">
                <a:solidFill>
                  <a:srgbClr val="FF3300"/>
                </a:solidFill>
              </a:rPr>
              <a:t>Удлинённая кардиоида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	Траектория движения</a:t>
            </a:r>
            <a:r>
              <a:rPr lang="ru-RU" altLang="ru-RU" dirty="0">
                <a:cs typeface="Times New Roman" panose="02020603050405020304" pitchFamily="18" charset="0"/>
              </a:rPr>
              <a:t> точк</a:t>
            </a:r>
            <a:r>
              <a:rPr lang="ru-RU" altLang="ru-RU" dirty="0"/>
              <a:t>и</a:t>
            </a:r>
            <a:r>
              <a:rPr lang="ru-RU" altLang="ru-RU" dirty="0">
                <a:cs typeface="Times New Roman" panose="02020603050405020304" pitchFamily="18" charset="0"/>
              </a:rPr>
              <a:t>, закреплённ</a:t>
            </a:r>
            <a:r>
              <a:rPr lang="ru-RU" altLang="ru-RU" dirty="0"/>
              <a:t>ой</a:t>
            </a:r>
            <a:r>
              <a:rPr lang="ru-RU" altLang="ru-RU" dirty="0">
                <a:cs typeface="Times New Roman" panose="02020603050405020304" pitchFamily="18" charset="0"/>
              </a:rPr>
              <a:t> на </a:t>
            </a:r>
            <a:r>
              <a:rPr lang="ru-RU" altLang="ru-RU" dirty="0"/>
              <a:t>продолжении радиуса </a:t>
            </a:r>
            <a:r>
              <a:rPr lang="ru-RU" altLang="ru-RU" dirty="0">
                <a:cs typeface="Times New Roman" panose="02020603050405020304" pitchFamily="18" charset="0"/>
              </a:rPr>
              <a:t>окружности, катящейся по </a:t>
            </a:r>
            <a:r>
              <a:rPr lang="ru-RU" altLang="ru-RU" dirty="0"/>
              <a:t>другой окружности того же радиуса</a:t>
            </a:r>
            <a:r>
              <a:rPr lang="ru-RU" altLang="ru-RU" dirty="0">
                <a:cs typeface="Times New Roman" panose="02020603050405020304" pitchFamily="18" charset="0"/>
              </a:rPr>
              <a:t>,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</a:rPr>
              <a:t>удлинённой карди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оидой.</a:t>
            </a:r>
            <a:r>
              <a:rPr lang="ru-RU" altLang="ru-RU" dirty="0">
                <a:solidFill>
                  <a:srgbClr val="FF3300"/>
                </a:solidFill>
              </a:rPr>
              <a:t> </a:t>
            </a:r>
            <a:endParaRPr lang="ru-RU" altLang="ru-RU" dirty="0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0" y="1524000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Пусть точка закреплена на продолжении радиуса окружности, находящейся в положении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dirty="0">
                <a:cs typeface="Times New Roman" panose="02020603050405020304" pitchFamily="18" charset="0"/>
              </a:rPr>
              <a:t>. Отметьте положение этой точки, когда катящаяся окружность достигнет точки: а)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4</a:t>
            </a:r>
            <a:r>
              <a:rPr lang="ru-RU" altLang="ru-RU" dirty="0">
                <a:cs typeface="Times New Roman" panose="02020603050405020304" pitchFamily="18" charset="0"/>
              </a:rPr>
              <a:t>; б)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; </a:t>
            </a:r>
            <a:br>
              <a:rPr lang="ru-RU" altLang="ru-RU" dirty="0">
                <a:cs typeface="Times New Roman" panose="02020603050405020304" pitchFamily="18" charset="0"/>
              </a:rPr>
            </a:br>
            <a:r>
              <a:rPr lang="ru-RU" altLang="ru-RU" dirty="0">
                <a:cs typeface="Times New Roman" panose="02020603050405020304" pitchFamily="18" charset="0"/>
              </a:rPr>
              <a:t>в)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6</a:t>
            </a:r>
            <a:r>
              <a:rPr lang="ru-RU" altLang="ru-RU" dirty="0">
                <a:cs typeface="Times New Roman" panose="02020603050405020304" pitchFamily="18" charset="0"/>
              </a:rPr>
              <a:t>; г)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; д)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3</a:t>
            </a:r>
            <a:r>
              <a:rPr lang="ru-RU" altLang="ru-RU" dirty="0">
                <a:cs typeface="Times New Roman" panose="02020603050405020304" pitchFamily="18" charset="0"/>
              </a:rPr>
              <a:t>; е)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5</a:t>
            </a:r>
            <a:r>
              <a:rPr lang="ru-RU" altLang="ru-RU" dirty="0">
                <a:cs typeface="Times New Roman" panose="02020603050405020304" pitchFamily="18" charset="0"/>
              </a:rPr>
              <a:t>; ж)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7</a:t>
            </a:r>
            <a:r>
              <a:rPr lang="ru-RU" altLang="ru-RU" dirty="0">
                <a:cs typeface="Times New Roman" panose="02020603050405020304" pitchFamily="18" charset="0"/>
              </a:rPr>
              <a:t>. Соедините полученные точки плавной кривой.</a:t>
            </a:r>
            <a:r>
              <a:rPr lang="ru-RU" altLang="ru-RU" dirty="0"/>
              <a:t> </a:t>
            </a: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00400"/>
            <a:ext cx="3795713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50" y="3200400"/>
            <a:ext cx="3706812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27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Укороченная кардиоида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	Траектория движения</a:t>
            </a:r>
            <a:r>
              <a:rPr lang="ru-RU" altLang="ru-RU" dirty="0">
                <a:cs typeface="Times New Roman" panose="02020603050405020304" pitchFamily="18" charset="0"/>
              </a:rPr>
              <a:t> точк</a:t>
            </a:r>
            <a:r>
              <a:rPr lang="ru-RU" altLang="ru-RU" dirty="0"/>
              <a:t>и</a:t>
            </a:r>
            <a:r>
              <a:rPr lang="ru-RU" altLang="ru-RU" dirty="0">
                <a:cs typeface="Times New Roman" panose="02020603050405020304" pitchFamily="18" charset="0"/>
              </a:rPr>
              <a:t>, закреплённ</a:t>
            </a:r>
            <a:r>
              <a:rPr lang="ru-RU" altLang="ru-RU" dirty="0"/>
              <a:t>ой</a:t>
            </a:r>
            <a:r>
              <a:rPr lang="ru-RU" altLang="ru-RU" dirty="0">
                <a:cs typeface="Times New Roman" panose="02020603050405020304" pitchFamily="18" charset="0"/>
              </a:rPr>
              <a:t> на </a:t>
            </a:r>
            <a:r>
              <a:rPr lang="ru-RU" altLang="ru-RU" dirty="0"/>
              <a:t>радиусе внутри </a:t>
            </a:r>
            <a:r>
              <a:rPr lang="ru-RU" altLang="ru-RU" dirty="0">
                <a:cs typeface="Times New Roman" panose="02020603050405020304" pitchFamily="18" charset="0"/>
              </a:rPr>
              <a:t>окружности, катящейся </a:t>
            </a:r>
            <a:r>
              <a:rPr lang="ru-RU" altLang="ru-RU" dirty="0"/>
              <a:t>по другой окружности того же радиуса</a:t>
            </a:r>
            <a:r>
              <a:rPr lang="ru-RU" altLang="ru-RU" dirty="0">
                <a:cs typeface="Times New Roman" panose="02020603050405020304" pitchFamily="18" charset="0"/>
              </a:rPr>
              <a:t>, называется</a:t>
            </a:r>
            <a:r>
              <a:rPr lang="ru-RU" altLang="ru-RU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</a:rPr>
              <a:t>укороченной карди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оидой.</a:t>
            </a:r>
            <a:r>
              <a:rPr lang="ru-RU" altLang="ru-RU" dirty="0">
                <a:solidFill>
                  <a:srgbClr val="FF3300"/>
                </a:solidFill>
              </a:rPr>
              <a:t> </a:t>
            </a:r>
            <a:endParaRPr lang="ru-RU" altLang="ru-RU" dirty="0"/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0" y="144780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Пусть точка закреплена на радиусе окружности, находящейся в положении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dirty="0">
                <a:cs typeface="Times New Roman" panose="02020603050405020304" pitchFamily="18" charset="0"/>
              </a:rPr>
              <a:t>. Отметьте положение этой точки, когда катящаяся окружность достигнет точки: а)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4</a:t>
            </a:r>
            <a:r>
              <a:rPr lang="ru-RU" altLang="ru-RU" dirty="0">
                <a:cs typeface="Times New Roman" panose="02020603050405020304" pitchFamily="18" charset="0"/>
              </a:rPr>
              <a:t>; б)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2</a:t>
            </a:r>
            <a:r>
              <a:rPr lang="ru-RU" altLang="ru-RU" dirty="0">
                <a:cs typeface="Times New Roman" panose="02020603050405020304" pitchFamily="18" charset="0"/>
              </a:rPr>
              <a:t>; в)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6</a:t>
            </a:r>
            <a:r>
              <a:rPr lang="ru-RU" altLang="ru-RU" dirty="0">
                <a:cs typeface="Times New Roman" panose="02020603050405020304" pitchFamily="18" charset="0"/>
              </a:rPr>
              <a:t>; г)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1</a:t>
            </a:r>
            <a:r>
              <a:rPr lang="ru-RU" altLang="ru-RU" dirty="0">
                <a:cs typeface="Times New Roman" panose="02020603050405020304" pitchFamily="18" charset="0"/>
              </a:rPr>
              <a:t>; д)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3</a:t>
            </a:r>
            <a:r>
              <a:rPr lang="ru-RU" altLang="ru-RU" dirty="0">
                <a:cs typeface="Times New Roman" panose="02020603050405020304" pitchFamily="18" charset="0"/>
              </a:rPr>
              <a:t>; е)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5</a:t>
            </a:r>
            <a:r>
              <a:rPr lang="ru-RU" altLang="ru-RU" dirty="0">
                <a:cs typeface="Times New Roman" panose="02020603050405020304" pitchFamily="18" charset="0"/>
              </a:rPr>
              <a:t>; </a:t>
            </a:r>
            <a:br>
              <a:rPr lang="ru-RU" altLang="ru-RU" dirty="0">
                <a:cs typeface="Times New Roman" panose="02020603050405020304" pitchFamily="18" charset="0"/>
              </a:rPr>
            </a:br>
            <a:r>
              <a:rPr lang="ru-RU" altLang="ru-RU" dirty="0">
                <a:cs typeface="Times New Roman" panose="02020603050405020304" pitchFamily="18" charset="0"/>
              </a:rPr>
              <a:t>ж) </a:t>
            </a:r>
            <a:r>
              <a:rPr lang="en-US" altLang="ru-RU" i="1" dirty="0">
                <a:cs typeface="Times New Roman" panose="02020603050405020304" pitchFamily="18" charset="0"/>
              </a:rPr>
              <a:t>A</a:t>
            </a:r>
            <a:r>
              <a:rPr lang="ru-RU" altLang="ru-RU" baseline="-30000" dirty="0">
                <a:cs typeface="Times New Roman" panose="02020603050405020304" pitchFamily="18" charset="0"/>
              </a:rPr>
              <a:t>7</a:t>
            </a:r>
            <a:r>
              <a:rPr lang="ru-RU" altLang="ru-RU" dirty="0">
                <a:cs typeface="Times New Roman" panose="02020603050405020304" pitchFamily="18" charset="0"/>
              </a:rPr>
              <a:t>. Соедините полученные точки плавной кривой.</a:t>
            </a:r>
            <a:r>
              <a:rPr lang="ru-RU" altLang="ru-RU" dirty="0"/>
              <a:t> </a:t>
            </a:r>
          </a:p>
        </p:txBody>
      </p:sp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24200"/>
            <a:ext cx="3795713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96" y="3108325"/>
            <a:ext cx="3462337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29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095983B6-B814-4854-8CF6-F903CB5B3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270339" name="Text Box 3">
            <a:extLst>
              <a:ext uri="{FF2B5EF4-FFF2-40B4-BE49-F238E27FC236}">
                <a16:creationId xmlns:a16="http://schemas.microsoft.com/office/drawing/2014/main" id="{847A3C69-17F1-4021-972B-5D5544018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9600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/>
              <a:t>	 Изобразите траекторию движения </a:t>
            </a:r>
            <a:r>
              <a:rPr lang="ru-RU" altLang="ru-RU" dirty="0">
                <a:cs typeface="Times New Roman" panose="02020603050405020304" pitchFamily="18" charset="0"/>
              </a:rPr>
              <a:t>точк</a:t>
            </a:r>
            <a:r>
              <a:rPr lang="ru-RU" altLang="ru-RU" dirty="0"/>
              <a:t>и</a:t>
            </a:r>
            <a:r>
              <a:rPr lang="ru-RU" altLang="ru-RU" dirty="0">
                <a:cs typeface="Times New Roman" panose="02020603050405020304" pitchFamily="18" charset="0"/>
              </a:rPr>
              <a:t>, закрепленн</a:t>
            </a:r>
            <a:r>
              <a:rPr lang="ru-RU" altLang="ru-RU" dirty="0"/>
              <a:t>ой</a:t>
            </a:r>
            <a:r>
              <a:rPr lang="ru-RU" altLang="ru-RU" dirty="0">
                <a:cs typeface="Times New Roman" panose="02020603050405020304" pitchFamily="18" charset="0"/>
              </a:rPr>
              <a:t> на окружности, катящейся </a:t>
            </a:r>
            <a:r>
              <a:rPr lang="ru-RU" altLang="ru-RU" dirty="0"/>
              <a:t>с внешней стороны</a:t>
            </a:r>
            <a:r>
              <a:rPr lang="ru-RU" altLang="ru-RU" dirty="0">
                <a:cs typeface="Times New Roman" panose="02020603050405020304" pitchFamily="18" charset="0"/>
              </a:rPr>
              <a:t> по </a:t>
            </a:r>
            <a:r>
              <a:rPr lang="ru-RU" altLang="ru-RU" dirty="0"/>
              <a:t>другой окружности, если отношение радиусов</a:t>
            </a:r>
            <a:r>
              <a:rPr lang="ru-RU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/>
              <a:t>равно </a:t>
            </a:r>
            <a:r>
              <a:rPr lang="en-US" altLang="ru-RU" dirty="0"/>
              <a:t>2</a:t>
            </a:r>
            <a:r>
              <a:rPr lang="ru-RU" altLang="ru-RU" dirty="0"/>
              <a:t>:</a:t>
            </a:r>
            <a:r>
              <a:rPr lang="en-US" altLang="ru-RU" dirty="0"/>
              <a:t>5</a:t>
            </a:r>
            <a:r>
              <a:rPr lang="ru-RU" alt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988840"/>
            <a:ext cx="44577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1988840"/>
            <a:ext cx="43910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18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eaLnBrk="1" hangingPunct="1"/>
            <a:r>
              <a:rPr lang="ru-RU" altLang="ru-RU" sz="3600">
                <a:solidFill>
                  <a:srgbClr val="FF3300"/>
                </a:solidFill>
              </a:rPr>
              <a:t>Астроида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 dirty="0"/>
              <a:t>	Т</a:t>
            </a:r>
            <a:r>
              <a:rPr lang="ru-RU" altLang="ru-RU" dirty="0">
                <a:cs typeface="Times New Roman" panose="02020603050405020304" pitchFamily="18" charset="0"/>
              </a:rPr>
              <a:t>раектория движения точки, закреплённой на окружности, катящейся </a:t>
            </a:r>
            <a:r>
              <a:rPr lang="ru-RU" altLang="ru-RU" dirty="0"/>
              <a:t>внутри</a:t>
            </a:r>
            <a:r>
              <a:rPr lang="ru-RU" altLang="ru-RU" dirty="0">
                <a:cs typeface="Times New Roman" panose="02020603050405020304" pitchFamily="18" charset="0"/>
              </a:rPr>
              <a:t> другой окружности </a:t>
            </a:r>
            <a:r>
              <a:rPr lang="ru-RU" altLang="ru-RU" dirty="0"/>
              <a:t>в 4 раза большего</a:t>
            </a:r>
            <a:r>
              <a:rPr lang="ru-RU" altLang="ru-RU" dirty="0">
                <a:cs typeface="Times New Roman" panose="02020603050405020304" pitchFamily="18" charset="0"/>
              </a:rPr>
              <a:t> радиуса, называется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dirty="0">
                <a:solidFill>
                  <a:srgbClr val="FF3300"/>
                </a:solidFill>
              </a:rPr>
              <a:t>астро</a:t>
            </a:r>
            <a:r>
              <a:rPr lang="ru-RU" altLang="ru-RU" dirty="0">
                <a:solidFill>
                  <a:srgbClr val="FF3300"/>
                </a:solidFill>
                <a:cs typeface="Times New Roman" panose="02020603050405020304" pitchFamily="18" charset="0"/>
              </a:rPr>
              <a:t>идой.</a:t>
            </a:r>
            <a:r>
              <a:rPr lang="ru-RU" altLang="ru-RU" dirty="0">
                <a:solidFill>
                  <a:schemeClr val="accent1"/>
                </a:solidFill>
              </a:rPr>
              <a:t> </a:t>
            </a:r>
            <a:endParaRPr lang="ru-RU" altLang="ru-RU" dirty="0"/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4114800" y="1289050"/>
            <a:ext cx="50292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ru-RU" altLang="ru-RU">
                <a:cs typeface="Times New Roman" panose="02020603050405020304" pitchFamily="18" charset="0"/>
              </a:rPr>
              <a:t>Для изображения астроиды разделим окружность на 8 равных частей точками </a:t>
            </a:r>
            <a:r>
              <a:rPr lang="ru-RU" altLang="ru-RU" i="1">
                <a:cs typeface="Times New Roman" panose="02020603050405020304" pitchFamily="18" charset="0"/>
              </a:rPr>
              <a:t>А</a:t>
            </a:r>
            <a:r>
              <a:rPr lang="ru-RU" altLang="ru-RU" baseline="-30000">
                <a:cs typeface="Times New Roman" panose="02020603050405020304" pitchFamily="18" charset="0"/>
              </a:rPr>
              <a:t>1</a:t>
            </a:r>
            <a:r>
              <a:rPr lang="ru-RU" altLang="ru-RU">
                <a:cs typeface="Times New Roman" panose="02020603050405020304" pitchFamily="18" charset="0"/>
              </a:rPr>
              <a:t>,</a:t>
            </a:r>
            <a:r>
              <a:rPr lang="ru-RU" altLang="ru-RU" i="1">
                <a:cs typeface="Times New Roman" panose="02020603050405020304" pitchFamily="18" charset="0"/>
              </a:rPr>
              <a:t> ...</a:t>
            </a:r>
            <a:r>
              <a:rPr lang="ru-RU" altLang="ru-RU">
                <a:cs typeface="Times New Roman" panose="02020603050405020304" pitchFamily="18" charset="0"/>
              </a:rPr>
              <a:t>,</a:t>
            </a:r>
            <a:r>
              <a:rPr lang="ru-RU" altLang="ru-RU" i="1">
                <a:cs typeface="Times New Roman" panose="02020603050405020304" pitchFamily="18" charset="0"/>
              </a:rPr>
              <a:t> А</a:t>
            </a:r>
            <a:r>
              <a:rPr lang="ru-RU" altLang="ru-RU" baseline="-30000">
                <a:cs typeface="Times New Roman" panose="02020603050405020304" pitchFamily="18" charset="0"/>
              </a:rPr>
              <a:t>7</a:t>
            </a:r>
            <a:r>
              <a:rPr lang="ru-RU" altLang="ru-RU" i="1">
                <a:cs typeface="Times New Roman" panose="02020603050405020304" pitchFamily="18" charset="0"/>
              </a:rPr>
              <a:t>. </a:t>
            </a:r>
            <a:r>
              <a:rPr lang="ru-RU" altLang="ru-RU">
                <a:cs typeface="Times New Roman" panose="02020603050405020304" pitchFamily="18" charset="0"/>
              </a:rPr>
              <a:t>Отметьте положение этой точки, когда катящаяся окружность достигнет точки: а)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4</a:t>
            </a:r>
            <a:r>
              <a:rPr lang="ru-RU" altLang="ru-RU">
                <a:cs typeface="Times New Roman" panose="02020603050405020304" pitchFamily="18" charset="0"/>
              </a:rPr>
              <a:t>; б)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2</a:t>
            </a:r>
            <a:r>
              <a:rPr lang="ru-RU" altLang="ru-RU">
                <a:cs typeface="Times New Roman" panose="02020603050405020304" pitchFamily="18" charset="0"/>
              </a:rPr>
              <a:t>;  в)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6</a:t>
            </a:r>
            <a:r>
              <a:rPr lang="ru-RU" altLang="ru-RU">
                <a:cs typeface="Times New Roman" panose="02020603050405020304" pitchFamily="18" charset="0"/>
              </a:rPr>
              <a:t>; г)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1</a:t>
            </a:r>
            <a:r>
              <a:rPr lang="ru-RU" altLang="ru-RU">
                <a:cs typeface="Times New Roman" panose="02020603050405020304" pitchFamily="18" charset="0"/>
              </a:rPr>
              <a:t>; д)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3</a:t>
            </a:r>
            <a:r>
              <a:rPr lang="ru-RU" altLang="ru-RU">
                <a:cs typeface="Times New Roman" panose="02020603050405020304" pitchFamily="18" charset="0"/>
              </a:rPr>
              <a:t>; е)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5</a:t>
            </a:r>
            <a:r>
              <a:rPr lang="ru-RU" altLang="ru-RU">
                <a:cs typeface="Times New Roman" panose="02020603050405020304" pitchFamily="18" charset="0"/>
              </a:rPr>
              <a:t>; ж) </a:t>
            </a:r>
            <a:r>
              <a:rPr lang="en-US" altLang="ru-RU" i="1">
                <a:cs typeface="Times New Roman" panose="02020603050405020304" pitchFamily="18" charset="0"/>
              </a:rPr>
              <a:t>A</a:t>
            </a:r>
            <a:r>
              <a:rPr lang="ru-RU" altLang="ru-RU" baseline="-30000">
                <a:cs typeface="Times New Roman" panose="02020603050405020304" pitchFamily="18" charset="0"/>
              </a:rPr>
              <a:t>7</a:t>
            </a:r>
            <a:r>
              <a:rPr lang="ru-RU" altLang="ru-RU">
                <a:cs typeface="Times New Roman" panose="02020603050405020304" pitchFamily="18" charset="0"/>
              </a:rPr>
              <a:t>. (Для указания положения точки используйте направления: восток, запад, север, юг, северо-восток, северо-запад, юго-восток, юго-запад. Воспользуйтесь тем, что длина маленькой окружности в 4 раза меньше длины большой окружности.)</a:t>
            </a:r>
            <a:endParaRPr lang="ru-RU" altLang="ru-RU"/>
          </a:p>
        </p:txBody>
      </p:sp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0685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600200"/>
            <a:ext cx="3862387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87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92" y="2132856"/>
            <a:ext cx="485775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0EB3F75-328D-4D0E-B0AE-56ADADF47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5455D0D-3D17-4E22-93CF-C9B50DC60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 Изобразите т</a:t>
            </a:r>
            <a:r>
              <a:rPr lang="ru-RU" altLang="ru-RU" sz="2800" dirty="0">
                <a:cs typeface="Times New Roman" panose="02020603050405020304" pitchFamily="18" charset="0"/>
              </a:rPr>
              <a:t>раекторию движения точки, закрепленной на окружности, катящейся </a:t>
            </a:r>
            <a:r>
              <a:rPr lang="ru-RU" altLang="ru-RU" sz="2800" dirty="0"/>
              <a:t>внутри</a:t>
            </a:r>
            <a:r>
              <a:rPr lang="ru-RU" altLang="ru-RU" sz="2800" dirty="0">
                <a:cs typeface="Times New Roman" panose="02020603050405020304" pitchFamily="18" charset="0"/>
              </a:rPr>
              <a:t> другой окружности, </a:t>
            </a:r>
            <a:r>
              <a:rPr lang="ru-RU" altLang="ru-RU" sz="2800" dirty="0"/>
              <a:t>если отношение радиусов</a:t>
            </a:r>
            <a:r>
              <a:rPr lang="ru-RU" altLang="ru-RU" sz="2800" dirty="0">
                <a:cs typeface="Times New Roman" panose="02020603050405020304" pitchFamily="18" charset="0"/>
              </a:rPr>
              <a:t> </a:t>
            </a:r>
            <a:r>
              <a:rPr lang="ru-RU" altLang="ru-RU" sz="2800" dirty="0"/>
              <a:t>равно 2:5.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32856"/>
            <a:ext cx="489585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8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37D9E-BA7C-702B-314B-8691A00A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BA2CD1F7-ABB3-7598-A815-30BFEC7BB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2348880"/>
            <a:ext cx="7772400" cy="609600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Аналитическое задание кривых</a:t>
            </a:r>
          </a:p>
        </p:txBody>
      </p:sp>
    </p:spTree>
    <p:extLst>
      <p:ext uri="{BB962C8B-B14F-4D97-AF65-F5344CB8AC3E}">
        <p14:creationId xmlns:p14="http://schemas.microsoft.com/office/powerpoint/2010/main" val="2815835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Text Box 4">
            <a:extLst>
              <a:ext uri="{FF2B5EF4-FFF2-40B4-BE49-F238E27FC236}">
                <a16:creationId xmlns:a16="http://schemas.microsoft.com/office/drawing/2014/main" id="{D9C8A7D9-5A01-4218-AAF1-4C5B96BB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359"/>
            <a:ext cx="91440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800" dirty="0"/>
              <a:t>	</a:t>
            </a:r>
            <a:r>
              <a:rPr lang="ru-RU" altLang="ru-RU" dirty="0"/>
              <a:t>Параболу можно получить и другим способом.</a:t>
            </a:r>
          </a:p>
          <a:p>
            <a:pPr algn="just">
              <a:spcBef>
                <a:spcPts val="0"/>
              </a:spcBef>
            </a:pPr>
            <a:r>
              <a:rPr lang="ru-RU" altLang="ru-RU" dirty="0"/>
              <a:t>	Проведём прямую</a:t>
            </a:r>
            <a:r>
              <a:rPr lang="en-US" altLang="ru-RU" dirty="0"/>
              <a:t> </a:t>
            </a:r>
            <a:r>
              <a:rPr lang="en-US" altLang="ru-RU" i="1" dirty="0"/>
              <a:t>d</a:t>
            </a:r>
            <a:r>
              <a:rPr lang="ru-RU" altLang="ru-RU" dirty="0"/>
              <a:t> (директрису) и отметим точку </a:t>
            </a:r>
            <a:r>
              <a:rPr lang="en-US" altLang="ru-RU" i="1" dirty="0"/>
              <a:t>F</a:t>
            </a:r>
            <a:r>
              <a:rPr lang="ru-RU" altLang="ru-RU" dirty="0"/>
              <a:t>, не принадлежащую этой прямой (фокус).</a:t>
            </a:r>
            <a:r>
              <a:rPr lang="en-US" altLang="ru-RU" dirty="0"/>
              <a:t> </a:t>
            </a:r>
            <a:r>
              <a:rPr lang="ru-RU" altLang="ru-RU" dirty="0"/>
              <a:t>Выберем какую-нибудь точку </a:t>
            </a:r>
            <a:r>
              <a:rPr lang="en-US" altLang="ru-RU" i="1" dirty="0"/>
              <a:t>D </a:t>
            </a:r>
            <a:r>
              <a:rPr lang="ru-RU" altLang="ru-RU" dirty="0"/>
              <a:t>на директрисе. Проведём через неё прямую</a:t>
            </a:r>
            <a:r>
              <a:rPr lang="en-US" altLang="ru-RU" dirty="0"/>
              <a:t> </a:t>
            </a:r>
            <a:r>
              <a:rPr lang="en-US" altLang="ru-RU" i="1" dirty="0"/>
              <a:t>a</a:t>
            </a:r>
            <a:r>
              <a:rPr lang="ru-RU" altLang="ru-RU" dirty="0"/>
              <a:t>, перпендикулярную директрисе.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401EAA-5085-1DDA-1476-3EB92BF6A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06550"/>
            <a:ext cx="4268460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800" dirty="0"/>
              <a:t>	</a:t>
            </a:r>
            <a:r>
              <a:rPr lang="ru-RU" altLang="ru-RU" dirty="0"/>
              <a:t> Для нахождения точки </a:t>
            </a:r>
            <a:r>
              <a:rPr lang="en-US" altLang="ru-RU" i="1" dirty="0"/>
              <a:t>A </a:t>
            </a:r>
            <a:r>
              <a:rPr lang="ru-RU" altLang="ru-RU" dirty="0"/>
              <a:t>этой прямой, равноудалённой от точек </a:t>
            </a:r>
            <a:r>
              <a:rPr lang="en-US" altLang="ru-RU" i="1" dirty="0"/>
              <a:t>D </a:t>
            </a:r>
            <a:r>
              <a:rPr lang="ru-RU" altLang="ru-RU" dirty="0"/>
              <a:t>и </a:t>
            </a:r>
            <a:r>
              <a:rPr lang="en-US" altLang="ru-RU" i="1" dirty="0"/>
              <a:t>F</a:t>
            </a:r>
            <a:r>
              <a:rPr lang="en-US" altLang="ru-RU" dirty="0"/>
              <a:t>, </a:t>
            </a:r>
            <a:r>
              <a:rPr lang="ru-RU" altLang="ru-RU" dirty="0"/>
              <a:t>проведём серединный перпендикуляр к отрезку </a:t>
            </a:r>
            <a:r>
              <a:rPr lang="en-US" altLang="ru-RU" i="1" dirty="0"/>
              <a:t>DF</a:t>
            </a:r>
            <a:r>
              <a:rPr lang="ru-RU" altLang="ru-RU" i="1" dirty="0"/>
              <a:t>.</a:t>
            </a:r>
            <a:r>
              <a:rPr lang="en-US" altLang="ru-RU" i="1" dirty="0"/>
              <a:t> </a:t>
            </a:r>
            <a:r>
              <a:rPr lang="ru-RU" altLang="ru-RU" dirty="0"/>
              <a:t>Искомой точкой будет его пересечение с прямой </a:t>
            </a:r>
            <a:r>
              <a:rPr lang="en-US" altLang="ru-RU" i="1" dirty="0"/>
              <a:t>a</a:t>
            </a:r>
            <a:r>
              <a:rPr lang="ru-RU" altLang="ru-RU" i="1" dirty="0"/>
              <a:t>.</a:t>
            </a:r>
            <a:endParaRPr lang="ru-RU" alt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62ECD1-9248-27D4-CD60-844585890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738" y="2024231"/>
            <a:ext cx="4316198" cy="3723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6E7EF7-6C23-C0E0-BBFF-00BDD009F72C}"/>
              </a:ext>
            </a:extLst>
          </p:cNvPr>
          <p:cNvSpPr txBox="1"/>
          <p:nvPr/>
        </p:nvSpPr>
        <p:spPr>
          <a:xfrm>
            <a:off x="40491" y="4452165"/>
            <a:ext cx="4327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ru-RU" dirty="0"/>
              <a:t>	</a:t>
            </a:r>
            <a:r>
              <a:rPr lang="ru-RU" altLang="ru-RU" dirty="0"/>
              <a:t>В свойствах точки </a:t>
            </a:r>
            <a:r>
              <a:rPr lang="en-US" altLang="ru-RU" i="1" dirty="0"/>
              <a:t>A </a:t>
            </a:r>
            <a:r>
              <a:rPr lang="ru-RU" altLang="ru-RU" dirty="0"/>
              <a:t>выберем строчку «Оставлять след».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EDD7DE-2166-3923-8B7D-7B853F0D407C}"/>
              </a:ext>
            </a:extLst>
          </p:cNvPr>
          <p:cNvSpPr txBox="1"/>
          <p:nvPr/>
        </p:nvSpPr>
        <p:spPr>
          <a:xfrm>
            <a:off x="40491" y="5634098"/>
            <a:ext cx="910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ru-RU" dirty="0"/>
              <a:t>	</a:t>
            </a:r>
            <a:r>
              <a:rPr lang="ru-RU" altLang="ru-RU" dirty="0"/>
              <a:t>Будем менять положение точки </a:t>
            </a:r>
            <a:r>
              <a:rPr lang="en-US" altLang="ru-RU" i="1" dirty="0"/>
              <a:t>D</a:t>
            </a:r>
            <a:r>
              <a:rPr lang="en-US" altLang="ru-RU" dirty="0"/>
              <a:t>. </a:t>
            </a:r>
            <a:r>
              <a:rPr lang="ru-RU" altLang="ru-RU" dirty="0"/>
              <a:t>Положение точки </a:t>
            </a:r>
            <a:r>
              <a:rPr lang="en-US" altLang="ru-RU" i="1" dirty="0"/>
              <a:t>A </a:t>
            </a:r>
            <a:r>
              <a:rPr lang="ru-RU" altLang="ru-RU" dirty="0"/>
              <a:t>также будет меняться, и она будет оставлять след в форме параболы.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3592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0A365-2BD0-4C0B-3B10-C6FB9E95C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B1429DB1-E20C-0F45-F48B-29B025D2D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2348880"/>
            <a:ext cx="7772400" cy="609600"/>
          </a:xfrm>
        </p:spPr>
        <p:txBody>
          <a:bodyPr/>
          <a:lstStyle/>
          <a:p>
            <a:r>
              <a:rPr lang="ru-RU" altLang="ru-RU" dirty="0">
                <a:solidFill>
                  <a:srgbClr val="FF3300"/>
                </a:solidFill>
              </a:rPr>
              <a:t>Параметрические уравнения</a:t>
            </a:r>
          </a:p>
        </p:txBody>
      </p:sp>
    </p:spTree>
    <p:extLst>
      <p:ext uri="{BB962C8B-B14F-4D97-AF65-F5344CB8AC3E}">
        <p14:creationId xmlns:p14="http://schemas.microsoft.com/office/powerpoint/2010/main" val="17343874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1283" name="Text Box 3">
                <a:extLst>
                  <a:ext uri="{FF2B5EF4-FFF2-40B4-BE49-F238E27FC236}">
                    <a16:creationId xmlns:a16="http://schemas.microsoft.com/office/drawing/2014/main" id="{9AEB2277-A8B2-4438-BF54-9A84E1CE2D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0359"/>
                <a:ext cx="9144000" cy="44248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Рассмотрим вопрос о том, как траектории движения точки описываются с помощью уравнений. Поскольку положение точки на плоскости однозначно определяется её координатами, то для задания движения точки достаточно задать зависимости её координат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x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от времени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t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т.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е. задать функции</a:t>
                </a:r>
                <a:endParaRPr lang="ru-RU" altLang="ru-RU" dirty="0"/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altLang="ru-RU" dirty="0"/>
              </a:p>
              <a:p>
                <a:pPr algn="just">
                  <a:spcBef>
                    <a:spcPct val="50000"/>
                  </a:spcBef>
                </a:pPr>
                <a:r>
                  <a:rPr lang="en-US" altLang="ru-RU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Кривая на плоскости, описываемая точкой, координаты которой удовлетворяют этим уравнениям при изменении параметра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t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называется </a:t>
                </a:r>
                <a:r>
                  <a:rPr lang="ru-RU" altLang="ru-RU" dirty="0" err="1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параметрически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 заданной кривой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на плоскости. Сами уравнения называются </a:t>
                </a:r>
                <a:r>
                  <a:rPr lang="ru-RU" altLang="ru-RU" dirty="0">
                    <a:solidFill>
                      <a:srgbClr val="FF3300"/>
                    </a:solidFill>
                    <a:cs typeface="Times New Roman" panose="02020603050405020304" pitchFamily="18" charset="0"/>
                  </a:rPr>
                  <a:t>параметрическими уравнениями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.</a:t>
                </a:r>
                <a:r>
                  <a:rPr lang="ru-RU" altLang="ru-RU" dirty="0"/>
                  <a:t> </a:t>
                </a:r>
              </a:p>
            </p:txBody>
          </p:sp>
        </mc:Choice>
        <mc:Fallback xmlns="">
          <p:sp>
            <p:nvSpPr>
              <p:cNvPr id="481283" name="Text Box 3">
                <a:extLst>
                  <a:ext uri="{FF2B5EF4-FFF2-40B4-BE49-F238E27FC236}">
                    <a16:creationId xmlns:a16="http://schemas.microsoft.com/office/drawing/2014/main" id="{9AEB2277-A8B2-4438-BF54-9A84E1CE2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0359"/>
                <a:ext cx="9144000" cy="4424801"/>
              </a:xfrm>
              <a:prstGeom prst="rect">
                <a:avLst/>
              </a:prstGeom>
              <a:blipFill>
                <a:blip r:embed="rId3"/>
                <a:stretch>
                  <a:fillRect l="-1000" t="-1102" r="-1000" b="-22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288" name="Rectangle 8">
            <a:extLst>
              <a:ext uri="{FF2B5EF4-FFF2-40B4-BE49-F238E27FC236}">
                <a16:creationId xmlns:a16="http://schemas.microsoft.com/office/drawing/2014/main" id="{463A495F-58C7-478E-BB11-664D0928C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8B2750-A787-5285-4BAC-902ADF74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339" y="4457869"/>
            <a:ext cx="5155321" cy="22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229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06296-4ADC-FE8B-2CD9-4B67563CF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1283" name="Text Box 3">
                <a:extLst>
                  <a:ext uri="{FF2B5EF4-FFF2-40B4-BE49-F238E27FC236}">
                    <a16:creationId xmlns:a16="http://schemas.microsoft.com/office/drawing/2014/main" id="{E3487BD4-9CC3-2B54-F0F2-98FCFA62BF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0359"/>
                <a:ext cx="9144000" cy="3401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График функции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y = f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(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x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)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можно задать параметрическими уравнениями 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alt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dirty="0"/>
              </a:p>
              <a:p>
                <a:pPr algn="just">
                  <a:spcBef>
                    <a:spcPct val="50000"/>
                  </a:spcBef>
                </a:pPr>
                <a:r>
                  <a:rPr lang="en-US" altLang="ru-RU" dirty="0"/>
                  <a:t>	</a:t>
                </a:r>
                <a:r>
                  <a:rPr lang="ru-RU" altLang="ru-RU" dirty="0"/>
                  <a:t>Например, график функции </a:t>
                </a:r>
                <a:r>
                  <a:rPr lang="en-US" altLang="ru-RU" i="1" dirty="0"/>
                  <a:t>y = </a:t>
                </a:r>
                <a:r>
                  <a:rPr lang="en-US" altLang="ru-RU" dirty="0"/>
                  <a:t>sin</a:t>
                </a:r>
                <a:r>
                  <a:rPr lang="en-US" altLang="ru-RU" i="1" dirty="0"/>
                  <a:t> x </a:t>
                </a:r>
                <a:r>
                  <a:rPr lang="ru-RU" altLang="ru-RU" dirty="0"/>
                  <a:t>можно задать параметрическими уравнениями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alt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fun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481283" name="Text Box 3">
                <a:extLst>
                  <a:ext uri="{FF2B5EF4-FFF2-40B4-BE49-F238E27FC236}">
                    <a16:creationId xmlns:a16="http://schemas.microsoft.com/office/drawing/2014/main" id="{E3487BD4-9CC3-2B54-F0F2-98FCFA62B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00359"/>
                <a:ext cx="9144000" cy="3401957"/>
              </a:xfrm>
              <a:prstGeom prst="rect">
                <a:avLst/>
              </a:prstGeom>
              <a:blipFill>
                <a:blip r:embed="rId3"/>
                <a:stretch>
                  <a:fillRect l="-1000" t="-1431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288" name="Rectangle 8">
            <a:extLst>
              <a:ext uri="{FF2B5EF4-FFF2-40B4-BE49-F238E27FC236}">
                <a16:creationId xmlns:a16="http://schemas.microsoft.com/office/drawing/2014/main" id="{CF9914BD-511F-96AD-DD05-224A18B16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2DCDC-1250-4671-D253-61CCB8935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645024"/>
            <a:ext cx="660995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271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84F2A-B474-4B9B-9966-BBCC21199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1" name="Text Box 3">
            <a:extLst>
              <a:ext uri="{FF2B5EF4-FFF2-40B4-BE49-F238E27FC236}">
                <a16:creationId xmlns:a16="http://schemas.microsoft.com/office/drawing/2014/main" id="{7B6EA5E5-7402-2D20-31D6-4023555C3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dirty="0">
                <a:cs typeface="Times New Roman" panose="02020603050405020304" pitchFamily="18" charset="0"/>
              </a:rPr>
              <a:t>Напишите параметрические уравнения окружности с центром в начале координат и радиусом 1.</a:t>
            </a:r>
            <a:r>
              <a:rPr lang="en-US" altLang="ru-RU" dirty="0">
                <a:cs typeface="Times New Roman" panose="02020603050405020304" pitchFamily="18" charset="0"/>
              </a:rPr>
              <a:t>	</a:t>
            </a:r>
            <a:endParaRPr lang="ru-RU" altLang="ru-RU" dirty="0"/>
          </a:p>
        </p:txBody>
      </p:sp>
      <p:sp>
        <p:nvSpPr>
          <p:cNvPr id="483332" name="Rectangle 4">
            <a:extLst>
              <a:ext uri="{FF2B5EF4-FFF2-40B4-BE49-F238E27FC236}">
                <a16:creationId xmlns:a16="http://schemas.microsoft.com/office/drawing/2014/main" id="{F929DE70-C93F-5BCA-5DD6-D5A05F38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3335" name="Rectangle 7">
            <a:extLst>
              <a:ext uri="{FF2B5EF4-FFF2-40B4-BE49-F238E27FC236}">
                <a16:creationId xmlns:a16="http://schemas.microsoft.com/office/drawing/2014/main" id="{11F4D0FC-CD73-2003-A1CF-7CFDE787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A6001C89-C1D9-EC4B-147B-115D0B690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4248053"/>
            <a:ext cx="87630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 dirty="0">
                <a:cs typeface="Times New Roman" panose="02020603050405020304" pitchFamily="18" charset="0"/>
              </a:rPr>
              <a:t>	</a:t>
            </a:r>
            <a:r>
              <a:rPr lang="ru-RU" altLang="ru-RU" sz="2200" dirty="0">
                <a:cs typeface="Times New Roman" panose="02020603050405020304" pitchFamily="18" charset="0"/>
              </a:rPr>
              <a:t> Отметим, что параметрические уравнения задают не только кривую, но и способ движения точки по этой кривой. В данном случае при изменении параметра </a:t>
            </a:r>
            <a:r>
              <a:rPr lang="en-US" altLang="ru-RU" sz="2200" i="1" dirty="0">
                <a:cs typeface="Times New Roman" panose="02020603050405020304" pitchFamily="18" charset="0"/>
              </a:rPr>
              <a:t>t</a:t>
            </a:r>
            <a:r>
              <a:rPr lang="ru-RU" altLang="ru-RU" sz="2200" dirty="0">
                <a:cs typeface="Times New Roman" panose="02020603050405020304" pitchFamily="18" charset="0"/>
              </a:rPr>
              <a:t> от нуля до 2</a:t>
            </a:r>
            <a:r>
              <a:rPr lang="en-US" altLang="ru-RU" sz="2200" dirty="0">
                <a:cs typeface="Times New Roman" panose="02020603050405020304" pitchFamily="18" charset="0"/>
              </a:rPr>
              <a:t>π</a:t>
            </a:r>
            <a:r>
              <a:rPr lang="ru-RU" altLang="ru-RU" sz="2200" dirty="0">
                <a:cs typeface="Times New Roman" panose="02020603050405020304" pitchFamily="18" charset="0"/>
              </a:rPr>
              <a:t> точка на окружности делает один оборот против часовой стрелки, начиная и заканчивая в точке с координатами (</a:t>
            </a:r>
            <a:r>
              <a:rPr lang="en-US" altLang="ru-RU" sz="2200" i="1" dirty="0">
                <a:cs typeface="Times New Roman" panose="02020603050405020304" pitchFamily="18" charset="0"/>
              </a:rPr>
              <a:t>R</a:t>
            </a:r>
            <a:r>
              <a:rPr lang="ru-RU" altLang="ru-RU" sz="2200" dirty="0">
                <a:cs typeface="Times New Roman" panose="02020603050405020304" pitchFamily="18" charset="0"/>
              </a:rPr>
              <a:t>, 0). При дальнейшем увеличении параметра </a:t>
            </a:r>
            <a:r>
              <a:rPr lang="en-US" altLang="ru-RU" sz="2200" i="1" dirty="0">
                <a:cs typeface="Times New Roman" panose="02020603050405020304" pitchFamily="18" charset="0"/>
              </a:rPr>
              <a:t>t</a:t>
            </a:r>
            <a:r>
              <a:rPr lang="ru-RU" altLang="ru-RU" sz="2200" dirty="0">
                <a:cs typeface="Times New Roman" panose="02020603050405020304" pitchFamily="18" charset="0"/>
              </a:rPr>
              <a:t> точка будет многократно проходить по окружности в направлении против часовой стрелки.</a:t>
            </a:r>
            <a:r>
              <a:rPr lang="ru-RU" altLang="ru-RU" sz="2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C38E567C-B9B4-53BE-AB5F-5C83E832FB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092" y="2970926"/>
                <a:ext cx="3096344" cy="916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altLang="ru-RU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Ответ.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ru-RU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ru-R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  <m:r>
                              <a:rPr lang="ru-R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C38E567C-B9B4-53BE-AB5F-5C83E832F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092" y="2970926"/>
                <a:ext cx="3096344" cy="916148"/>
              </a:xfrm>
              <a:prstGeom prst="rect">
                <a:avLst/>
              </a:prstGeom>
              <a:blipFill>
                <a:blip r:embed="rId3"/>
                <a:stretch>
                  <a:fillRect l="-31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>
            <a:extLst>
              <a:ext uri="{FF2B5EF4-FFF2-40B4-BE49-F238E27FC236}">
                <a16:creationId xmlns:a16="http://schemas.microsoft.com/office/drawing/2014/main" id="{FD97D3D6-D979-DB54-7C5B-55D566135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  <a:r>
              <a:rPr lang="en-US" altLang="ru-RU" sz="3600" dirty="0">
                <a:solidFill>
                  <a:srgbClr val="FF3300"/>
                </a:solidFill>
              </a:rPr>
              <a:t>1</a:t>
            </a:r>
            <a:endParaRPr lang="ru-RU" altLang="ru-RU" sz="3600" dirty="0">
              <a:solidFill>
                <a:srgbClr val="FF33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84F69A-1F5F-A07C-2570-0071A06F3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379145"/>
            <a:ext cx="3391373" cy="282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3331" name="Text Box 3">
                <a:extLst>
                  <a:ext uri="{FF2B5EF4-FFF2-40B4-BE49-F238E27FC236}">
                    <a16:creationId xmlns:a16="http://schemas.microsoft.com/office/drawing/2014/main" id="{29EE6E63-1649-4593-A648-B7AD89838D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3132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>
                    <a:cs typeface="Times New Roman" panose="02020603050405020304" pitchFamily="18" charset="0"/>
                  </a:rPr>
                  <a:t>	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Для получения кривой, заданной параметрическими уравнениями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altLang="ru-RU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US" altLang="ru-R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d>
                              <m:dPr>
                                <m:ctrlPr>
                                  <a:rPr lang="en-US" altLang="ru-R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altLang="ru-RU" dirty="0">
                    <a:cs typeface="Times New Roman" panose="02020603050405020304" pitchFamily="18" charset="0"/>
                  </a:rPr>
                  <a:t> в компьютерной программе 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GeoGebra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в строке «Ввод» нужно набрать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Кривая(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x(t),y(t),</a:t>
                </a:r>
                <a:r>
                  <a:rPr lang="en-US" altLang="ru-RU" dirty="0" err="1">
                    <a:cs typeface="Times New Roman" panose="02020603050405020304" pitchFamily="18" charset="0"/>
                  </a:rPr>
                  <a:t>t,a,b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)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и нажать «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Enter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». В результате на экране появится искомая кривая.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	Например, если набрать Кривая(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cos(t),sin(t),t,0,2Pi),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то справа на экране появится окружность с центром в начале координат и радиусом 1, а слева – её параметрические уравнения.</a:t>
                </a:r>
                <a:endParaRPr lang="ru-RU" altLang="ru-RU" dirty="0"/>
              </a:p>
            </p:txBody>
          </p:sp>
        </mc:Choice>
        <mc:Fallback xmlns="">
          <p:sp>
            <p:nvSpPr>
              <p:cNvPr id="483331" name="Text Box 3">
                <a:extLst>
                  <a:ext uri="{FF2B5EF4-FFF2-40B4-BE49-F238E27FC236}">
                    <a16:creationId xmlns:a16="http://schemas.microsoft.com/office/drawing/2014/main" id="{29EE6E63-1649-4593-A648-B7AD89838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3132139"/>
              </a:xfrm>
              <a:prstGeom prst="rect">
                <a:avLst/>
              </a:prstGeom>
              <a:blipFill>
                <a:blip r:embed="rId3"/>
                <a:stretch>
                  <a:fillRect l="-1000" t="-1556" r="-1000" b="-35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3332" name="Rectangle 4">
            <a:extLst>
              <a:ext uri="{FF2B5EF4-FFF2-40B4-BE49-F238E27FC236}">
                <a16:creationId xmlns:a16="http://schemas.microsoft.com/office/drawing/2014/main" id="{A7ACD6EC-9CD6-470C-AD11-2ED2BF20D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3335" name="Rectangle 7">
            <a:extLst>
              <a:ext uri="{FF2B5EF4-FFF2-40B4-BE49-F238E27FC236}">
                <a16:creationId xmlns:a16="http://schemas.microsoft.com/office/drawing/2014/main" id="{CD804C1E-D2E0-4E73-8A18-E6973EE81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617AE1-8DC5-CD7B-26B5-14CA03D65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197241"/>
            <a:ext cx="6839905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267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>
            <a:extLst>
              <a:ext uri="{FF2B5EF4-FFF2-40B4-BE49-F238E27FC236}">
                <a16:creationId xmlns:a16="http://schemas.microsoft.com/office/drawing/2014/main" id="{CE81DEA5-8721-415D-A1E0-F8033ED3D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624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0195" name="Text Box 3">
                <a:extLst>
                  <a:ext uri="{FF2B5EF4-FFF2-40B4-BE49-F238E27FC236}">
                    <a16:creationId xmlns:a16="http://schemas.microsoft.com/office/drawing/2014/main" id="{BD79E4D5-2683-4A4E-B604-3A7C393BAE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61801"/>
                <a:ext cx="91440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ru-RU" dirty="0">
                    <a:solidFill>
                      <a:srgbClr val="FF0000"/>
                    </a:solidFill>
                  </a:rPr>
                  <a:t>	</a:t>
                </a:r>
                <a:r>
                  <a:rPr lang="ru-RU" altLang="ru-RU" dirty="0"/>
                  <a:t>Напишите параметрические уравнения прямой, проходящей через точку </a:t>
                </a:r>
                <a:r>
                  <a:rPr lang="en-US" altLang="ru-RU" i="1" dirty="0"/>
                  <a:t>A</a:t>
                </a:r>
                <a:r>
                  <a:rPr lang="ru-RU" altLang="ru-RU" baseline="-25000" dirty="0"/>
                  <a:t>0</a:t>
                </a:r>
                <a:r>
                  <a:rPr lang="en-US" altLang="ru-RU" dirty="0"/>
                  <a:t>(</a:t>
                </a:r>
                <a:r>
                  <a:rPr lang="en-US" altLang="ru-RU" i="1" dirty="0"/>
                  <a:t>x</a:t>
                </a:r>
                <a:r>
                  <a:rPr lang="ru-RU" altLang="ru-RU" baseline="-25000" dirty="0"/>
                  <a:t>0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y</a:t>
                </a:r>
                <a:r>
                  <a:rPr lang="ru-RU" altLang="ru-RU" baseline="-25000" dirty="0"/>
                  <a:t>0</a:t>
                </a:r>
                <a:r>
                  <a:rPr lang="en-US" altLang="ru-RU" dirty="0"/>
                  <a:t>)</a:t>
                </a:r>
                <a:r>
                  <a:rPr lang="ru-RU" altLang="ru-RU" dirty="0"/>
                  <a:t> с направляющим вектором</a:t>
                </a:r>
                <a:r>
                  <a:rPr lang="en-US" altLang="ru-RU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ru-RU" altLang="ru-RU" dirty="0"/>
                  <a:t>(</a:t>
                </a:r>
                <a:r>
                  <a:rPr lang="en-US" altLang="ru-RU" i="1" dirty="0"/>
                  <a:t>a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b</a:t>
                </a:r>
                <a:r>
                  <a:rPr lang="en-US" altLang="ru-RU" dirty="0"/>
                  <a:t>)</a:t>
                </a:r>
                <a:r>
                  <a:rPr lang="ru-RU" altLang="ru-RU" dirty="0"/>
                  <a:t>.</a:t>
                </a:r>
              </a:p>
            </p:txBody>
          </p:sp>
        </mc:Choice>
        <mc:Fallback xmlns="">
          <p:sp>
            <p:nvSpPr>
              <p:cNvPr id="520195" name="Text Box 3">
                <a:extLst>
                  <a:ext uri="{FF2B5EF4-FFF2-40B4-BE49-F238E27FC236}">
                    <a16:creationId xmlns:a16="http://schemas.microsoft.com/office/drawing/2014/main" id="{BD79E4D5-2683-4A4E-B604-3A7C393BA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61801"/>
                <a:ext cx="9144000" cy="830997"/>
              </a:xfrm>
              <a:prstGeom prst="rect">
                <a:avLst/>
              </a:prstGeom>
              <a:blipFill>
                <a:blip r:embed="rId3"/>
                <a:stretch>
                  <a:fillRect l="-1000" t="-5882" r="-1000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0196" name="Rectangle 4">
            <a:extLst>
              <a:ext uri="{FF2B5EF4-FFF2-40B4-BE49-F238E27FC236}">
                <a16:creationId xmlns:a16="http://schemas.microsoft.com/office/drawing/2014/main" id="{BA55D073-8998-492B-9ED9-9B8187452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20197" name="Rectangle 5">
            <a:extLst>
              <a:ext uri="{FF2B5EF4-FFF2-40B4-BE49-F238E27FC236}">
                <a16:creationId xmlns:a16="http://schemas.microsoft.com/office/drawing/2014/main" id="{AF0334A1-F3E7-4837-9877-8EBCE5EA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8D6C098-4E84-4298-8C17-06F2A37F4D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955531"/>
                <a:ext cx="9144000" cy="2440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>
                    <a:solidFill>
                      <a:srgbClr val="FF0000"/>
                    </a:solidFill>
                  </a:rPr>
                  <a:t>	</a:t>
                </a:r>
                <a:r>
                  <a:rPr lang="ru-RU" altLang="ru-RU" dirty="0">
                    <a:solidFill>
                      <a:srgbClr val="FF0000"/>
                    </a:solidFill>
                  </a:rPr>
                  <a:t>Решение. </a:t>
                </a:r>
                <a:r>
                  <a:rPr lang="ru-RU" altLang="ru-RU" dirty="0"/>
                  <a:t>Точка </a:t>
                </a:r>
                <a:r>
                  <a:rPr lang="en-US" altLang="ru-RU" i="1" dirty="0"/>
                  <a:t>A</a:t>
                </a:r>
                <a:r>
                  <a:rPr lang="en-US" altLang="ru-RU" dirty="0"/>
                  <a:t>(</a:t>
                </a:r>
                <a:r>
                  <a:rPr lang="en-US" altLang="ru-RU" i="1" dirty="0"/>
                  <a:t>x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y</a:t>
                </a:r>
                <a:r>
                  <a:rPr lang="en-US" altLang="ru-RU" dirty="0"/>
                  <a:t>)</a:t>
                </a:r>
                <a:r>
                  <a:rPr lang="ru-RU" altLang="ru-RU" dirty="0"/>
                  <a:t> принадлежит указанной прямой, если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altLang="ru-R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ru-RU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altLang="ru-RU" dirty="0"/>
                  <a:t> </a:t>
                </a:r>
                <a:r>
                  <a:rPr lang="ru-RU" altLang="ru-RU" dirty="0" err="1"/>
                  <a:t>коллинеарен</a:t>
                </a:r>
                <a:r>
                  <a:rPr lang="ru-RU" altLang="ru-RU" dirty="0"/>
                  <a:t> вектору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ru-RU" altLang="ru-RU" dirty="0"/>
                  <a:t>. Значит, для некоторого числа </a:t>
                </a:r>
                <a:r>
                  <a:rPr lang="en-US" altLang="ru-RU" i="1" dirty="0"/>
                  <a:t>t </a:t>
                </a:r>
                <a:r>
                  <a:rPr lang="ru-RU" altLang="ru-RU" dirty="0"/>
                  <a:t>выполняются равенства </a:t>
                </a:r>
                <a:r>
                  <a:rPr lang="en-US" altLang="ru-RU" i="1" dirty="0"/>
                  <a:t>x – x</a:t>
                </a:r>
                <a:r>
                  <a:rPr lang="en-US" altLang="ru-RU" baseline="-25000" dirty="0"/>
                  <a:t>0</a:t>
                </a:r>
                <a:r>
                  <a:rPr lang="en-US" altLang="ru-RU" dirty="0"/>
                  <a:t> = </a:t>
                </a:r>
                <a:r>
                  <a:rPr lang="en-US" altLang="ru-RU" i="1" dirty="0"/>
                  <a:t>at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y – y</a:t>
                </a:r>
                <a:r>
                  <a:rPr lang="en-US" altLang="ru-RU" baseline="-25000" dirty="0"/>
                  <a:t>0 </a:t>
                </a:r>
                <a:r>
                  <a:rPr lang="en-US" altLang="ru-RU" dirty="0"/>
                  <a:t>= </a:t>
                </a:r>
                <a:r>
                  <a:rPr lang="en-US" altLang="ru-RU" i="1" dirty="0" err="1"/>
                  <a:t>bt</a:t>
                </a:r>
                <a:r>
                  <a:rPr lang="en-US" altLang="ru-RU" dirty="0" err="1"/>
                  <a:t>.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Следовательно, данная прямая задаётся указанными параметрическими уравнениями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𝑎𝑡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𝑏𝑡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altLang="ru-RU" dirty="0"/>
                  <a:t>.</a:t>
                </a: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8D6C098-4E84-4298-8C17-06F2A37F4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955531"/>
                <a:ext cx="9144000" cy="2440668"/>
              </a:xfrm>
              <a:prstGeom prst="rect">
                <a:avLst/>
              </a:prstGeom>
              <a:blipFill>
                <a:blip r:embed="rId4"/>
                <a:stretch>
                  <a:fillRect l="-1000" t="-200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669CE4-6137-489A-B135-1AC2F97F7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412776"/>
            <a:ext cx="3293991" cy="23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EB7AC-801D-DCF1-DF8D-A385790B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>
            <a:extLst>
              <a:ext uri="{FF2B5EF4-FFF2-40B4-BE49-F238E27FC236}">
                <a16:creationId xmlns:a16="http://schemas.microsoft.com/office/drawing/2014/main" id="{1CF74A53-7B87-03A4-A287-2A14F7E25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Упражнение</a:t>
            </a:r>
          </a:p>
        </p:txBody>
      </p:sp>
      <p:sp>
        <p:nvSpPr>
          <p:cNvPr id="557059" name="Text Box 3">
            <a:extLst>
              <a:ext uri="{FF2B5EF4-FFF2-40B4-BE49-F238E27FC236}">
                <a16:creationId xmlns:a16="http://schemas.microsoft.com/office/drawing/2014/main" id="{B1A3D47D-9810-A180-6267-71FB45201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96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ru-RU"/>
              <a:t>	</a:t>
            </a:r>
            <a:r>
              <a:rPr lang="ru-RU" altLang="ru-RU"/>
              <a:t>Напишите параметрические уравнения прямой, проходящей через точки </a:t>
            </a:r>
            <a:r>
              <a:rPr lang="en-US" altLang="ru-RU" i="1"/>
              <a:t>A</a:t>
            </a:r>
            <a:r>
              <a:rPr lang="en-US" altLang="ru-RU" baseline="-25000"/>
              <a:t>1</a:t>
            </a:r>
            <a:r>
              <a:rPr lang="en-US" altLang="ru-RU"/>
              <a:t>(</a:t>
            </a:r>
            <a:r>
              <a:rPr lang="en-US" altLang="ru-RU" i="1"/>
              <a:t>x</a:t>
            </a:r>
            <a:r>
              <a:rPr lang="en-US" altLang="ru-RU" baseline="-25000"/>
              <a:t>1</a:t>
            </a:r>
            <a:r>
              <a:rPr lang="en-US" altLang="ru-RU"/>
              <a:t>, </a:t>
            </a:r>
            <a:r>
              <a:rPr lang="en-US" altLang="ru-RU" i="1"/>
              <a:t>y</a:t>
            </a:r>
            <a:r>
              <a:rPr lang="en-US" altLang="ru-RU" baseline="-25000"/>
              <a:t>1</a:t>
            </a:r>
            <a:r>
              <a:rPr lang="en-US" altLang="ru-RU"/>
              <a:t>), </a:t>
            </a:r>
            <a:r>
              <a:rPr lang="en-US" altLang="ru-RU" i="1"/>
              <a:t>A</a:t>
            </a:r>
            <a:r>
              <a:rPr lang="en-US" altLang="ru-RU" baseline="-25000"/>
              <a:t>2</a:t>
            </a:r>
            <a:r>
              <a:rPr lang="en-US" altLang="ru-RU"/>
              <a:t>(</a:t>
            </a:r>
            <a:r>
              <a:rPr lang="en-US" altLang="ru-RU" i="1"/>
              <a:t>x</a:t>
            </a:r>
            <a:r>
              <a:rPr lang="en-US" altLang="ru-RU" baseline="-25000"/>
              <a:t>2</a:t>
            </a:r>
            <a:r>
              <a:rPr lang="en-US" altLang="ru-RU"/>
              <a:t>, </a:t>
            </a:r>
            <a:r>
              <a:rPr lang="en-US" altLang="ru-RU" i="1"/>
              <a:t>y</a:t>
            </a:r>
            <a:r>
              <a:rPr lang="en-US" altLang="ru-RU" baseline="-25000"/>
              <a:t>2</a:t>
            </a:r>
            <a:r>
              <a:rPr lang="en-US" altLang="ru-RU"/>
              <a:t>)</a:t>
            </a:r>
            <a:r>
              <a:rPr lang="ru-RU" altLang="ru-RU"/>
              <a:t>.</a:t>
            </a:r>
          </a:p>
        </p:txBody>
      </p:sp>
      <p:graphicFrame>
        <p:nvGraphicFramePr>
          <p:cNvPr id="557063" name="Object 7">
            <a:extLst>
              <a:ext uri="{FF2B5EF4-FFF2-40B4-BE49-F238E27FC236}">
                <a16:creationId xmlns:a16="http://schemas.microsoft.com/office/drawing/2014/main" id="{002D4AEF-F321-A788-A4A9-FBA1505310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1600200"/>
          <a:ext cx="297180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3" imgW="2971429" imgH="2190476" progId="Paint.Picture">
                  <p:embed/>
                </p:oleObj>
              </mc:Choice>
              <mc:Fallback>
                <p:oleObj name="Точечный рисунок" r:id="rId3" imgW="2971429" imgH="2190476" progId="Paint.Picture">
                  <p:embed/>
                  <p:pic>
                    <p:nvPicPr>
                      <p:cNvPr id="557063" name="Object 7">
                        <a:extLst>
                          <a:ext uri="{FF2B5EF4-FFF2-40B4-BE49-F238E27FC236}">
                            <a16:creationId xmlns:a16="http://schemas.microsoft.com/office/drawing/2014/main" id="{002D4AEF-F321-A788-A4A9-FBA1505310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600200"/>
                        <a:ext cx="2971800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7065" name="Group 9">
            <a:extLst>
              <a:ext uri="{FF2B5EF4-FFF2-40B4-BE49-F238E27FC236}">
                <a16:creationId xmlns:a16="http://schemas.microsoft.com/office/drawing/2014/main" id="{B8ECDDF5-20BF-312E-49EE-5DC27FAFD9F1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038600"/>
            <a:ext cx="4586288" cy="1160463"/>
            <a:chOff x="768" y="2784"/>
            <a:chExt cx="2889" cy="7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7062" name="Object 6">
                  <a:extLst>
                    <a:ext uri="{FF2B5EF4-FFF2-40B4-BE49-F238E27FC236}">
                      <a16:creationId xmlns:a16="http://schemas.microsoft.com/office/drawing/2014/main" id="{999E22A3-9644-D94C-D530-B82F96C6509F}"/>
                    </a:ext>
                  </a:extLst>
                </p:cNvPr>
                <p:cNvSpPr txBox="1"/>
                <p:nvPr/>
              </p:nvSpPr>
              <p:spPr bwMode="auto">
                <a:xfrm>
                  <a:off x="1680" y="2784"/>
                  <a:ext cx="1977" cy="731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ru-RU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e>
                              <m:e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+(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ru-RU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ru-RU"/>
                </a:p>
              </p:txBody>
            </p:sp>
          </mc:Choice>
          <mc:Fallback xmlns="">
            <p:sp>
              <p:nvSpPr>
                <p:cNvPr id="557062" name="Object 6">
                  <a:extLst>
                    <a:ext uri="{FF2B5EF4-FFF2-40B4-BE49-F238E27FC236}">
                      <a16:creationId xmlns:a16="http://schemas.microsoft.com/office/drawing/2014/main" id="{999E22A3-9644-D94C-D530-B82F96C650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80" y="2784"/>
                  <a:ext cx="1977" cy="7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7064" name="Text Box 8">
              <a:extLst>
                <a:ext uri="{FF2B5EF4-FFF2-40B4-BE49-F238E27FC236}">
                  <a16:creationId xmlns:a16="http://schemas.microsoft.com/office/drawing/2014/main" id="{527CDB4D-4109-F52A-0908-B0D45F7E29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976"/>
              <a:ext cx="11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>
                  <a:solidFill>
                    <a:srgbClr val="FF3300"/>
                  </a:solidFill>
                </a:rPr>
                <a:t>Ответ.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2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6" name="Rectangle 4">
            <a:extLst>
              <a:ext uri="{FF2B5EF4-FFF2-40B4-BE49-F238E27FC236}">
                <a16:creationId xmlns:a16="http://schemas.microsoft.com/office/drawing/2014/main" id="{BA55D073-8998-492B-9ED9-9B8187452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20197" name="Rectangle 5">
            <a:extLst>
              <a:ext uri="{FF2B5EF4-FFF2-40B4-BE49-F238E27FC236}">
                <a16:creationId xmlns:a16="http://schemas.microsoft.com/office/drawing/2014/main" id="{AF0334A1-F3E7-4837-9877-8EBCE5EA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1BD4FC45-4D8C-44BD-8E7E-3BD627B0CD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23934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/>
                  <a:t>	</a:t>
                </a:r>
                <a:r>
                  <a:rPr lang="ru-RU" altLang="ru-RU" dirty="0"/>
                  <a:t>Найдём выражение для скорости прямолинейного движения точки.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Будем считать параметр </a:t>
                </a:r>
                <a:r>
                  <a:rPr lang="en-US" altLang="ru-RU" i="1" dirty="0"/>
                  <a:t>t </a:t>
                </a:r>
                <a:r>
                  <a:rPr lang="ru-RU" altLang="ru-RU" dirty="0"/>
                  <a:t>временем, а уравнения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ru-RU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𝑎𝑡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</m:e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ru-RU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𝑏𝑡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</m:e>
                        </m:eqArr>
                      </m:e>
                    </m:d>
                  </m:oMath>
                </a14:m>
                <a:r>
                  <a:rPr lang="ru-RU" altLang="ru-RU" dirty="0"/>
                  <a:t>, задающими прямолинейное движение точки.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dirty="0"/>
                  <a:t>	За время от 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до 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точка пройдёт путь от точки </a:t>
                </a:r>
                <a:r>
                  <a:rPr lang="en-US" altLang="ru-RU" i="1" dirty="0"/>
                  <a:t>A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(</a:t>
                </a:r>
                <a:r>
                  <a:rPr lang="en-US" altLang="ru-RU" i="1" dirty="0"/>
                  <a:t>x</a:t>
                </a:r>
                <a:r>
                  <a:rPr lang="en-US" altLang="ru-RU" baseline="-25000" dirty="0"/>
                  <a:t>0</a:t>
                </a:r>
                <a:r>
                  <a:rPr lang="en-US" altLang="ru-RU" dirty="0"/>
                  <a:t>+</a:t>
                </a:r>
                <a:r>
                  <a:rPr lang="en-US" altLang="ru-RU" i="1" dirty="0"/>
                  <a:t>at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,  </a:t>
                </a:r>
                <a:r>
                  <a:rPr lang="en-US" altLang="ru-RU" i="1" dirty="0"/>
                  <a:t>y</a:t>
                </a:r>
                <a:r>
                  <a:rPr lang="en-US" altLang="ru-RU" baseline="-25000" dirty="0"/>
                  <a:t>0</a:t>
                </a:r>
                <a:r>
                  <a:rPr lang="en-US" altLang="ru-RU" dirty="0"/>
                  <a:t>+</a:t>
                </a:r>
                <a:r>
                  <a:rPr lang="en-US" altLang="ru-RU" i="1" dirty="0"/>
                  <a:t>bt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) </a:t>
                </a:r>
                <a:r>
                  <a:rPr lang="ru-RU" altLang="ru-RU" dirty="0"/>
                  <a:t>до точки </a:t>
                </a:r>
                <a:r>
                  <a:rPr lang="en-US" altLang="ru-RU" i="1" dirty="0"/>
                  <a:t>A</a:t>
                </a:r>
                <a:r>
                  <a:rPr lang="ru-RU" altLang="ru-RU" baseline="-25000" dirty="0"/>
                  <a:t>2</a:t>
                </a:r>
                <a:r>
                  <a:rPr lang="en-US" altLang="ru-RU" dirty="0"/>
                  <a:t>(</a:t>
                </a:r>
                <a:r>
                  <a:rPr lang="en-US" altLang="ru-RU" i="1" dirty="0"/>
                  <a:t>x</a:t>
                </a:r>
                <a:r>
                  <a:rPr lang="en-US" altLang="ru-RU" baseline="-25000" dirty="0"/>
                  <a:t>0</a:t>
                </a:r>
                <a:r>
                  <a:rPr lang="en-US" altLang="ru-RU" dirty="0"/>
                  <a:t>+</a:t>
                </a:r>
                <a:r>
                  <a:rPr lang="en-US" altLang="ru-RU" i="1" dirty="0"/>
                  <a:t>at</a:t>
                </a:r>
                <a:r>
                  <a:rPr lang="ru-RU" altLang="ru-RU" baseline="-25000" dirty="0"/>
                  <a:t>2</a:t>
                </a:r>
                <a:r>
                  <a:rPr lang="en-US" altLang="ru-RU" dirty="0"/>
                  <a:t>,  </a:t>
                </a:r>
                <a:r>
                  <a:rPr lang="en-US" altLang="ru-RU" i="1" dirty="0"/>
                  <a:t>y</a:t>
                </a:r>
                <a:r>
                  <a:rPr lang="en-US" altLang="ru-RU" baseline="-25000" dirty="0"/>
                  <a:t>0</a:t>
                </a:r>
                <a:r>
                  <a:rPr lang="en-US" altLang="ru-RU" dirty="0"/>
                  <a:t>+</a:t>
                </a:r>
                <a:r>
                  <a:rPr lang="en-US" altLang="ru-RU" i="1" dirty="0"/>
                  <a:t>bt</a:t>
                </a:r>
                <a:r>
                  <a:rPr lang="ru-RU" altLang="ru-RU" baseline="-25000" dirty="0"/>
                  <a:t>2</a:t>
                </a:r>
                <a:r>
                  <a:rPr lang="en-US" altLang="ru-RU" dirty="0"/>
                  <a:t>)</a:t>
                </a:r>
                <a:r>
                  <a:rPr lang="ru-RU" altLang="ru-RU" dirty="0"/>
                  <a:t>. </a:t>
                </a:r>
              </a:p>
            </p:txBody>
          </p:sp>
        </mc:Choice>
        <mc:Fallback xmlns="">
          <p:sp>
            <p:nvSpPr>
              <p:cNvPr id="9" name="Text Box 3">
                <a:extLst>
                  <a:ext uri="{FF2B5EF4-FFF2-40B4-BE49-F238E27FC236}">
                    <a16:creationId xmlns:a16="http://schemas.microsoft.com/office/drawing/2014/main" id="{1BD4FC45-4D8C-44BD-8E7E-3BD627B0C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144000" cy="2393476"/>
              </a:xfrm>
              <a:prstGeom prst="rect">
                <a:avLst/>
              </a:prstGeom>
              <a:blipFill>
                <a:blip r:embed="rId3"/>
                <a:stretch>
                  <a:fillRect l="-1000" t="-2036" r="-1000" b="-48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08026D-BEAF-4EA2-94CF-3CEA530E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08920"/>
            <a:ext cx="2423251" cy="1949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">
                <a:extLst>
                  <a:ext uri="{FF2B5EF4-FFF2-40B4-BE49-F238E27FC236}">
                    <a16:creationId xmlns:a16="http://schemas.microsoft.com/office/drawing/2014/main" id="{5878A728-2599-47C6-9F4C-5AC05AEC32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4542" y="2391875"/>
                <a:ext cx="6539458" cy="30943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/>
                  <a:t>	</a:t>
                </a:r>
                <a:r>
                  <a:rPr lang="ru-RU" altLang="ru-RU" dirty="0"/>
                  <a:t>Вектор перемещения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ru-R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altLang="ru-RU" dirty="0"/>
                  <a:t>будет</a:t>
                </a:r>
                <a:r>
                  <a:rPr lang="en-US" altLang="ru-RU" dirty="0"/>
                  <a:t> </a:t>
                </a:r>
                <a:r>
                  <a:rPr lang="ru-RU" altLang="ru-RU" dirty="0"/>
                  <a:t>равен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ru-RU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ru-RU" alt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ru-RU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ru-RU" altLang="ru-RU" dirty="0"/>
                  <a:t>. Он имеет координаты (</a:t>
                </a:r>
                <a:r>
                  <a:rPr lang="en-US" altLang="ru-RU" i="1" dirty="0"/>
                  <a:t>a</a:t>
                </a:r>
                <a:r>
                  <a:rPr lang="en-US" altLang="ru-RU" dirty="0"/>
                  <a:t>(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 – 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),</a:t>
                </a:r>
                <a:r>
                  <a:rPr lang="en-US" altLang="ru-RU" i="1" dirty="0"/>
                  <a:t> b</a:t>
                </a:r>
                <a:r>
                  <a:rPr lang="en-US" altLang="ru-RU" dirty="0"/>
                  <a:t>(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 – 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1</a:t>
                </a:r>
                <a:r>
                  <a:rPr lang="en-US" altLang="ru-RU" dirty="0"/>
                  <a:t>)).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altLang="ru-RU" dirty="0"/>
                  <a:t>	</a:t>
                </a:r>
                <a:r>
                  <a:rPr lang="ru-RU" altLang="ru-RU" dirty="0"/>
                  <a:t>Разделив его на приращение времени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ru-RU" dirty="0"/>
                  <a:t> =</a:t>
                </a:r>
                <a:r>
                  <a:rPr lang="ru-RU" altLang="ru-RU" dirty="0"/>
                  <a:t> 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2</a:t>
                </a:r>
                <a:r>
                  <a:rPr lang="en-US" altLang="ru-RU" dirty="0"/>
                  <a:t> – </a:t>
                </a:r>
                <a:r>
                  <a:rPr lang="en-US" altLang="ru-RU" i="1" dirty="0"/>
                  <a:t>t</a:t>
                </a:r>
                <a:r>
                  <a:rPr lang="en-US" altLang="ru-RU" baseline="-25000" dirty="0"/>
                  <a:t>1</a:t>
                </a:r>
                <a:r>
                  <a:rPr lang="ru-RU" altLang="ru-RU" dirty="0"/>
                  <a:t>, получим вектор скорости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altLang="ru-R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alt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ru-RU" alt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num>
                      <m:den>
                        <m: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ru-RU" dirty="0"/>
                  <a:t>.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ru-RU" altLang="ru-RU" dirty="0"/>
                  <a:t>Он имеет координаты (</a:t>
                </a:r>
                <a:r>
                  <a:rPr lang="en-US" altLang="ru-RU" i="1" dirty="0"/>
                  <a:t>a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b</a:t>
                </a:r>
                <a:r>
                  <a:rPr lang="en-US" altLang="ru-RU" dirty="0"/>
                  <a:t>). </a:t>
                </a:r>
                <a:r>
                  <a:rPr lang="ru-RU" altLang="ru-RU" dirty="0"/>
                  <a:t>Его длина </a:t>
                </a:r>
                <a:r>
                  <a:rPr lang="en-US" altLang="ru-RU" i="1" dirty="0"/>
                  <a:t>v </a:t>
                </a:r>
                <a:r>
                  <a:rPr lang="ru-RU" altLang="ru-RU" dirty="0"/>
                  <a:t>выражается формулой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=|</m:t>
                      </m:r>
                      <m:acc>
                        <m:accPr>
                          <m:chr m:val="⃗"/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ru-RU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12" name="Text Box 3">
                <a:extLst>
                  <a:ext uri="{FF2B5EF4-FFF2-40B4-BE49-F238E27FC236}">
                    <a16:creationId xmlns:a16="http://schemas.microsoft.com/office/drawing/2014/main" id="{5878A728-2599-47C6-9F4C-5AC05AEC3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4542" y="2391875"/>
                <a:ext cx="6539458" cy="3094373"/>
              </a:xfrm>
              <a:prstGeom prst="rect">
                <a:avLst/>
              </a:prstGeom>
              <a:blipFill>
                <a:blip r:embed="rId5"/>
                <a:stretch>
                  <a:fillRect l="-1398" r="-149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4C09FED5-0ED0-4A2A-9900-8AF0DE6D29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5561501"/>
                <a:ext cx="9144000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en-US" altLang="ru-RU" dirty="0"/>
                  <a:t>	</a:t>
                </a:r>
                <a:r>
                  <a:rPr lang="ru-RU" altLang="ru-RU" dirty="0"/>
                  <a:t>Таким образом, с физической точки зрения направляющий вектор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ru-RU" altLang="ru-RU" dirty="0"/>
                  <a:t>(</a:t>
                </a:r>
                <a:r>
                  <a:rPr lang="en-US" altLang="ru-RU" i="1" dirty="0"/>
                  <a:t>a</a:t>
                </a:r>
                <a:r>
                  <a:rPr lang="en-US" altLang="ru-RU" dirty="0"/>
                  <a:t>, </a:t>
                </a:r>
                <a:r>
                  <a:rPr lang="en-US" altLang="ru-RU" i="1" dirty="0"/>
                  <a:t>b</a:t>
                </a:r>
                <a:r>
                  <a:rPr lang="en-US" altLang="ru-RU" dirty="0"/>
                  <a:t>) </a:t>
                </a:r>
                <a:r>
                  <a:rPr lang="ru-RU" altLang="ru-RU" dirty="0"/>
                  <a:t>является вектором скорости движения точки по прямой.</a:t>
                </a:r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4C09FED5-0ED0-4A2A-9900-8AF0DE6D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561501"/>
                <a:ext cx="9144000" cy="1200329"/>
              </a:xfrm>
              <a:prstGeom prst="rect">
                <a:avLst/>
              </a:prstGeom>
              <a:blipFill>
                <a:blip r:embed="rId6"/>
                <a:stretch>
                  <a:fillRect l="-1000" t="-4061" r="-1000" b="-10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1026">
            <a:extLst>
              <a:ext uri="{FF2B5EF4-FFF2-40B4-BE49-F238E27FC236}">
                <a16:creationId xmlns:a16="http://schemas.microsoft.com/office/drawing/2014/main" id="{F95B6232-2465-4689-B759-002EB6EA56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altLang="ru-RU" sz="3600" dirty="0">
                <a:solidFill>
                  <a:srgbClr val="FF3300"/>
                </a:solidFill>
              </a:rPr>
              <a:t>Циклоида</a:t>
            </a:r>
          </a:p>
        </p:txBody>
      </p:sp>
      <p:sp>
        <p:nvSpPr>
          <p:cNvPr id="485379" name="Text Box 1027">
            <a:extLst>
              <a:ext uri="{FF2B5EF4-FFF2-40B4-BE49-F238E27FC236}">
                <a16:creationId xmlns:a16="http://schemas.microsoft.com/office/drawing/2014/main" id="{65C84557-3DE8-4BEA-9C89-C48011227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1738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Предположим, что единичная окружность повернулась на некоторый угол величины </a:t>
            </a:r>
            <a:r>
              <a:rPr lang="en-US" altLang="ru-RU" i="1" dirty="0">
                <a:cs typeface="Times New Roman" panose="02020603050405020304" pitchFamily="18" charset="0"/>
              </a:rPr>
              <a:t>t</a:t>
            </a:r>
            <a:r>
              <a:rPr lang="ru-RU" altLang="ru-RU" dirty="0">
                <a:cs typeface="Times New Roman" panose="02020603050405020304" pitchFamily="18" charset="0"/>
              </a:rPr>
              <a:t>. При этом точка касания </a:t>
            </a:r>
            <a:r>
              <a:rPr lang="en-US" altLang="ru-RU" i="1" dirty="0">
                <a:cs typeface="Times New Roman" panose="02020603050405020304" pitchFamily="18" charset="0"/>
              </a:rPr>
              <a:t>O</a:t>
            </a:r>
            <a:r>
              <a:rPr lang="ru-RU" altLang="ru-RU" dirty="0">
                <a:cs typeface="Times New Roman" panose="02020603050405020304" pitchFamily="18" charset="0"/>
              </a:rPr>
              <a:t> на окружности переместится в точку </a:t>
            </a:r>
            <a:r>
              <a:rPr lang="ru-RU" altLang="ru-RU" i="1" dirty="0">
                <a:cs typeface="Times New Roman" panose="02020603050405020304" pitchFamily="18" charset="0"/>
              </a:rPr>
              <a:t>А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  <a:endParaRPr lang="ru-RU" altLang="ru-RU" dirty="0"/>
          </a:p>
        </p:txBody>
      </p:sp>
      <p:sp>
        <p:nvSpPr>
          <p:cNvPr id="485380" name="Rectangle 1028">
            <a:extLst>
              <a:ext uri="{FF2B5EF4-FFF2-40B4-BE49-F238E27FC236}">
                <a16:creationId xmlns:a16="http://schemas.microsoft.com/office/drawing/2014/main" id="{2B36BED9-A7CE-4879-B566-751A872A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5381" name="Rectangle 1029">
            <a:extLst>
              <a:ext uri="{FF2B5EF4-FFF2-40B4-BE49-F238E27FC236}">
                <a16:creationId xmlns:a16="http://schemas.microsoft.com/office/drawing/2014/main" id="{8D64B8D2-DB3D-4496-B6B6-9604526D2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485386" name="Picture 1034">
            <a:extLst>
              <a:ext uri="{FF2B5EF4-FFF2-40B4-BE49-F238E27FC236}">
                <a16:creationId xmlns:a16="http://schemas.microsoft.com/office/drawing/2014/main" id="{10D73608-C067-4B05-9CC7-0DCD5DDD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30143"/>
            <a:ext cx="5399112" cy="204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5387" name="Text Box 1035">
                <a:extLst>
                  <a:ext uri="{FF2B5EF4-FFF2-40B4-BE49-F238E27FC236}">
                    <a16:creationId xmlns:a16="http://schemas.microsoft.com/office/drawing/2014/main" id="{7D97905F-C764-47FD-8800-77B7012C67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727923"/>
                <a:ext cx="9144000" cy="2024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altLang="ru-RU" dirty="0">
                    <a:cs typeface="Times New Roman" panose="02020603050405020304" pitchFamily="18" charset="0"/>
                  </a:rPr>
                  <a:t>	Для координат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x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,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y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точки </a:t>
                </a:r>
                <a:r>
                  <a:rPr lang="ru-RU" altLang="ru-RU" i="1" dirty="0">
                    <a:cs typeface="Times New Roman" panose="02020603050405020304" pitchFamily="18" charset="0"/>
                  </a:rPr>
                  <a:t>А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имеем</a:t>
                </a:r>
                <a:r>
                  <a:rPr lang="ru-RU" altLang="ru-RU" dirty="0"/>
                  <a:t> 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x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OP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-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AQ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t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- sin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t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,</a:t>
                </a:r>
                <a:r>
                  <a:rPr lang="ru-RU" altLang="ru-RU" dirty="0"/>
                  <a:t> </a:t>
                </a:r>
              </a:p>
              <a:p>
                <a:pPr algn="just">
                  <a:spcBef>
                    <a:spcPts val="0"/>
                  </a:spcBef>
                </a:pPr>
                <a:r>
                  <a:rPr lang="en-US" altLang="ru-RU" i="1" dirty="0">
                    <a:cs typeface="Times New Roman" panose="02020603050405020304" pitchFamily="18" charset="0"/>
                  </a:rPr>
                  <a:t>y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=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O</a:t>
                </a:r>
                <a:r>
                  <a:rPr lang="en-US" altLang="ru-RU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P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- 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O</a:t>
                </a:r>
                <a:r>
                  <a:rPr lang="en-US" altLang="ru-RU" baseline="-30000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Q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= 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1</a:t>
                </a:r>
                <a:r>
                  <a:rPr lang="en-US" altLang="ru-RU" dirty="0">
                    <a:cs typeface="Times New Roman" panose="02020603050405020304" pitchFamily="18" charset="0"/>
                  </a:rPr>
                  <a:t> - cos </a:t>
                </a:r>
                <a:r>
                  <a:rPr lang="en-US" altLang="ru-RU" i="1" dirty="0">
                    <a:cs typeface="Times New Roman" panose="02020603050405020304" pitchFamily="18" charset="0"/>
                  </a:rPr>
                  <a:t>t.</a:t>
                </a:r>
                <a:r>
                  <a:rPr lang="ru-RU" altLang="ru-RU" dirty="0">
                    <a:cs typeface="Times New Roman" panose="02020603050405020304" pitchFamily="18" charset="0"/>
                  </a:rPr>
                  <a:t> Таким образом, параметрическими уравнениями циклоиды являются уравнения</a:t>
                </a:r>
              </a:p>
              <a:p>
                <a:pPr algn="ctr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=1−</m:t>
                              </m:r>
                              <m:func>
                                <m:func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ru-RU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</m:e>
                              </m:func>
                            </m:e>
                          </m:eqArr>
                        </m:e>
                      </m:d>
                    </m:oMath>
                  </m:oMathPara>
                </a14:m>
                <a:endParaRPr lang="ru-RU" altLang="ru-RU" dirty="0"/>
              </a:p>
            </p:txBody>
          </p:sp>
        </mc:Choice>
        <mc:Fallback xmlns="">
          <p:sp>
            <p:nvSpPr>
              <p:cNvPr id="485387" name="Text Box 1035">
                <a:extLst>
                  <a:ext uri="{FF2B5EF4-FFF2-40B4-BE49-F238E27FC236}">
                    <a16:creationId xmlns:a16="http://schemas.microsoft.com/office/drawing/2014/main" id="{7D97905F-C764-47FD-8800-77B7012C6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27923"/>
                <a:ext cx="9144000" cy="2024144"/>
              </a:xfrm>
              <a:prstGeom prst="rect">
                <a:avLst/>
              </a:prstGeom>
              <a:blipFill>
                <a:blip r:embed="rId4"/>
                <a:stretch>
                  <a:fillRect l="-1000" t="-2410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027">
            <a:extLst>
              <a:ext uri="{FF2B5EF4-FFF2-40B4-BE49-F238E27FC236}">
                <a16:creationId xmlns:a16="http://schemas.microsoft.com/office/drawing/2014/main" id="{BA789BAF-13C8-732A-F809-9AD34B6D2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2141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cs typeface="Times New Roman" panose="02020603050405020304" pitchFamily="18" charset="0"/>
              </a:rPr>
              <a:t>	 Поскольку дуга </a:t>
            </a:r>
            <a:r>
              <a:rPr lang="ru-RU" altLang="ru-RU" i="1" dirty="0">
                <a:cs typeface="Times New Roman" panose="02020603050405020304" pitchFamily="18" charset="0"/>
              </a:rPr>
              <a:t>АР</a:t>
            </a:r>
            <a:r>
              <a:rPr lang="ru-RU" altLang="ru-RU" dirty="0">
                <a:cs typeface="Times New Roman" panose="02020603050405020304" pitchFamily="18" charset="0"/>
              </a:rPr>
              <a:t> окружности при этом прокатилась по отрезку </a:t>
            </a:r>
            <a:r>
              <a:rPr lang="en-US" altLang="ru-RU" i="1" dirty="0">
                <a:cs typeface="Times New Roman" panose="02020603050405020304" pitchFamily="18" charset="0"/>
              </a:rPr>
              <a:t>O</a:t>
            </a:r>
            <a:r>
              <a:rPr lang="ru-RU" altLang="ru-RU" i="1" dirty="0">
                <a:cs typeface="Times New Roman" panose="02020603050405020304" pitchFamily="18" charset="0"/>
              </a:rPr>
              <a:t>Р</a:t>
            </a:r>
            <a:r>
              <a:rPr lang="ru-RU" altLang="ru-RU" dirty="0">
                <a:cs typeface="Times New Roman" panose="02020603050405020304" pitchFamily="18" charset="0"/>
              </a:rPr>
              <a:t>, то их длины равны, т.</a:t>
            </a:r>
            <a:r>
              <a:rPr lang="en-US" altLang="ru-RU" dirty="0">
                <a:cs typeface="Times New Roman" panose="02020603050405020304" pitchFamily="18" charset="0"/>
              </a:rPr>
              <a:t> </a:t>
            </a:r>
            <a:r>
              <a:rPr lang="ru-RU" altLang="ru-RU" dirty="0">
                <a:cs typeface="Times New Roman" panose="02020603050405020304" pitchFamily="18" charset="0"/>
              </a:rPr>
              <a:t>е. </a:t>
            </a:r>
            <a:r>
              <a:rPr lang="ru-RU" altLang="ru-RU" i="1" dirty="0">
                <a:cs typeface="Times New Roman" panose="02020603050405020304" pitchFamily="18" charset="0"/>
              </a:rPr>
              <a:t>АР</a:t>
            </a:r>
            <a:r>
              <a:rPr lang="ru-RU" altLang="ru-RU" dirty="0">
                <a:cs typeface="Times New Roman" panose="02020603050405020304" pitchFamily="18" charset="0"/>
              </a:rPr>
              <a:t> = </a:t>
            </a:r>
            <a:r>
              <a:rPr lang="en-US" altLang="ru-RU" i="1" dirty="0">
                <a:cs typeface="Times New Roman" panose="02020603050405020304" pitchFamily="18" charset="0"/>
              </a:rPr>
              <a:t>O</a:t>
            </a:r>
            <a:r>
              <a:rPr lang="ru-RU" altLang="ru-RU" i="1" dirty="0">
                <a:cs typeface="Times New Roman" panose="02020603050405020304" pitchFamily="18" charset="0"/>
              </a:rPr>
              <a:t>Р</a:t>
            </a:r>
            <a:r>
              <a:rPr lang="ru-RU" altLang="ru-RU" dirty="0">
                <a:cs typeface="Times New Roman" panose="02020603050405020304" pitchFamily="18" charset="0"/>
              </a:rPr>
              <a:t> = </a:t>
            </a:r>
            <a:r>
              <a:rPr lang="en-US" altLang="ru-RU" i="1" dirty="0">
                <a:cs typeface="Times New Roman" panose="02020603050405020304" pitchFamily="18" charset="0"/>
              </a:rPr>
              <a:t>t</a:t>
            </a:r>
            <a:r>
              <a:rPr lang="ru-RU" altLang="ru-RU" dirty="0">
                <a:cs typeface="Times New Roman" panose="02020603050405020304" pitchFamily="18" charset="0"/>
              </a:rPr>
              <a:t>.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4610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/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ext Box 1027">
            <a:extLst>
              <a:ext uri="{FF2B5EF4-FFF2-40B4-BE49-F238E27FC236}">
                <a16:creationId xmlns:a16="http://schemas.microsoft.com/office/drawing/2014/main" id="{B30F985A-27DF-4483-965D-5C10C0BE1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altLang="ru-RU" sz="2000" dirty="0"/>
              <a:t>	Для получения</a:t>
            </a:r>
            <a:r>
              <a:rPr lang="en-US" altLang="ru-RU" sz="2000" dirty="0"/>
              <a:t> </a:t>
            </a:r>
            <a:r>
              <a:rPr lang="ru-RU" altLang="ru-RU" sz="2000" dirty="0"/>
              <a:t>циклоиды в программе </a:t>
            </a:r>
            <a:r>
              <a:rPr lang="en-US" altLang="ru-RU" sz="2000" dirty="0"/>
              <a:t>GeoGebra </a:t>
            </a:r>
            <a:r>
              <a:rPr lang="ru-RU" altLang="ru-RU" sz="2000" dirty="0"/>
              <a:t>нужно</a:t>
            </a:r>
            <a:r>
              <a:rPr lang="en-US" altLang="ru-RU" sz="2000" dirty="0"/>
              <a:t> c</a:t>
            </a:r>
            <a:r>
              <a:rPr lang="ru-RU" altLang="ru-RU" sz="2000" dirty="0"/>
              <a:t>делать следующее.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1. В</a:t>
            </a:r>
            <a:r>
              <a:rPr lang="ru-RU" altLang="ru-RU" sz="2000" dirty="0"/>
              <a:t> строке «Ввод» </a:t>
            </a:r>
            <a:r>
              <a:rPr lang="ru-RU" altLang="ru-RU" sz="2000" dirty="0">
                <a:cs typeface="Times New Roman" panose="02020603050405020304" pitchFamily="18" charset="0"/>
              </a:rPr>
              <a:t>набрать: </a:t>
            </a:r>
            <a:r>
              <a:rPr lang="en-US" altLang="ru-RU" sz="2000" dirty="0">
                <a:cs typeface="Times New Roman" panose="02020603050405020304" pitchFamily="18" charset="0"/>
              </a:rPr>
              <a:t>d=1</a:t>
            </a:r>
            <a:r>
              <a:rPr lang="ru-RU" altLang="ru-RU" sz="2000" dirty="0">
                <a:cs typeface="Times New Roman" panose="02020603050405020304" pitchFamily="18" charset="0"/>
              </a:rPr>
              <a:t> и нажать </a:t>
            </a:r>
            <a:r>
              <a:rPr lang="en-US" altLang="ru-RU" sz="2000" dirty="0">
                <a:cs typeface="Times New Roman" panose="02020603050405020304" pitchFamily="18" charset="0"/>
              </a:rPr>
              <a:t>“Enter”</a:t>
            </a:r>
            <a:r>
              <a:rPr lang="ru-RU" altLang="ru-RU" sz="2000" dirty="0">
                <a:cs typeface="Times New Roman" panose="02020603050405020304" pitchFamily="18" charset="0"/>
              </a:rPr>
              <a:t>.</a:t>
            </a:r>
            <a:endParaRPr lang="en-US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2. В</a:t>
            </a:r>
            <a:r>
              <a:rPr lang="ru-RU" altLang="ru-RU" sz="2000" dirty="0"/>
              <a:t> строке «Ввод» </a:t>
            </a:r>
            <a:r>
              <a:rPr lang="ru-RU" altLang="ru-RU" sz="2000" dirty="0">
                <a:cs typeface="Times New Roman" panose="02020603050405020304" pitchFamily="18" charset="0"/>
              </a:rPr>
              <a:t>набрать: Кривая(</a:t>
            </a:r>
            <a:r>
              <a:rPr lang="en-US" altLang="ru-RU" sz="2000" dirty="0">
                <a:cs typeface="Times New Roman" panose="02020603050405020304" pitchFamily="18" charset="0"/>
              </a:rPr>
              <a:t>t-</a:t>
            </a:r>
            <a:r>
              <a:rPr lang="en-US" altLang="ru-RU" sz="2000" dirty="0" err="1">
                <a:cs typeface="Times New Roman" panose="02020603050405020304" pitchFamily="18" charset="0"/>
              </a:rPr>
              <a:t>dsin</a:t>
            </a:r>
            <a:r>
              <a:rPr lang="en-US" altLang="ru-RU" sz="2000" dirty="0">
                <a:cs typeface="Times New Roman" panose="02020603050405020304" pitchFamily="18" charset="0"/>
              </a:rPr>
              <a:t>(t), 1-dcos(t),t,0,2Pi) </a:t>
            </a:r>
            <a:r>
              <a:rPr lang="ru-RU" altLang="ru-RU" sz="2000" dirty="0">
                <a:cs typeface="Times New Roman" panose="02020603050405020304" pitchFamily="18" charset="0"/>
              </a:rPr>
              <a:t>и нажать </a:t>
            </a:r>
            <a:r>
              <a:rPr lang="en-US" altLang="ru-RU" sz="2000" dirty="0">
                <a:cs typeface="Times New Roman" panose="02020603050405020304" pitchFamily="18" charset="0"/>
              </a:rPr>
              <a:t>“Enter”</a:t>
            </a:r>
            <a:r>
              <a:rPr lang="ru-RU" altLang="ru-RU" sz="2000" dirty="0"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В результате на экране будет график циклоиды.</a:t>
            </a:r>
            <a:endParaRPr lang="en-US" altLang="ru-RU" sz="2000" dirty="0"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altLang="ru-RU" sz="2000" dirty="0">
                <a:cs typeface="Times New Roman" panose="02020603050405020304" pitchFamily="18" charset="0"/>
              </a:rPr>
              <a:t>	</a:t>
            </a:r>
            <a:r>
              <a:rPr lang="ru-RU" altLang="ru-RU" sz="2000" dirty="0">
                <a:cs typeface="Times New Roman" panose="02020603050405020304" pitchFamily="18" charset="0"/>
              </a:rPr>
              <a:t>Задавая другие значения </a:t>
            </a:r>
            <a:r>
              <a:rPr lang="en-US" altLang="ru-RU" sz="2000" dirty="0">
                <a:cs typeface="Times New Roman" panose="02020603050405020304" pitchFamily="18" charset="0"/>
              </a:rPr>
              <a:t>d, </a:t>
            </a:r>
            <a:r>
              <a:rPr lang="ru-RU" altLang="ru-RU" sz="2000" dirty="0">
                <a:cs typeface="Times New Roman" panose="02020603050405020304" pitchFamily="18" charset="0"/>
              </a:rPr>
              <a:t>можно получить укороченную или удлиненную циклоиду.</a:t>
            </a:r>
          </a:p>
        </p:txBody>
      </p:sp>
      <p:sp>
        <p:nvSpPr>
          <p:cNvPr id="487428" name="Rectangle 1028">
            <a:extLst>
              <a:ext uri="{FF2B5EF4-FFF2-40B4-BE49-F238E27FC236}">
                <a16:creationId xmlns:a16="http://schemas.microsoft.com/office/drawing/2014/main" id="{076CFAEB-79C2-4ABC-B095-CDBD47DF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487429" name="Rectangle 1029">
            <a:extLst>
              <a:ext uri="{FF2B5EF4-FFF2-40B4-BE49-F238E27FC236}">
                <a16:creationId xmlns:a16="http://schemas.microsoft.com/office/drawing/2014/main" id="{239CED52-F95C-47B4-969D-FBE20BCED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92A56-8A67-4D6F-8691-E69320D14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09" y="2750291"/>
            <a:ext cx="6730382" cy="31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5257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7162</Words>
  <Application>Microsoft Office PowerPoint</Application>
  <PresentationFormat>Экран (4:3)</PresentationFormat>
  <Paragraphs>562</Paragraphs>
  <Slides>121</Slides>
  <Notes>120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7" baseType="lpstr">
      <vt:lpstr>Arial</vt:lpstr>
      <vt:lpstr>Calibri</vt:lpstr>
      <vt:lpstr>Cambria Math</vt:lpstr>
      <vt:lpstr>Times New Roman</vt:lpstr>
      <vt:lpstr>Оформление по умолчанию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Парабола</vt:lpstr>
      <vt:lpstr>Презентация PowerPoint</vt:lpstr>
      <vt:lpstr>Презентация PowerPoint</vt:lpstr>
      <vt:lpstr>Презентация PowerPoint</vt:lpstr>
      <vt:lpstr>Упражнение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</vt:lpstr>
      <vt:lpstr>Презентация PowerPoint</vt:lpstr>
      <vt:lpstr>Упражнение</vt:lpstr>
      <vt:lpstr>Презентация PowerPoint</vt:lpstr>
      <vt:lpstr>Упражнение*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Педальные кривые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Инверсия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Кривые как траектории движения точек</vt:lpstr>
      <vt:lpstr>Презентация PowerPoint</vt:lpstr>
      <vt:lpstr>Ответ. Дуга окружности.</vt:lpstr>
      <vt:lpstr>Двери в автобусе</vt:lpstr>
      <vt:lpstr>Циклоида</vt:lpstr>
      <vt:lpstr>Презентация PowerPoint</vt:lpstr>
      <vt:lpstr>Презентация PowerPoint</vt:lpstr>
      <vt:lpstr>Презентация PowerPoint</vt:lpstr>
      <vt:lpstr>Удлинённая циклоида</vt:lpstr>
      <vt:lpstr>Укороченная циклоида</vt:lpstr>
      <vt:lpstr>Кардиоида</vt:lpstr>
      <vt:lpstr>Презентация PowerPoint</vt:lpstr>
      <vt:lpstr>Презентация PowerPoint</vt:lpstr>
      <vt:lpstr>Презентация PowerPoint</vt:lpstr>
      <vt:lpstr>Удлинённая кардиоида</vt:lpstr>
      <vt:lpstr>Укороченная кардиоида</vt:lpstr>
      <vt:lpstr>Упражнение</vt:lpstr>
      <vt:lpstr>Астроида</vt:lpstr>
      <vt:lpstr>Упражнение</vt:lpstr>
      <vt:lpstr>Аналитическое задание кривых</vt:lpstr>
      <vt:lpstr>Параметрические уравнения</vt:lpstr>
      <vt:lpstr>Презентация PowerPoint</vt:lpstr>
      <vt:lpstr>Презентация PowerPoint</vt:lpstr>
      <vt:lpstr>Упражнение 1</vt:lpstr>
      <vt:lpstr>Презентация PowerPoint</vt:lpstr>
      <vt:lpstr>Упражнение </vt:lpstr>
      <vt:lpstr>Упражнение</vt:lpstr>
      <vt:lpstr>Презентация PowerPoint</vt:lpstr>
      <vt:lpstr>Циклоида</vt:lpstr>
      <vt:lpstr>Презентация PowerPoint</vt:lpstr>
      <vt:lpstr>Презентация PowerPoint</vt:lpstr>
      <vt:lpstr> Рассмотрим эпициклоиду – траекторию движения точки, закреплённой на окружности, катящейся с внешней стороны по другой окружности.</vt:lpstr>
      <vt:lpstr>Кардиоида</vt:lpstr>
      <vt:lpstr>Презентация PowerPoint</vt:lpstr>
      <vt:lpstr>Презентация PowerPoint</vt:lpstr>
      <vt:lpstr>Эпициклоида (r = 2/3)</vt:lpstr>
      <vt:lpstr>Эпициклоида (r = 2/5)</vt:lpstr>
      <vt:lpstr>Гипоциклоиды</vt:lpstr>
      <vt:lpstr>Астроида</vt:lpstr>
      <vt:lpstr>Кривая Штейнера</vt:lpstr>
      <vt:lpstr>Гипоциклоида (r = 2/5)</vt:lpstr>
      <vt:lpstr>Полярные координаты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14</vt:lpstr>
      <vt:lpstr>Упражнение 20</vt:lpstr>
      <vt:lpstr>Упражнение 21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Vladimir Smirnov</cp:lastModifiedBy>
  <cp:revision>131</cp:revision>
  <dcterms:created xsi:type="dcterms:W3CDTF">2008-04-30T05:51:18Z</dcterms:created>
  <dcterms:modified xsi:type="dcterms:W3CDTF">2026-05-07T09:56:25Z</dcterms:modified>
</cp:coreProperties>
</file>