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1439" r:id="rId2"/>
    <p:sldId id="1442" r:id="rId3"/>
    <p:sldId id="1440" r:id="rId4"/>
    <p:sldId id="356" r:id="rId5"/>
    <p:sldId id="1563" r:id="rId6"/>
    <p:sldId id="1443" r:id="rId7"/>
    <p:sldId id="1479" r:id="rId8"/>
    <p:sldId id="1464" r:id="rId9"/>
    <p:sldId id="344" r:id="rId10"/>
    <p:sldId id="357" r:id="rId11"/>
    <p:sldId id="317" r:id="rId12"/>
    <p:sldId id="1445" r:id="rId13"/>
    <p:sldId id="320" r:id="rId14"/>
    <p:sldId id="1446" r:id="rId15"/>
    <p:sldId id="1560" r:id="rId16"/>
    <p:sldId id="359" r:id="rId17"/>
    <p:sldId id="521" r:id="rId18"/>
    <p:sldId id="1561" r:id="rId19"/>
    <p:sldId id="1562" r:id="rId20"/>
    <p:sldId id="1448" r:id="rId21"/>
    <p:sldId id="1449" r:id="rId22"/>
    <p:sldId id="1450" r:id="rId23"/>
    <p:sldId id="1451" r:id="rId24"/>
    <p:sldId id="1452" r:id="rId25"/>
    <p:sldId id="1453" r:id="rId26"/>
    <p:sldId id="435" r:id="rId27"/>
    <p:sldId id="1246" r:id="rId28"/>
    <p:sldId id="1248" r:id="rId29"/>
    <p:sldId id="1249" r:id="rId30"/>
    <p:sldId id="318" r:id="rId31"/>
    <p:sldId id="1454" r:id="rId32"/>
    <p:sldId id="1456" r:id="rId33"/>
    <p:sldId id="319" r:id="rId34"/>
    <p:sldId id="1461" r:id="rId35"/>
    <p:sldId id="322" r:id="rId36"/>
    <p:sldId id="1462" r:id="rId37"/>
    <p:sldId id="460" r:id="rId38"/>
    <p:sldId id="1466" r:id="rId39"/>
    <p:sldId id="1465" r:id="rId40"/>
    <p:sldId id="1037" r:id="rId41"/>
    <p:sldId id="1476" r:id="rId42"/>
    <p:sldId id="326" r:id="rId43"/>
    <p:sldId id="328" r:id="rId44"/>
    <p:sldId id="329" r:id="rId45"/>
    <p:sldId id="330" r:id="rId46"/>
    <p:sldId id="331" r:id="rId47"/>
    <p:sldId id="332" r:id="rId48"/>
    <p:sldId id="1477" r:id="rId49"/>
    <p:sldId id="1478" r:id="rId50"/>
    <p:sldId id="1471" r:id="rId51"/>
    <p:sldId id="1473" r:id="rId52"/>
    <p:sldId id="1474" r:id="rId53"/>
    <p:sldId id="1475" r:id="rId54"/>
    <p:sldId id="1312" r:id="rId55"/>
    <p:sldId id="1529" r:id="rId56"/>
    <p:sldId id="1533" r:id="rId57"/>
    <p:sldId id="413" r:id="rId58"/>
    <p:sldId id="1534" r:id="rId59"/>
    <p:sldId id="417" r:id="rId60"/>
    <p:sldId id="1535" r:id="rId61"/>
    <p:sldId id="416" r:id="rId62"/>
    <p:sldId id="1536" r:id="rId63"/>
    <p:sldId id="425" r:id="rId64"/>
    <p:sldId id="1537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1" autoAdjust="0"/>
    <p:restoredTop sz="90929"/>
  </p:normalViewPr>
  <p:slideViewPr>
    <p:cSldViewPr>
      <p:cViewPr varScale="1">
        <p:scale>
          <a:sx n="92" d="100"/>
          <a:sy n="92" d="100"/>
        </p:scale>
        <p:origin x="12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355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4592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20167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119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2703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725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515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426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82422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4D71BD-7254-48C8-8AB3-07DD48C29C9B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005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244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56971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5826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E4682D-0890-42E0-9ACD-D8E3470ED891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22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159593-74A9-41A3-9B31-A86921A8C272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29647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159593-74A9-41A3-9B31-A86921A8C272}" type="slidenum">
              <a:rPr lang="ru-RU" sz="1200" smtClean="0"/>
              <a:pPr eaLnBrk="1" hangingPunct="1"/>
              <a:t>35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44914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159593-74A9-41A3-9B31-A86921A8C272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3107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6C30C1-23E1-46F2-85C2-6341F5789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D0B06-4A38-43ED-95B3-5D0E4D47CB67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DD40BDE7-8CF4-484B-9901-D83D196B6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5F30AB8A-F7D7-4081-8E7D-C0D2B490A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442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159593-74A9-41A3-9B31-A86921A8C272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3195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49A076-F3B7-4C0E-9791-9DF4EC3CD083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9014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DCE933-50C2-4DC8-A422-CFB16F97C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6F1DE-D4F2-4684-AED2-DB4642CAF5A9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229722F2-C996-412E-AD45-8CCC73D67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E07B5A20-8A2A-422E-935D-5044280AD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4179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DCE933-50C2-4DC8-A422-CFB16F97C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6F1DE-D4F2-4684-AED2-DB4642CAF5A9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229722F2-C996-412E-AD45-8CCC73D67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E07B5A20-8A2A-422E-935D-5044280AD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0423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E6D11B-2741-4A52-97D2-0648C27695D1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244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A7E5D1-E657-4495-82B6-036446464FD5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17BC3B-E8C1-4BCF-8756-7DEB9D8439DD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D675C-16E1-41DE-883A-7C3691C501D6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1F1F1D-682C-4240-A650-A839B140E468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25A1F1-C59B-4232-A773-C110DA061934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0230A7-F265-4304-9F4F-685836D16A81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D4908A-B83A-45FF-A32B-ED789447B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11DFE-ED33-4B56-B0C5-3933F4E6D62E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7E04F7BA-942C-4617-A12D-326F5B02E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D0E84B43-32CB-4388-B17A-6A37AF946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68495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D4908A-B83A-45FF-A32B-ED789447B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11DFE-ED33-4B56-B0C5-3933F4E6D62E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7E04F7BA-942C-4617-A12D-326F5B02E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D0E84B43-32CB-4388-B17A-6A37AF946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6211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D4908A-B83A-45FF-A32B-ED789447B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11DFE-ED33-4B56-B0C5-3933F4E6D62E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7E04F7BA-942C-4617-A12D-326F5B02E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D0E84B43-32CB-4388-B17A-6A37AF946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06339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D4908A-B83A-45FF-A32B-ED789447B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11DFE-ED33-4B56-B0C5-3933F4E6D62E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7E04F7BA-942C-4617-A12D-326F5B02E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D0E84B43-32CB-4388-B17A-6A37AF946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9783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E6D11B-2741-4A52-97D2-0648C27695D1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489898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D4908A-B83A-45FF-A32B-ED789447B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11DFE-ED33-4B56-B0C5-3933F4E6D62E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7E04F7BA-942C-4617-A12D-326F5B02E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D0E84B43-32CB-4388-B17A-6A37AF946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732408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D4908A-B83A-45FF-A32B-ED789447B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11DFE-ED33-4B56-B0C5-3933F4E6D62E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7E04F7BA-942C-4617-A12D-326F5B02E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D0E84B43-32CB-4388-B17A-6A37AF946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32578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55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8466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56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9065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8E04083-D000-4732-85BF-153696145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3E9C35-F9B6-41D6-A765-F0311CD4BA35}" type="slidenum">
              <a:rPr lang="ru-RU" altLang="ru-RU" sz="1200"/>
              <a:pPr/>
              <a:t>57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86DE4F5-AB73-4E95-B41B-AE1ADB36C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B8A0423-52AE-4743-8480-FC54216F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9658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8E04083-D000-4732-85BF-153696145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3E9C35-F9B6-41D6-A765-F0311CD4BA35}" type="slidenum">
              <a:rPr lang="ru-RU" altLang="ru-RU" sz="1200"/>
              <a:pPr/>
              <a:t>58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86DE4F5-AB73-4E95-B41B-AE1ADB36C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B8A0423-52AE-4743-8480-FC54216F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66018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F6EAA3-7C79-4987-8F60-5A3D9EEA3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F8E749-5939-4276-B82A-406349EB4B43}" type="slidenum">
              <a:rPr lang="ru-RU" altLang="ru-RU" sz="1200"/>
              <a:pPr/>
              <a:t>59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4F4B7E1-191B-48B0-BF22-C07AC7B72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3837CF-BBE5-4F4C-81D3-C075E95D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F6EAA3-7C79-4987-8F60-5A3D9EEA3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F8E749-5939-4276-B82A-406349EB4B43}" type="slidenum">
              <a:rPr lang="ru-RU" altLang="ru-RU" sz="1200"/>
              <a:pPr/>
              <a:t>60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4F4B7E1-191B-48B0-BF22-C07AC7B72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3837CF-BBE5-4F4C-81D3-C075E95D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278719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D1D01EB-56E0-4781-BD73-55434DFF0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74183F-45EE-4E8F-87D0-4C4E2872ABFD}" type="slidenum">
              <a:rPr lang="ru-RU" altLang="ru-RU" sz="1200"/>
              <a:pPr/>
              <a:t>61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44802B2-C2D0-4C0E-840C-D85FB06BF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84413BC-3DCE-431D-932D-C6EE8848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D1D01EB-56E0-4781-BD73-55434DFF0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74183F-45EE-4E8F-87D0-4C4E2872ABFD}" type="slidenum">
              <a:rPr lang="ru-RU" altLang="ru-RU" sz="1200"/>
              <a:pPr/>
              <a:t>62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44802B2-C2D0-4C0E-840C-D85FB06BF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84413BC-3DCE-431D-932D-C6EE8848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058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19411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DE564FC-1F36-4300-9CFE-A5C31619C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0CE17-F95E-4E06-989C-57D6CAB90DAC}" type="slidenum">
              <a:rPr lang="ru-RU" altLang="ru-RU" sz="1200"/>
              <a:pPr/>
              <a:t>63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41B37C8-CEF4-4849-9C7B-2939A546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89E9522-A850-43D5-9D1C-B1907119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DE564FC-1F36-4300-9CFE-A5C31619C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0CE17-F95E-4E06-989C-57D6CAB90DAC}" type="slidenum">
              <a:rPr lang="ru-RU" altLang="ru-RU" sz="1200"/>
              <a:pPr/>
              <a:t>64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41B37C8-CEF4-4849-9C7B-2939A546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89E9522-A850-43D5-9D1C-B1907119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643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6891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8259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53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A0169-987F-48DA-B10A-118AD3170E12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903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0.png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2.pn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0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0.png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4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23</a:t>
            </a:r>
            <a:r>
              <a:rPr lang="en-US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0" y="210145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особенности изучения темы «Векторы и координаты»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24496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95;p1" descr="СОЮЗ_ЛОГО_1.psd">
            <a:extLst>
              <a:ext uri="{FF2B5EF4-FFF2-40B4-BE49-F238E27FC236}">
                <a16:creationId xmlns:a16="http://schemas.microsoft.com/office/drawing/2014/main" id="{C4744F0C-1F10-F73B-6F1D-BDFA2E9713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6794"/>
          <a:stretch/>
        </p:blipFill>
        <p:spPr>
          <a:xfrm>
            <a:off x="7164288" y="5225734"/>
            <a:ext cx="1749793" cy="750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3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58" y="116632"/>
            <a:ext cx="900813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200" dirty="0"/>
              <a:t>Использованный метод вывод уравнения прямой имеет свои плюсы и минусы. Среди минусов отметим следующие.</a:t>
            </a:r>
          </a:p>
          <a:p>
            <a:pPr algn="just"/>
            <a:r>
              <a:rPr lang="ru-RU" sz="2200" dirty="0"/>
              <a:t>	1. Не приводится уравнение прямой, проходящей через две точки с заданными координатами. </a:t>
            </a:r>
          </a:p>
          <a:p>
            <a:pPr algn="just"/>
            <a:r>
              <a:rPr lang="ru-RU" sz="2200" dirty="0"/>
              <a:t>	2. Не приводится уравнение прямой, проходящей через данную точку, с данным направляющим вектором.</a:t>
            </a:r>
          </a:p>
          <a:p>
            <a:pPr algn="just"/>
            <a:r>
              <a:rPr lang="ru-RU" sz="2200" dirty="0"/>
              <a:t>	3. Не приводится уравнение прямой, проходящей через данную точку, с данным вектором нормали.</a:t>
            </a:r>
          </a:p>
          <a:p>
            <a:pPr algn="just"/>
            <a:r>
              <a:rPr lang="ru-RU" sz="2200" dirty="0"/>
              <a:t>	4. Не раскрывается геометрический смысл коэффициентов </a:t>
            </a:r>
            <a:r>
              <a:rPr lang="en-US" sz="2200" i="1" dirty="0"/>
              <a:t>a</a:t>
            </a:r>
            <a:r>
              <a:rPr lang="ru-RU" sz="2200" dirty="0"/>
              <a:t>, </a:t>
            </a:r>
            <a:r>
              <a:rPr lang="en-US" sz="2200" i="1" dirty="0"/>
              <a:t>b</a:t>
            </a:r>
            <a:r>
              <a:rPr lang="ru-RU" sz="2200" dirty="0"/>
              <a:t> в уравнении прямой. </a:t>
            </a:r>
          </a:p>
          <a:p>
            <a:pPr algn="just"/>
            <a:r>
              <a:rPr lang="ru-RU" sz="2200" dirty="0"/>
              <a:t>	5. Не рассматривается вопрос о взаимном расположении двух прямых.</a:t>
            </a:r>
          </a:p>
          <a:p>
            <a:pPr algn="just"/>
            <a:r>
              <a:rPr lang="ru-RU" sz="2200" dirty="0"/>
              <a:t>	6. Не рассматривается вопрос о нахождении угла между двумя пересекающимися прямыми.</a:t>
            </a:r>
          </a:p>
          <a:p>
            <a:pPr algn="just"/>
            <a:r>
              <a:rPr lang="ru-RU" sz="2200" dirty="0"/>
              <a:t>	7. Не рассматривается вопрос о нахождении расстояния от точки до прямой.</a:t>
            </a:r>
          </a:p>
          <a:p>
            <a:pPr algn="just"/>
            <a:r>
              <a:rPr lang="ru-RU" sz="2200" dirty="0"/>
              <a:t>	8. Не устанавливается связь с прямолинейным движением материальной точки, рассматриваемом в курсе физики.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0958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Text Box 3"/>
              <p:cNvSpPr txBox="1">
                <a:spLocks noChangeArrowheads="1"/>
              </p:cNvSpPr>
              <p:nvPr/>
            </p:nvSpPr>
            <p:spPr bwMode="auto">
              <a:xfrm>
                <a:off x="0" y="-4029"/>
                <a:ext cx="9144000" cy="5632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мы предложим способ задания прямой с помощью параметрических уравнений.</a:t>
                </a:r>
                <a:endParaRPr lang="ru-RU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Важность включения этого способа в содержание обучения геометрии обусловлена следующими причинами.</a:t>
                </a:r>
                <a:endParaRPr lang="ru-RU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1. Он является наиболее общим способом задания не только прямых, но и кривых на плоскости.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2. Он позволяет вывести в качестве следствий все другие способы задания прямой на плоскости.</a:t>
                </a:r>
                <a:endParaRPr lang="ru-RU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3. В отличие от задания прямых уравнением </a:t>
                </a:r>
                <a14:m>
                  <m:oMath xmlns:m="http://schemas.openxmlformats.org/officeDocument/2006/math"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𝑏𝑦</m:t>
                    </m:r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он легко распространяется на случай задания прямых и кривых в пространстве.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4. Он согласован с заданием прямой в курсе физики для описания прямолинейного движения материальной точки.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5. Его можно использовать для моделирования плоских и пространственных кривых в компьютерных программах.	</a:t>
                </a:r>
              </a:p>
            </p:txBody>
          </p:sp>
        </mc:Choice>
        <mc:Fallback xmlns="">
          <p:sp>
            <p:nvSpPr>
              <p:cNvPr id="2560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4029"/>
                <a:ext cx="9144000" cy="5632311"/>
              </a:xfrm>
              <a:prstGeom prst="rect">
                <a:avLst/>
              </a:prstGeom>
              <a:blipFill>
                <a:blip r:embed="rId3"/>
                <a:stretch>
                  <a:fillRect l="-1000" t="-866" r="-1000"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1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Text Box 3"/>
              <p:cNvSpPr txBox="1">
                <a:spLocks noChangeArrowheads="1"/>
              </p:cNvSpPr>
              <p:nvPr/>
            </p:nvSpPr>
            <p:spPr bwMode="auto">
              <a:xfrm>
                <a:off x="0" y="-4029"/>
                <a:ext cx="8991600" cy="2024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	Поскольку положение точки на плоскости однозначно определяется ее координатами, то для задания движения точки достаточно задать зависимости ее координат </a:t>
                </a:r>
                <a:r>
                  <a:rPr lang="en-US" i="1" dirty="0">
                    <a:cs typeface="Times New Roman" pitchFamily="18" charset="0"/>
                  </a:rPr>
                  <a:t>x</a:t>
                </a:r>
                <a:r>
                  <a:rPr lang="ru-RU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y</a:t>
                </a:r>
                <a:r>
                  <a:rPr lang="ru-RU" dirty="0">
                    <a:cs typeface="Times New Roman" pitchFamily="18" charset="0"/>
                  </a:rPr>
                  <a:t> от времени </a:t>
                </a:r>
                <a:r>
                  <a:rPr lang="en-US" i="1" dirty="0">
                    <a:cs typeface="Times New Roman" pitchFamily="18" charset="0"/>
                  </a:rPr>
                  <a:t>t</a:t>
                </a:r>
                <a:r>
                  <a:rPr lang="ru-RU" dirty="0">
                    <a:cs typeface="Times New Roman" pitchFamily="18" charset="0"/>
                  </a:rPr>
                  <a:t>, т. е. задать функции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cs typeface="Times New Roman" pitchFamily="18" charset="0"/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2560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4029"/>
                <a:ext cx="8991600" cy="2024144"/>
              </a:xfrm>
              <a:prstGeom prst="rect">
                <a:avLst/>
              </a:prstGeom>
              <a:blipFill>
                <a:blip r:embed="rId3"/>
                <a:stretch>
                  <a:fillRect l="-1017" t="-2410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D8556AD-6507-4008-66F6-40F265904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6267"/>
            <a:ext cx="8991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В этом случае для каждого момента времени </a:t>
            </a:r>
            <a:r>
              <a:rPr lang="en-US" i="1" dirty="0">
                <a:cs typeface="Times New Roman" pitchFamily="18" charset="0"/>
              </a:rPr>
              <a:t>t</a:t>
            </a:r>
            <a:r>
              <a:rPr lang="ru-RU" dirty="0">
                <a:cs typeface="Times New Roman" pitchFamily="18" charset="0"/>
              </a:rPr>
              <a:t> соответствует точка 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на плоскости с координатами (</a:t>
            </a:r>
            <a:r>
              <a:rPr lang="en-US" i="1" dirty="0">
                <a:cs typeface="Times New Roman" pitchFamily="18" charset="0"/>
              </a:rPr>
              <a:t>x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t</a:t>
            </a:r>
            <a:r>
              <a:rPr lang="en-US" dirty="0">
                <a:cs typeface="Times New Roman" pitchFamily="18" charset="0"/>
              </a:rPr>
              <a:t>), </a:t>
            </a:r>
            <a:r>
              <a:rPr lang="en-US" i="1" dirty="0">
                <a:cs typeface="Times New Roman" pitchFamily="18" charset="0"/>
              </a:rPr>
              <a:t>y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t</a:t>
            </a:r>
            <a:r>
              <a:rPr lang="en-US" dirty="0">
                <a:cs typeface="Times New Roman" pitchFamily="18" charset="0"/>
              </a:rPr>
              <a:t>)).</a:t>
            </a:r>
            <a:r>
              <a:rPr lang="ru-RU" dirty="0">
                <a:cs typeface="Times New Roman" pitchFamily="18" charset="0"/>
              </a:rPr>
              <a:t> </a:t>
            </a:r>
            <a:endParaRPr lang="ru-RU" dirty="0"/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Кривая на плоскости, описываемая точкой, координаты которой удовлетворяют этим уравнениям при изменении параметра </a:t>
            </a:r>
            <a:r>
              <a:rPr lang="en-US" i="1" dirty="0">
                <a:cs typeface="Times New Roman" pitchFamily="18" charset="0"/>
              </a:rPr>
              <a:t>t</a:t>
            </a:r>
            <a:r>
              <a:rPr lang="ru-RU" dirty="0">
                <a:cs typeface="Times New Roman" pitchFamily="18" charset="0"/>
              </a:rPr>
              <a:t>, называется </a:t>
            </a:r>
            <a:r>
              <a:rPr lang="ru-RU" i="1" dirty="0">
                <a:solidFill>
                  <a:srgbClr val="FF3300"/>
                </a:solidFill>
                <a:cs typeface="Times New Roman" pitchFamily="18" charset="0"/>
              </a:rPr>
              <a:t>параметрически заданной кривой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на плоскости. Сами уравнения называются </a:t>
            </a:r>
            <a:r>
              <a:rPr lang="ru-RU" i="1" dirty="0">
                <a:solidFill>
                  <a:srgbClr val="FF3300"/>
                </a:solidFill>
                <a:cs typeface="Times New Roman" pitchFamily="18" charset="0"/>
              </a:rPr>
              <a:t>параметрическими уравнениями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FE6F6C-E67F-4372-6A80-2EE76E56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098634"/>
            <a:ext cx="3601099" cy="21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0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782" y="25014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sz="2200" dirty="0"/>
                  <a:t>Рассмотрим прямую на координатной плоскости. </a:t>
                </a:r>
                <a:r>
                  <a:rPr lang="ru-RU" sz="2200" i="1" dirty="0">
                    <a:solidFill>
                      <a:srgbClr val="FF0000"/>
                    </a:solidFill>
                  </a:rPr>
                  <a:t>Направляющим вектором прямой</a:t>
                </a:r>
                <a:r>
                  <a:rPr lang="ru-RU" sz="2200" dirty="0"/>
                  <a:t> будем называть вектор, параллельный этой прямой или расположенный на ней.</a:t>
                </a:r>
                <a:r>
                  <a:rPr lang="en-US" sz="2200" dirty="0"/>
                  <a:t> </a:t>
                </a:r>
                <a:r>
                  <a:rPr lang="ru-RU" sz="2200" dirty="0"/>
                  <a:t>Найдём параметрические уравнения прямой с данным направляющим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ru-RU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200" dirty="0"/>
                  <a:t>, проходящей через данную точку </a:t>
                </a:r>
                <a:r>
                  <a:rPr lang="en-US" sz="2200" i="1" dirty="0"/>
                  <a:t>A</a:t>
                </a:r>
                <a:r>
                  <a:rPr lang="ru-RU" sz="2200" baseline="-25000" dirty="0"/>
                  <a:t>0</a:t>
                </a:r>
                <a:r>
                  <a:rPr lang="ru-RU" sz="2200" dirty="0"/>
                  <a:t>(</a:t>
                </a:r>
                <a:r>
                  <a:rPr lang="en-US" sz="2200" i="1" dirty="0"/>
                  <a:t>x</a:t>
                </a:r>
                <a:r>
                  <a:rPr lang="ru-RU" sz="2200" baseline="-25000" dirty="0"/>
                  <a:t>0</a:t>
                </a:r>
                <a:r>
                  <a:rPr lang="ru-RU" sz="2200" dirty="0"/>
                  <a:t>, </a:t>
                </a:r>
                <a:r>
                  <a:rPr lang="en-US" sz="2200" i="1" dirty="0"/>
                  <a:t>y</a:t>
                </a:r>
                <a:r>
                  <a:rPr lang="ru-RU" sz="2200" baseline="-25000" dirty="0"/>
                  <a:t>0</a:t>
                </a:r>
                <a:r>
                  <a:rPr lang="ru-RU" sz="2200" dirty="0"/>
                  <a:t>).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" y="25014"/>
                <a:ext cx="9144000" cy="1815882"/>
              </a:xfrm>
              <a:prstGeom prst="rect">
                <a:avLst/>
              </a:prstGeom>
              <a:blipFill>
                <a:blip r:embed="rId3"/>
                <a:stretch>
                  <a:fillRect l="-867" t="-1007" r="-867" b="-6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1A4A1E-B5BC-F472-65F4-6C5514FCAF75}"/>
                  </a:ext>
                </a:extLst>
              </p:cNvPr>
              <p:cNvSpPr txBox="1"/>
              <p:nvPr/>
            </p:nvSpPr>
            <p:spPr>
              <a:xfrm>
                <a:off x="0" y="3836653"/>
                <a:ext cx="9144000" cy="299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en-US" dirty="0"/>
                  <a:t>	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Точка </a:t>
                </a:r>
                <a:r>
                  <a:rPr lang="en-US" sz="22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принадлежит этой прямой тогда и только тогда, когда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коллинеарны</a:t>
                </a:r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 е. для некоторого числа </a:t>
                </a:r>
                <a:r>
                  <a:rPr lang="en-US" sz="22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выполняется равенство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которое можно переписать в координатной форме в виде системы уравнений</a:t>
                </a:r>
                <a:endParaRPr lang="ru-RU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𝑎𝑡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𝑏𝑡</m:t>
                              </m:r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</a:rPr>
                  <a:t>которые называются </a:t>
                </a:r>
                <a:r>
                  <a:rPr lang="ru-RU" sz="2200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параметрическими уравнениями </a:t>
                </a:r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</a:rPr>
                  <a:t>прямой на плоскости, а число </a:t>
                </a:r>
                <a:r>
                  <a:rPr lang="en-US" sz="2200" i="1" dirty="0">
                    <a:effectLst/>
                    <a:latin typeface="+mj-lt"/>
                    <a:ea typeface="Times New Roman" panose="02020603050405020304" pitchFamily="18" charset="0"/>
                  </a:rPr>
                  <a:t>t </a:t>
                </a:r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</a:rPr>
                  <a:t>называется </a:t>
                </a:r>
                <a:r>
                  <a:rPr lang="ru-RU" sz="2200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параметром</a:t>
                </a:r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ru-RU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1A4A1E-B5BC-F472-65F4-6C5514FCA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36653"/>
                <a:ext cx="9144000" cy="2996333"/>
              </a:xfrm>
              <a:prstGeom prst="rect">
                <a:avLst/>
              </a:prstGeom>
              <a:blipFill>
                <a:blip r:embed="rId4"/>
                <a:stretch>
                  <a:fillRect l="-867" t="-407" r="-867" b="-3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2F9BE6-0F3A-2C28-5216-3BA720537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581981"/>
            <a:ext cx="3231905" cy="22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8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1A4A1E-B5BC-F472-65F4-6C5514FCAF75}"/>
                  </a:ext>
                </a:extLst>
              </p:cNvPr>
              <p:cNvSpPr txBox="1"/>
              <p:nvPr/>
            </p:nvSpPr>
            <p:spPr>
              <a:xfrm>
                <a:off x="0" y="28350"/>
                <a:ext cx="9144000" cy="199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В курсе физики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ru-RU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называется </a:t>
                </a:r>
                <a:r>
                  <a:rPr lang="ru-RU" sz="2200" i="1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вектором перемещения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/>
                  <a:t>Так как вектор перемещения при прямолинейном равномерном движении равен вектору скорости, умноженному на время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/>
                  <a:t>то направляющий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с физической точки зрения является вектором скорости. </a:t>
                </a:r>
                <a:endParaRPr lang="ru-RU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1A4A1E-B5BC-F472-65F4-6C5514FCA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350"/>
                <a:ext cx="9144000" cy="1998752"/>
              </a:xfrm>
              <a:prstGeom prst="rect">
                <a:avLst/>
              </a:prstGeom>
              <a:blipFill>
                <a:blip r:embed="rId3"/>
                <a:stretch>
                  <a:fillRect l="-1000" t="-1524" r="-1000"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2F9BE6-0F3A-2C28-5216-3BA720537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348880"/>
            <a:ext cx="3468604" cy="2404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2F9446-118A-0535-0B5C-470A122F7344}"/>
                  </a:ext>
                </a:extLst>
              </p:cNvPr>
              <p:cNvSpPr txBox="1"/>
              <p:nvPr/>
            </p:nvSpPr>
            <p:spPr>
              <a:xfrm>
                <a:off x="0" y="5301208"/>
                <a:ext cx="9144000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 Величина скорости определяется как модуль вектора скорости. Она выражается формулой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/>
                  <a:t>.</a:t>
                </a:r>
                <a:endParaRPr lang="ru-RU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2F9446-118A-0535-0B5C-470A122F7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1208"/>
                <a:ext cx="9144000" cy="876137"/>
              </a:xfrm>
              <a:prstGeom prst="rect">
                <a:avLst/>
              </a:prstGeom>
              <a:blipFill>
                <a:blip r:embed="rId5"/>
                <a:stretch>
                  <a:fillRect l="-1000" t="-5594" r="-1000" b="-16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69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782" y="25014"/>
                <a:ext cx="9144000" cy="405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Рассмотрим уравнения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𝑎𝑡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𝑏𝑡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	Умножим второе уравнение на </a:t>
                </a:r>
                <a:r>
                  <a:rPr lang="en-US" i="1" dirty="0"/>
                  <a:t>a</a:t>
                </a:r>
                <a:r>
                  <a:rPr lang="ru-RU" dirty="0"/>
                  <a:t>, и подставим в полученное равенство выражение для </a:t>
                </a:r>
                <a:r>
                  <a:rPr lang="en-US" i="1" dirty="0"/>
                  <a:t>ta</a:t>
                </a:r>
                <a:r>
                  <a:rPr lang="en-US" dirty="0"/>
                  <a:t> </a:t>
                </a:r>
                <a:r>
                  <a:rPr lang="ru-RU" dirty="0"/>
                  <a:t>из первого уравнения</a:t>
                </a:r>
                <a:r>
                  <a:rPr lang="ru-RU" sz="2200" dirty="0"/>
                  <a:t>. Получим уравнение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2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200" b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/>
                  <a:t>	</a:t>
                </a:r>
                <a:r>
                  <a:rPr lang="ru-RU" sz="2200" dirty="0"/>
                  <a:t>Обозначая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, </a:t>
                </a:r>
                <a:r>
                  <a:rPr lang="ru-RU" sz="2200" dirty="0"/>
                  <a:t>получим уравнение прямой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200" i="1" dirty="0"/>
              </a:p>
              <a:p>
                <a:pPr algn="just"/>
                <a:r>
                  <a:rPr lang="ru-RU" sz="2200" dirty="0"/>
                  <a:t>в котором</a:t>
                </a:r>
                <a:r>
                  <a:rPr lang="en-US" sz="2200" dirty="0"/>
                  <a:t> </a:t>
                </a:r>
                <a:r>
                  <a:rPr lang="ru-RU" sz="2200" dirty="0"/>
                  <a:t>коэффициенты </a:t>
                </a:r>
                <a:r>
                  <a:rPr lang="en-US" sz="2200" i="1" dirty="0"/>
                  <a:t>a </a:t>
                </a:r>
                <a:r>
                  <a:rPr lang="ru-RU" sz="2200" dirty="0"/>
                  <a:t>и </a:t>
                </a:r>
                <a:r>
                  <a:rPr lang="en-US" sz="2200" i="1" dirty="0"/>
                  <a:t>b </a:t>
                </a:r>
                <a:r>
                  <a:rPr lang="ru-RU" sz="2200" i="1" dirty="0"/>
                  <a:t>я</a:t>
                </a:r>
                <a:r>
                  <a:rPr lang="ru-RU" sz="2200" dirty="0"/>
                  <a:t>вляются координатами направляющего вектора этой прямой.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" y="25014"/>
                <a:ext cx="9144000" cy="4055469"/>
              </a:xfrm>
              <a:prstGeom prst="rect">
                <a:avLst/>
              </a:prstGeom>
              <a:blipFill>
                <a:blip r:embed="rId3"/>
                <a:stretch>
                  <a:fillRect l="-1000" t="-1203" r="-1067" b="-2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5A3CF7-6568-4575-4397-A9D35E04B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047" y="4106768"/>
            <a:ext cx="3231905" cy="22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3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658" y="116632"/>
                <a:ext cx="9008133" cy="1986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Найдём уравнение прямой, проходящей через две точки </a:t>
                </a:r>
                <a:r>
                  <a:rPr lang="ru-RU" i="1" dirty="0"/>
                  <a:t>А</a:t>
                </a:r>
                <a:r>
                  <a:rPr lang="ru-RU" baseline="-25000" dirty="0"/>
                  <a:t>1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1</a:t>
                </a:r>
                <a:r>
                  <a:rPr lang="ru-RU" dirty="0"/>
                  <a:t>),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2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2</a:t>
                </a:r>
                <a:r>
                  <a:rPr lang="ru-RU" dirty="0"/>
                  <a:t>). </a:t>
                </a:r>
              </a:p>
              <a:p>
                <a:pPr algn="just"/>
                <a:r>
                  <a:rPr lang="ru-RU" dirty="0"/>
                  <a:t>	В этом случае в качестве точки </a:t>
                </a:r>
                <a:r>
                  <a:rPr lang="en-US" i="1" dirty="0"/>
                  <a:t>A</a:t>
                </a:r>
                <a:r>
                  <a:rPr lang="ru-RU" baseline="-25000" dirty="0"/>
                  <a:t>0</a:t>
                </a:r>
                <a:r>
                  <a:rPr lang="ru-RU" dirty="0"/>
                  <a:t>, принадлежащей данной прямой, возьмём точку </a:t>
                </a:r>
                <a:r>
                  <a:rPr lang="ru-RU" i="1" dirty="0"/>
                  <a:t>А</a:t>
                </a:r>
                <a:r>
                  <a:rPr lang="ru-RU" baseline="-25000" dirty="0"/>
                  <a:t>1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1</a:t>
                </a:r>
                <a:r>
                  <a:rPr lang="ru-RU" dirty="0"/>
                  <a:t>). В качестве направляющего вектора возьмём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>
                            <a:latin typeface="Cambria Math"/>
                          </a:rPr>
                          <m:t>,</m:t>
                        </m:r>
                        <m:r>
                          <a:rPr lang="ru-RU" baseline="-2500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8" y="116632"/>
                <a:ext cx="9008133" cy="1986185"/>
              </a:xfrm>
              <a:prstGeom prst="rect">
                <a:avLst/>
              </a:prstGeom>
              <a:blipFill>
                <a:blip r:embed="rId2"/>
                <a:stretch>
                  <a:fillRect l="-1015" t="-2454" r="-1083" b="-6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" y="2089528"/>
                <a:ext cx="9144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Подставляя координаты направляющего вектора и точки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 в уравнение прямой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dirty="0"/>
                  <a:t>, получим уравнение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которое можно переписать в виде</a:t>
                </a:r>
              </a:p>
              <a:p>
                <a:pPr algn="ctr"/>
                <a:r>
                  <a:rPr lang="ru-RU" dirty="0"/>
                  <a:t>(</a:t>
                </a:r>
                <a:r>
                  <a:rPr lang="en-US" i="1" dirty="0"/>
                  <a:t>y</a:t>
                </a:r>
                <a:r>
                  <a:rPr lang="ru-RU" baseline="-25000" dirty="0"/>
                  <a:t>2</a:t>
                </a:r>
                <a:r>
                  <a:rPr lang="ru-RU" dirty="0"/>
                  <a:t> – </a:t>
                </a:r>
                <a:r>
                  <a:rPr lang="en-US" i="1" dirty="0"/>
                  <a:t>y</a:t>
                </a:r>
                <a:r>
                  <a:rPr lang="ru-RU" baseline="-25000" dirty="0"/>
                  <a:t>1</a:t>
                </a:r>
                <a:r>
                  <a:rPr lang="ru-RU" dirty="0"/>
                  <a:t>)</a:t>
                </a:r>
                <a:r>
                  <a:rPr lang="en-US" i="1" dirty="0"/>
                  <a:t>x</a:t>
                </a:r>
                <a:r>
                  <a:rPr lang="ru-RU" dirty="0"/>
                  <a:t> – (</a:t>
                </a:r>
                <a:r>
                  <a:rPr lang="en-US" i="1" dirty="0"/>
                  <a:t>x</a:t>
                </a:r>
                <a:r>
                  <a:rPr lang="ru-RU" baseline="-25000" dirty="0"/>
                  <a:t>2</a:t>
                </a:r>
                <a:r>
                  <a:rPr lang="ru-RU" dirty="0"/>
                  <a:t> – </a:t>
                </a:r>
                <a:r>
                  <a:rPr lang="en-US" i="1" dirty="0"/>
                  <a:t>x</a:t>
                </a:r>
                <a:r>
                  <a:rPr lang="ru-RU" baseline="-25000" dirty="0"/>
                  <a:t>1</a:t>
                </a:r>
                <a:r>
                  <a:rPr lang="ru-RU" dirty="0"/>
                  <a:t>)</a:t>
                </a:r>
                <a:r>
                  <a:rPr lang="en-US" i="1" dirty="0"/>
                  <a:t>y</a:t>
                </a:r>
                <a:r>
                  <a:rPr lang="ru-RU" i="1" dirty="0"/>
                  <a:t> </a:t>
                </a:r>
                <a:r>
                  <a:rPr lang="ru-RU" dirty="0"/>
                  <a:t>– </a:t>
                </a:r>
                <a:r>
                  <a:rPr lang="en-US" i="1" dirty="0"/>
                  <a:t>y</a:t>
                </a:r>
                <a:r>
                  <a:rPr lang="ru-RU" baseline="-25000" dirty="0"/>
                  <a:t>2</a:t>
                </a:r>
                <a:r>
                  <a:rPr lang="en-US" i="1" dirty="0"/>
                  <a:t>x</a:t>
                </a:r>
                <a:r>
                  <a:rPr lang="ru-RU" baseline="-25000" dirty="0"/>
                  <a:t>1</a:t>
                </a:r>
                <a:r>
                  <a:rPr lang="ru-RU" dirty="0"/>
                  <a:t> + </a:t>
                </a:r>
                <a:r>
                  <a:rPr lang="en-US" i="1" dirty="0"/>
                  <a:t>x</a:t>
                </a:r>
                <a:r>
                  <a:rPr lang="ru-RU" baseline="-25000" dirty="0"/>
                  <a:t>2</a:t>
                </a:r>
                <a:r>
                  <a:rPr lang="en-US" i="1" dirty="0"/>
                  <a:t>y</a:t>
                </a:r>
                <a:r>
                  <a:rPr lang="ru-RU" baseline="-25000" dirty="0"/>
                  <a:t>1</a:t>
                </a:r>
                <a:r>
                  <a:rPr lang="ru-RU" dirty="0"/>
                  <a:t> = 0.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2089528"/>
                <a:ext cx="9144000" cy="1938992"/>
              </a:xfrm>
              <a:prstGeom prst="rect">
                <a:avLst/>
              </a:prstGeom>
              <a:blipFill>
                <a:blip r:embed="rId3"/>
                <a:stretch>
                  <a:fillRect l="-1000" t="-2516" r="-1067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EBDBEA-11DB-B365-3DEE-D6502FCA2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28520"/>
            <a:ext cx="3252033" cy="2668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648D9C-5CD5-AED9-E0AE-0E5CEA4D6812}"/>
                  </a:ext>
                </a:extLst>
              </p:cNvPr>
              <p:cNvSpPr txBox="1"/>
              <p:nvPr/>
            </p:nvSpPr>
            <p:spPr>
              <a:xfrm>
                <a:off x="3851920" y="4259544"/>
                <a:ext cx="5311130" cy="1817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ru-RU" dirty="0"/>
                  <a:t>	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Используя понятие определителя, полученное уравнение можно переписать в виде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648D9C-5CD5-AED9-E0AE-0E5CEA4D6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259544"/>
                <a:ext cx="5311130" cy="1817934"/>
              </a:xfrm>
              <a:prstGeom prst="rect">
                <a:avLst/>
              </a:prstGeom>
              <a:blipFill>
                <a:blip r:embed="rId5"/>
                <a:stretch>
                  <a:fillRect l="-1837" t="-2685" r="-1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07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1205"/>
                <a:ext cx="9089791" cy="388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ru-RU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перпендикулярный прямой, называется </a:t>
                </a:r>
                <a:r>
                  <a:rPr lang="ru-RU" i="1" dirty="0">
                    <a:solidFill>
                      <a:srgbClr val="FF0000"/>
                    </a:solidFill>
                  </a:rPr>
                  <a:t>вектором нормали </a:t>
                </a:r>
                <a:r>
                  <a:rPr lang="ru-RU" dirty="0"/>
                  <a:t>этой прямой.	</a:t>
                </a:r>
              </a:p>
              <a:p>
                <a:pPr algn="just"/>
                <a:r>
                  <a:rPr lang="ru-RU" dirty="0"/>
                  <a:t>	Выведем уравнение прямой с данным вектором нормали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проходящей через данную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. </a:t>
                </a:r>
              </a:p>
              <a:p>
                <a:pPr algn="just"/>
                <a:r>
                  <a:rPr lang="ru-RU" dirty="0"/>
                  <a:t>	</a:t>
                </a:r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Точка </a:t>
                </a:r>
                <a:r>
                  <a:rPr lang="en-US" sz="24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принадлежит этой прямой тогда и только тогда, когда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перпендикулярны</a:t>
                </a:r>
                <a:r>
                  <a:rPr lang="ru-RU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следовательно, скалярное произведение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 нулю. 	Расписывая скалярное произведение через координаты, получим уравнение прямой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en-US" sz="2400" dirty="0"/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05"/>
                <a:ext cx="9089791" cy="3880037"/>
              </a:xfrm>
              <a:prstGeom prst="rect">
                <a:avLst/>
              </a:prstGeom>
              <a:blipFill>
                <a:blip r:embed="rId2"/>
                <a:stretch>
                  <a:fillRect l="-1006" t="-1256" r="-1006" b="-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49FE43-C07B-2995-6B78-6C553FB3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69855"/>
            <a:ext cx="2664296" cy="2387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209121-69F0-7407-DB3E-608CECB62618}"/>
                  </a:ext>
                </a:extLst>
              </p:cNvPr>
              <p:cNvSpPr txBox="1"/>
              <p:nvPr/>
            </p:nvSpPr>
            <p:spPr>
              <a:xfrm>
                <a:off x="3899510" y="3933674"/>
                <a:ext cx="500362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Обозначая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получим уравнение прямой</a:t>
                </a:r>
              </a:p>
              <a:p>
                <a:pPr algn="ctr"/>
                <a:r>
                  <a:rPr lang="en-US" i="1" dirty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US" i="1" dirty="0"/>
              </a:p>
              <a:p>
                <a:pPr algn="just"/>
                <a:r>
                  <a:rPr lang="ru-RU" dirty="0"/>
                  <a:t>в котором</a:t>
                </a:r>
                <a:r>
                  <a:rPr lang="en-US" dirty="0"/>
                  <a:t> </a:t>
                </a:r>
                <a:r>
                  <a:rPr lang="ru-RU" dirty="0"/>
                  <a:t>коэффициенты </a:t>
                </a:r>
                <a:r>
                  <a:rPr lang="en-US" i="1" dirty="0"/>
                  <a:t>a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i="1" dirty="0"/>
                  <a:t>я</a:t>
                </a:r>
                <a:r>
                  <a:rPr lang="ru-RU" dirty="0"/>
                  <a:t>вляются координатами вектора нормали этой прямой.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209121-69F0-7407-DB3E-608CECB62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510" y="3933674"/>
                <a:ext cx="5003628" cy="2308324"/>
              </a:xfrm>
              <a:prstGeom prst="rect">
                <a:avLst/>
              </a:prstGeom>
              <a:blipFill>
                <a:blip r:embed="rId4"/>
                <a:stretch>
                  <a:fillRect l="-1951" t="-2111" r="-1951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046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1205"/>
                <a:ext cx="9089791" cy="388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Указанный вывод уравнения прямой распространяется на вывод уравнения плоскости в пространстве. 	</a:t>
                </a:r>
              </a:p>
              <a:p>
                <a:pPr algn="just"/>
                <a:r>
                  <a:rPr lang="ru-RU" dirty="0"/>
                  <a:t>	А именно, выведем уравнение плоскости с данным вектором нормали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проходящей через данную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. </a:t>
                </a:r>
              </a:p>
              <a:p>
                <a:pPr algn="just"/>
                <a:r>
                  <a:rPr lang="ru-RU" dirty="0"/>
                  <a:t>	</a:t>
                </a:r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Точка </a:t>
                </a:r>
                <a:r>
                  <a:rPr lang="en-US" sz="24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y, z</a:t>
                </a:r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принадлежит этой </a:t>
                </a: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плоскости</a:t>
                </a:r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тогда и только тогда, когда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перпендикулярны</a:t>
                </a:r>
                <a:r>
                  <a:rPr lang="ru-RU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следовательно, скалярное произведение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 нулю. 	Расписывая скалярное произведение через координаты, получим уравнение прямой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en-US" sz="2400" dirty="0"/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05"/>
                <a:ext cx="9089791" cy="3880037"/>
              </a:xfrm>
              <a:prstGeom prst="rect">
                <a:avLst/>
              </a:prstGeom>
              <a:blipFill>
                <a:blip r:embed="rId2"/>
                <a:stretch>
                  <a:fillRect l="-1006" t="-1256" r="-1006" b="-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209121-69F0-7407-DB3E-608CECB62618}"/>
                  </a:ext>
                </a:extLst>
              </p:cNvPr>
              <p:cNvSpPr txBox="1"/>
              <p:nvPr/>
            </p:nvSpPr>
            <p:spPr>
              <a:xfrm>
                <a:off x="3899510" y="3933674"/>
                <a:ext cx="500362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Обозначая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получим уравнение плоскости</a:t>
                </a:r>
              </a:p>
              <a:p>
                <a:pPr algn="ctr"/>
                <a:r>
                  <a:rPr lang="en-US" i="1" dirty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US" i="1" dirty="0"/>
              </a:p>
              <a:p>
                <a:pPr algn="just"/>
                <a:r>
                  <a:rPr lang="ru-RU" dirty="0"/>
                  <a:t>в котором</a:t>
                </a:r>
                <a:r>
                  <a:rPr lang="en-US" dirty="0"/>
                  <a:t> </a:t>
                </a:r>
                <a:r>
                  <a:rPr lang="ru-RU" dirty="0"/>
                  <a:t>коэффициенты </a:t>
                </a:r>
                <a:r>
                  <a:rPr lang="en-US" i="1" dirty="0"/>
                  <a:t>a</a:t>
                </a:r>
                <a:r>
                  <a:rPr lang="en-US" dirty="0"/>
                  <a:t>,</a:t>
                </a:r>
                <a:r>
                  <a:rPr lang="en-US" i="1" dirty="0"/>
                  <a:t> b </a:t>
                </a:r>
                <a:r>
                  <a:rPr lang="ru-RU" dirty="0"/>
                  <a:t>и </a:t>
                </a:r>
                <a:r>
                  <a:rPr lang="en-US" i="1" dirty="0"/>
                  <a:t>c </a:t>
                </a:r>
                <a:r>
                  <a:rPr lang="ru-RU" i="1" dirty="0"/>
                  <a:t>я</a:t>
                </a:r>
                <a:r>
                  <a:rPr lang="ru-RU" dirty="0"/>
                  <a:t>вляются координатами вектора нормали этой плоскости.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209121-69F0-7407-DB3E-608CECB62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510" y="3933674"/>
                <a:ext cx="5003628" cy="2677656"/>
              </a:xfrm>
              <a:prstGeom prst="rect">
                <a:avLst/>
              </a:prstGeom>
              <a:blipFill>
                <a:blip r:embed="rId3"/>
                <a:stretch>
                  <a:fillRect l="-1951" t="-1818" r="-1951" b="-4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B56398-2C44-2676-9FB1-FBD15F501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868412"/>
            <a:ext cx="2988186" cy="28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658" y="116632"/>
                <a:ext cx="9008133" cy="291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По аналогии с заданием прямой на плоскости, проходящей через две точки, напишем уравнение плоскости в пространстве, проходящей через три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не принадлежащие одной прямой.	</a:t>
                </a:r>
                <a:endParaRPr lang="en-US" dirty="0"/>
              </a:p>
              <a:p>
                <a:pPr algn="just"/>
                <a:endParaRPr lang="ru-RU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8" y="116632"/>
                <a:ext cx="9008133" cy="2917402"/>
              </a:xfrm>
              <a:prstGeom prst="rect">
                <a:avLst/>
              </a:prstGeom>
              <a:blipFill>
                <a:blip r:embed="rId2"/>
                <a:stretch>
                  <a:fillRect l="-1015" t="-1670" r="-1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B16475-BA28-8C3A-3274-C7C309343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284984"/>
            <a:ext cx="3149350" cy="30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6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69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A4A1E-B5BC-F472-65F4-6C5514FCAF75}"/>
              </a:ext>
            </a:extLst>
          </p:cNvPr>
          <p:cNvSpPr txBox="1"/>
          <p:nvPr/>
        </p:nvSpPr>
        <p:spPr>
          <a:xfrm>
            <a:off x="0" y="2835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dirty="0"/>
              <a:t>	</a:t>
            </a:r>
            <a:r>
              <a:rPr lang="ru-RU" dirty="0">
                <a:latin typeface="+mj-lt"/>
              </a:rPr>
              <a:t>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В компьютерной программе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GeoGebra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прямую можно получить различными способами.</a:t>
            </a:r>
          </a:p>
          <a:p>
            <a:pPr indent="449580" algn="just">
              <a:spcAft>
                <a:spcPts val="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Используя инструмент «Прямая», указав две точки, получим прямую, проходящую через эти точки.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Координаты указанных точек и уравнение прямой также появятся на экране.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5DA65B-3CA0-E3D3-8AA9-52D54AB1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384732"/>
            <a:ext cx="4812183" cy="42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2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A4A1E-B5BC-F472-65F4-6C5514FCAF75}"/>
              </a:ext>
            </a:extLst>
          </p:cNvPr>
          <p:cNvSpPr txBox="1"/>
          <p:nvPr/>
        </p:nvSpPr>
        <p:spPr>
          <a:xfrm>
            <a:off x="0" y="283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dirty="0"/>
              <a:t>	2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Используя инструмент «Параллельная прямая», указав точку и прямую или вектор, получим прямую, проходящую через данную точку с данным направляющим вектором.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endParaRPr lang="ru-RU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A7DC0A-ABD8-B87F-1745-613D04A2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44824"/>
            <a:ext cx="5183684" cy="42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51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A4A1E-B5BC-F472-65F4-6C5514FCAF75}"/>
              </a:ext>
            </a:extLst>
          </p:cNvPr>
          <p:cNvSpPr txBox="1"/>
          <p:nvPr/>
        </p:nvSpPr>
        <p:spPr>
          <a:xfrm>
            <a:off x="0" y="283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dirty="0"/>
              <a:t>	</a:t>
            </a:r>
            <a:r>
              <a:rPr lang="ru-RU" dirty="0"/>
              <a:t>3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Используя инструмент «Перпендикулярная прямая», указав точку и прямую или вектор, получим прямую, проходящую через данную точку с данным вектором нормали.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7AE2F9-4110-517F-CCCE-41C464CA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28800"/>
            <a:ext cx="6156559" cy="50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70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A4A1E-B5BC-F472-65F4-6C5514FCAF75}"/>
              </a:ext>
            </a:extLst>
          </p:cNvPr>
          <p:cNvSpPr txBox="1"/>
          <p:nvPr/>
        </p:nvSpPr>
        <p:spPr>
          <a:xfrm>
            <a:off x="0" y="283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dirty="0"/>
              <a:t>	4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Написав в строке «Ввод» уравнение прямой, получим прямую, заданную этим уравнением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endParaRPr lang="ru-RU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CC0EA9-0706-1C0C-6337-206D60D7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24744"/>
            <a:ext cx="6120680" cy="5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7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1A4A1E-B5BC-F472-65F4-6C5514FCAF75}"/>
                  </a:ext>
                </a:extLst>
              </p:cNvPr>
              <p:cNvSpPr txBox="1"/>
              <p:nvPr/>
            </p:nvSpPr>
            <p:spPr>
              <a:xfrm>
                <a:off x="0" y="28350"/>
                <a:ext cx="9144000" cy="25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en-US" dirty="0"/>
                  <a:t>	</a:t>
                </a:r>
                <a:r>
                  <a:rPr lang="en-US" sz="2200" dirty="0"/>
                  <a:t>5</a:t>
                </a:r>
                <a:r>
                  <a:rPr lang="ru-RU" sz="2200" dirty="0">
                    <a:latin typeface="+mj-lt"/>
                    <a:cs typeface="Times New Roman" panose="02020603050405020304" pitchFamily="18" charset="0"/>
                  </a:rPr>
                  <a:t>. Для того, чтобы получить участок прямой, заданной параметрическими уравнениями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ru-RU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</m:e>
                        </m:eqArr>
                      </m:e>
                    </m:d>
                    <m:r>
                      <a:rPr lang="ru-RU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latin typeface="+mj-lt"/>
                    <a:cs typeface="Times New Roman" panose="02020603050405020304" pitchFamily="18" charset="0"/>
                  </a:rPr>
                  <a:t>в котором параметр </a:t>
                </a:r>
                <a:r>
                  <a:rPr lang="en-US" sz="2200" i="1" dirty="0">
                    <a:latin typeface="+mj-lt"/>
                    <a:cs typeface="Times New Roman" panose="02020603050405020304" pitchFamily="18" charset="0"/>
                  </a:rPr>
                  <a:t>t </a:t>
                </a:r>
                <a:r>
                  <a:rPr lang="ru-RU" sz="2200" dirty="0">
                    <a:latin typeface="+mj-lt"/>
                    <a:cs typeface="Times New Roman" panose="02020603050405020304" pitchFamily="18" charset="0"/>
                  </a:rPr>
                  <a:t>изменяется от </a:t>
                </a:r>
                <a:r>
                  <a:rPr lang="en-US" sz="2200" i="1" dirty="0">
                    <a:latin typeface="+mj-lt"/>
                    <a:cs typeface="Times New Roman" panose="02020603050405020304" pitchFamily="18" charset="0"/>
                  </a:rPr>
                  <a:t>a </a:t>
                </a:r>
                <a:r>
                  <a:rPr lang="ru-RU" sz="2200" dirty="0">
                    <a:latin typeface="+mj-lt"/>
                    <a:cs typeface="Times New Roman" panose="02020603050405020304" pitchFamily="18" charset="0"/>
                  </a:rPr>
                  <a:t>до </a:t>
                </a:r>
                <a:r>
                  <a:rPr lang="en-US" sz="2200" i="1" dirty="0">
                    <a:latin typeface="+mj-lt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200" i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+mj-lt"/>
                    <a:cs typeface="Times New Roman" panose="02020603050405020304" pitchFamily="18" charset="0"/>
                  </a:rPr>
                  <a:t>в строке «Ввод» нужно написать: Кривая(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x(t),y(t),</a:t>
                </a:r>
                <a:r>
                  <a:rPr lang="en-US" sz="2200" dirty="0" err="1">
                    <a:latin typeface="+mj-lt"/>
                    <a:cs typeface="Times New Roman" panose="02020603050405020304" pitchFamily="18" charset="0"/>
                  </a:rPr>
                  <a:t>t,a,b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).</a:t>
                </a:r>
                <a:r>
                  <a:rPr lang="ru-RU" sz="2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latin typeface="+mj-lt"/>
                    <a:cs typeface="Times New Roman" panose="02020603050405020304" pitchFamily="18" charset="0"/>
                  </a:rPr>
                  <a:t>	Например, написав: Кривая(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-2+2t,1+t,t,-1,2), </a:t>
                </a:r>
                <a:r>
                  <a:rPr lang="ru-RU" sz="2200" dirty="0">
                    <a:latin typeface="+mj-lt"/>
                    <a:cs typeface="Times New Roman" panose="02020603050405020304" pitchFamily="18" charset="0"/>
                  </a:rPr>
                  <a:t>получим участок прямой, изображённый на экране.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	</a:t>
                </a:r>
                <a:endParaRPr lang="ru-RU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1A4A1E-B5BC-F472-65F4-6C5514FCA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350"/>
                <a:ext cx="9144000" cy="2571088"/>
              </a:xfrm>
              <a:prstGeom prst="rect">
                <a:avLst/>
              </a:prstGeom>
              <a:blipFill>
                <a:blip r:embed="rId3"/>
                <a:stretch>
                  <a:fillRect l="-867" t="-713" r="-867" b="-4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9F7CCD-1AF4-F2F7-F81B-75257CFAF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603808"/>
            <a:ext cx="5177383" cy="40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9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A4A1E-B5BC-F472-65F4-6C5514FCAF75}"/>
              </a:ext>
            </a:extLst>
          </p:cNvPr>
          <p:cNvSpPr txBox="1"/>
          <p:nvPr/>
        </p:nvSpPr>
        <p:spPr>
          <a:xfrm>
            <a:off x="0" y="2835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dirty="0"/>
              <a:t>	</a:t>
            </a:r>
            <a:r>
              <a:rPr lang="ru-RU" sz="2200" dirty="0">
                <a:latin typeface="+mj-lt"/>
                <a:cs typeface="Times New Roman" panose="02020603050405020304" pitchFamily="18" charset="0"/>
              </a:rPr>
              <a:t>В компьютерной программе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GeoGebra </a:t>
            </a:r>
            <a:r>
              <a:rPr lang="ru-RU" sz="2200" dirty="0">
                <a:latin typeface="+mj-lt"/>
                <a:cs typeface="Times New Roman" panose="02020603050405020304" pitchFamily="18" charset="0"/>
              </a:rPr>
              <a:t>можно </a:t>
            </a:r>
            <a:r>
              <a:rPr lang="ru-RU" sz="2200" dirty="0">
                <a:cs typeface="Times New Roman" panose="02020603050405020304" pitchFamily="18" charset="0"/>
              </a:rPr>
              <a:t>не только получать </a:t>
            </a:r>
            <a:r>
              <a:rPr lang="ru-RU" sz="2200" dirty="0">
                <a:latin typeface="+mj-lt"/>
                <a:cs typeface="Times New Roman" panose="02020603050405020304" pitchFamily="18" charset="0"/>
              </a:rPr>
              <a:t>прямую, но и реализовывать движение материальной точки по прямой. Для этого нужно сделать следующее.</a:t>
            </a: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+mj-lt"/>
                <a:cs typeface="Times New Roman" panose="02020603050405020304" pitchFamily="18" charset="0"/>
              </a:rPr>
              <a:t>1. Создать «Ползунок»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t, </a:t>
            </a:r>
            <a:r>
              <a:rPr lang="ru-RU" sz="2200" dirty="0">
                <a:latin typeface="+mj-lt"/>
                <a:cs typeface="Times New Roman" panose="02020603050405020304" pitchFamily="18" charset="0"/>
              </a:rPr>
              <a:t>изменяющийся от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a </a:t>
            </a:r>
            <a:r>
              <a:rPr lang="ru-RU" sz="2200" dirty="0">
                <a:latin typeface="+mj-lt"/>
                <a:cs typeface="Times New Roman" panose="02020603050405020304" pitchFamily="18" charset="0"/>
              </a:rPr>
              <a:t>до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ru-RU" sz="22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+mj-lt"/>
              </a:rPr>
              <a:t>2. В строке «Ввод» написать: </a:t>
            </a:r>
            <a:r>
              <a:rPr lang="en-US" sz="2200" dirty="0">
                <a:latin typeface="+mj-lt"/>
              </a:rPr>
              <a:t>A=(x(t),y(t)).</a:t>
            </a:r>
          </a:p>
          <a:p>
            <a:pPr indent="449580" algn="just">
              <a:spcAft>
                <a:spcPts val="0"/>
              </a:spcAft>
            </a:pPr>
            <a:r>
              <a:rPr lang="en-US" sz="2200" dirty="0">
                <a:latin typeface="+mj-lt"/>
              </a:rPr>
              <a:t>3. </a:t>
            </a:r>
            <a:r>
              <a:rPr lang="ru-RU" sz="2200" dirty="0">
                <a:latin typeface="+mj-lt"/>
              </a:rPr>
              <a:t>В свойствах «Ползунка» выбрать строку «Анимировать». </a:t>
            </a: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+mj-lt"/>
              </a:rPr>
              <a:t>В результате получим движение точки </a:t>
            </a:r>
            <a:r>
              <a:rPr lang="en-US" sz="2200" dirty="0">
                <a:latin typeface="+mj-lt"/>
              </a:rPr>
              <a:t>A </a:t>
            </a:r>
            <a:r>
              <a:rPr lang="ru-RU" sz="2200" dirty="0">
                <a:latin typeface="+mj-lt"/>
              </a:rPr>
              <a:t>по прямой.</a:t>
            </a:r>
            <a:r>
              <a:rPr lang="en-US" sz="2200" dirty="0">
                <a:latin typeface="+mj-lt"/>
              </a:rPr>
              <a:t> </a:t>
            </a:r>
            <a:r>
              <a:rPr lang="ru-RU" sz="2200" dirty="0">
                <a:latin typeface="+mj-lt"/>
              </a:rPr>
              <a:t>Если в свойствах точки </a:t>
            </a:r>
            <a:r>
              <a:rPr lang="en-US" sz="2200" dirty="0">
                <a:latin typeface="+mj-lt"/>
              </a:rPr>
              <a:t>A</a:t>
            </a:r>
            <a:r>
              <a:rPr lang="en-US" sz="2200" i="1" dirty="0">
                <a:latin typeface="+mj-lt"/>
              </a:rPr>
              <a:t> </a:t>
            </a:r>
            <a:r>
              <a:rPr lang="ru-RU" sz="2200" dirty="0">
                <a:latin typeface="+mj-lt"/>
              </a:rPr>
              <a:t>выбрать строку «Оставлять след», то на экране будет оставаться след от точки.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3B424E-B7C8-75C6-6647-9C846AE6F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925712"/>
            <a:ext cx="4368527" cy="39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7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Задача.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Расстояние между двумя портами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берегу моря равно 10 км. Из порта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отплыл корабль в направлении, составляющем 60</a:t>
            </a:r>
            <a:r>
              <a:rPr lang="ru-RU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 направлением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со скоростью 15 км/ч. Из порта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то же время отплыл корабль в направлении, составляющем 30</a:t>
            </a:r>
            <a:r>
              <a:rPr lang="ru-RU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 направлением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со скоростью 20 км/ч. Найдите наименьшее расстояние, которое будет между этими кораблями.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2C7FF4-B867-8438-F590-EE44CCD6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612" y="2636912"/>
            <a:ext cx="4922776" cy="24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9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50215" algn="just">
                  <a:spcAft>
                    <a:spcPts val="0"/>
                  </a:spcAft>
                </a:pPr>
                <a:r>
                  <a:rPr lang="ru-RU" dirty="0"/>
                  <a:t>Рассмотрим общую ситуацию. Пусть из портов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1</a:t>
                </a:r>
                <a:r>
                  <a:rPr lang="ru-RU" dirty="0"/>
                  <a:t>), </a:t>
                </a:r>
                <a:r>
                  <a:rPr lang="ru-RU" i="1" dirty="0"/>
                  <a:t>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2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2</a:t>
                </a:r>
                <a:r>
                  <a:rPr lang="ru-RU" dirty="0"/>
                  <a:t>) одновременно отплыли корабли </a:t>
                </a:r>
                <a:r>
                  <a:rPr lang="en-US" i="1" dirty="0"/>
                  <a:t>K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K</a:t>
                </a:r>
                <a:r>
                  <a:rPr lang="ru-RU" baseline="-25000" dirty="0"/>
                  <a:t>2</a:t>
                </a:r>
                <a:r>
                  <a:rPr lang="ru-RU" i="1" dirty="0"/>
                  <a:t> </a:t>
                </a:r>
                <a:r>
                  <a:rPr lang="ru-RU" dirty="0"/>
                  <a:t>в направлении и скоростью, задаваемыми направляющими векторами соответственно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ru-RU"/>
                      <m:t>(</m:t>
                    </m:r>
                    <m:r>
                      <m:rPr>
                        <m:nor/>
                      </m:rPr>
                      <a:rPr lang="en-US" i="1"/>
                      <m:t>a</m:t>
                    </m:r>
                    <m:r>
                      <m:rPr>
                        <m:nor/>
                      </m:rPr>
                      <a:rPr lang="ru-RU" baseline="-25000"/>
                      <m:t>1</m:t>
                    </m:r>
                    <m:r>
                      <m:rPr>
                        <m:nor/>
                      </m:rPr>
                      <a:rPr lang="ru-RU"/>
                      <m:t>,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i="1"/>
                      <m:t>b</m:t>
                    </m:r>
                    <m:r>
                      <m:rPr>
                        <m:nor/>
                      </m:rPr>
                      <a:rPr lang="ru-RU" baseline="-25000"/>
                      <m:t>1</m:t>
                    </m:r>
                    <m:r>
                      <m:rPr>
                        <m:nor/>
                      </m:rPr>
                      <a:rPr lang="ru-RU"/>
                      <m:t>)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ru-RU"/>
                      <m:t>(</m:t>
                    </m:r>
                    <m:r>
                      <m:rPr>
                        <m:nor/>
                      </m:rPr>
                      <a:rPr lang="en-US" i="1"/>
                      <m:t>a</m:t>
                    </m:r>
                    <m:r>
                      <m:rPr>
                        <m:nor/>
                      </m:rPr>
                      <a:rPr lang="ru-RU" baseline="-25000"/>
                      <m:t>2</m:t>
                    </m:r>
                    <m:r>
                      <m:rPr>
                        <m:nor/>
                      </m:rPr>
                      <a:rPr lang="ru-RU"/>
                      <m:t>,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i="1"/>
                      <m:t>b</m:t>
                    </m:r>
                    <m:r>
                      <m:rPr>
                        <m:nor/>
                      </m:rPr>
                      <a:rPr lang="ru-RU" baseline="-25000"/>
                      <m:t>2</m:t>
                    </m:r>
                    <m:r>
                      <m:rPr>
                        <m:nor/>
                      </m:rPr>
                      <a:rPr lang="ru-RU"/>
                      <m:t>)</m:t>
                    </m:r>
                  </m:oMath>
                </a14:m>
                <a:r>
                  <a:rPr lang="ru-RU" dirty="0"/>
                  <a:t>.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1000" t="-3101" r="-1000" b="-73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283F59-42EC-F358-B3ED-04863960B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245" y="1941432"/>
            <a:ext cx="4977510" cy="29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3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51371" y="1844824"/>
                <a:ext cx="9144000" cy="2224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/>
                  <a:t>	Квадрат расстояния между этими кораблями в момент времени </a:t>
                </a:r>
                <a:r>
                  <a:rPr lang="en-US" i="1" dirty="0"/>
                  <a:t>t </a:t>
                </a:r>
                <a:r>
                  <a:rPr lang="ru-RU" dirty="0"/>
                  <a:t>равен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pPr algn="just"/>
                <a:r>
                  <a:rPr lang="ru-RU" dirty="0"/>
                  <a:t>	Перепишем это выражение в виде квадратного трёхчлена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/>
                  <a:t>.</a:t>
                </a:r>
                <a:r>
                  <a:rPr lang="ru-RU" dirty="0"/>
                  <a:t>	</a:t>
                </a:r>
                <a:endParaRPr lang="ru-RU" sz="2000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71" y="1844824"/>
                <a:ext cx="9144000" cy="2224840"/>
              </a:xfrm>
              <a:prstGeom prst="rect">
                <a:avLst/>
              </a:prstGeom>
              <a:blipFill>
                <a:blip r:embed="rId3"/>
                <a:stretch>
                  <a:fillRect l="-1000" t="-2192" r="-1067" b="-35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F21444A7-BF1D-CD0F-1AFE-0276E2D90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1586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/>
                  <a:t>	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Движение этих кораблей задаётся параметрическими уравнениями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ctr">
                  <a:spcAft>
                    <a:spcPts val="0"/>
                  </a:spcAft>
                </a:pPr>
                <a:r>
                  <a:rPr lang="en-US" sz="22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F21444A7-BF1D-CD0F-1AFE-0276E2D90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1586203"/>
              </a:xfrm>
              <a:prstGeom prst="rect">
                <a:avLst/>
              </a:prstGeom>
              <a:blipFill>
                <a:blip r:embed="rId4"/>
                <a:stretch>
                  <a:fillRect l="-1000" t="-3077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AA3CB9A-1CAA-9E0F-653C-FCD81B9E2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71" y="4069664"/>
                <a:ext cx="9144000" cy="1478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dirty="0"/>
                  <a:t>	Его наименьшее значение принимается в случае, если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r>
                  <a:rPr lang="ru-RU" dirty="0"/>
                  <a:t>	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AA3CB9A-1CAA-9E0F-653C-FCD81B9E2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71" y="4069664"/>
                <a:ext cx="9144000" cy="1478610"/>
              </a:xfrm>
              <a:prstGeom prst="rect">
                <a:avLst/>
              </a:prstGeom>
              <a:blipFill>
                <a:blip r:embed="rId5"/>
                <a:stretch>
                  <a:fillRect t="-33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F1FD9489-91ED-C7F3-902C-8DADBE9E6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71" y="5229200"/>
                <a:ext cx="9144000" cy="12825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dirty="0"/>
                  <a:t>	Оно равно</a:t>
                </a:r>
                <a:endParaRPr lang="ru-RU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F1FD9489-91ED-C7F3-902C-8DADBE9E6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71" y="5229200"/>
                <a:ext cx="9144000" cy="1282595"/>
              </a:xfrm>
              <a:prstGeom prst="rect">
                <a:avLst/>
              </a:prstGeom>
              <a:blipFill>
                <a:blip r:embed="rId6"/>
                <a:stretch>
                  <a:fillRect t="-38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524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/>
                  <a:t>	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 нашем случае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10,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10. </a:t>
                </a: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Подставляя эти значения в найденные выражения, получим, что наименьшее значение квадрата расстояния между кораблями принимается в случае, если 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(10</m:t>
                          </m:r>
                          <m:rad>
                            <m:radPr>
                              <m:degHide m:val="on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10−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≈0,397 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ч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23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82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мин</m:t>
                          </m:r>
                        </m:e>
                      </m:d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524491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3E3D603-D955-3D09-7C08-684BBEFD96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9144000" cy="2255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/>
                  <a:t>	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Оно равно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100−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10−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=100−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ru-RU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1,43.</m:t>
                      </m:r>
                    </m:oMath>
                  </m:oMathPara>
                </a14:m>
                <a:endParaRPr lang="ru-RU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200" dirty="0">
                    <a:ea typeface="Calibri" panose="020F0502020204030204" pitchFamily="34" charset="0"/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3E3D603-D955-3D09-7C08-684BBEFD9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29000"/>
                <a:ext cx="9144000" cy="2255810"/>
              </a:xfrm>
              <a:prstGeom prst="rect">
                <a:avLst/>
              </a:prstGeom>
              <a:blipFill>
                <a:blip r:embed="rId4"/>
                <a:stretch>
                  <a:fillRect t="-24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3">
            <a:extLst>
              <a:ext uri="{FF2B5EF4-FFF2-40B4-BE49-F238E27FC236}">
                <a16:creationId xmlns:a16="http://schemas.microsoft.com/office/drawing/2014/main" id="{8770DECC-3A87-DD3D-0033-E6E9AE00E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72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dirty="0"/>
              <a:t>	</a:t>
            </a:r>
            <a:r>
              <a:rPr lang="ru-RU" sz="2200" dirty="0">
                <a:ea typeface="Calibri" panose="020F0502020204030204" pitchFamily="34" charset="0"/>
              </a:rPr>
              <a:t> Искомое наименьшее расстояние меж</a:t>
            </a:r>
            <a:r>
              <a:rPr lang="ru-RU" dirty="0">
                <a:ea typeface="Calibri" panose="020F0502020204030204" pitchFamily="34" charset="0"/>
              </a:rPr>
              <a:t>ду кораблями приближённо равно квадратному корню из 1,43, т. е. приближённо равно 1,2 км.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28800"/>
            <a:ext cx="2915815" cy="3708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39" y="1629148"/>
            <a:ext cx="2927641" cy="37086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915816" cy="370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 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Окружность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Text Box 3"/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2024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dirty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 Параметрическими уравнениями можно задавать не только прямую, но и другие кривые. Например, окружность с центром в начале координат и радиусом 1 задаётся параметрическими уравнениями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662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2024144"/>
              </a:xfrm>
              <a:prstGeom prst="rect">
                <a:avLst/>
              </a:prstGeom>
              <a:blipFill>
                <a:blip r:embed="rId3"/>
                <a:stretch>
                  <a:fillRect l="-1000" t="-241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7D19904-2A6E-5849-A913-7E0658F5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633744"/>
            <a:ext cx="522007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 При изменении параметра </a:t>
            </a:r>
            <a:r>
              <a:rPr lang="en-US" i="1" dirty="0">
                <a:cs typeface="Times New Roman" pitchFamily="18" charset="0"/>
              </a:rPr>
              <a:t>t</a:t>
            </a:r>
            <a:r>
              <a:rPr lang="ru-RU" dirty="0">
                <a:cs typeface="Times New Roman" pitchFamily="18" charset="0"/>
              </a:rPr>
              <a:t> от нуля до 2</a:t>
            </a:r>
            <a:r>
              <a:rPr lang="en-US" dirty="0">
                <a:cs typeface="Times New Roman" pitchFamily="18" charset="0"/>
              </a:rPr>
              <a:t>π</a:t>
            </a:r>
            <a:r>
              <a:rPr lang="ru-RU" dirty="0">
                <a:cs typeface="Times New Roman" pitchFamily="18" charset="0"/>
              </a:rPr>
              <a:t> точка на окружности делает один оборот против часовой стрелки, начиная и заканчивая в точке с координатами (</a:t>
            </a:r>
            <a:r>
              <a:rPr lang="en-US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0). При дальнейшем увеличении параметра </a:t>
            </a:r>
            <a:r>
              <a:rPr lang="en-US" i="1" dirty="0">
                <a:cs typeface="Times New Roman" pitchFamily="18" charset="0"/>
              </a:rPr>
              <a:t>t</a:t>
            </a:r>
            <a:r>
              <a:rPr lang="ru-RU" dirty="0">
                <a:cs typeface="Times New Roman" pitchFamily="18" charset="0"/>
              </a:rPr>
              <a:t> точка будет многократно проходить по окружности в направлении против часовой стрелки.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469E9-3146-398F-3603-029E7B6C9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00" y="2780928"/>
            <a:ext cx="3400729" cy="33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88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A4A1E-B5BC-F472-65F4-6C5514FCAF75}"/>
              </a:ext>
            </a:extLst>
          </p:cNvPr>
          <p:cNvSpPr txBox="1"/>
          <p:nvPr/>
        </p:nvSpPr>
        <p:spPr>
          <a:xfrm>
            <a:off x="0" y="283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dirty="0"/>
              <a:t>	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Например, написав в строке «Ввод»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 Кривая(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cos(t),sin(t),t,0,2Pi)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получим окружность с центром в начале координат и радиусом 1.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BA1B4-AE03-5F9C-8667-633126A4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56792"/>
            <a:ext cx="4464496" cy="44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A4A1E-B5BC-F472-65F4-6C5514FCAF75}"/>
              </a:ext>
            </a:extLst>
          </p:cNvPr>
          <p:cNvSpPr txBox="1"/>
          <p:nvPr/>
        </p:nvSpPr>
        <p:spPr>
          <a:xfrm>
            <a:off x="0" y="2835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dirty="0"/>
              <a:t>	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В компьютерной программе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GeoGebra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cs typeface="Times New Roman" panose="02020603050405020304" pitchFamily="18" charset="0"/>
              </a:rPr>
              <a:t>не только получать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окружность, но и реализовывать движение материальной точки по окружности. Для этого нужно сделать следующее.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1. Создать «Ползунок»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t,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изменяющийся от 0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до 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Pi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+mj-lt"/>
              </a:rPr>
              <a:t>2. В строке «Ввод» написать: </a:t>
            </a:r>
            <a:r>
              <a:rPr lang="en-US" sz="2000" dirty="0">
                <a:latin typeface="+mj-lt"/>
              </a:rPr>
              <a:t>A=(cos(t),sin(t)).</a:t>
            </a:r>
          </a:p>
          <a:p>
            <a:pPr indent="449580" algn="just">
              <a:spcAft>
                <a:spcPts val="0"/>
              </a:spcAft>
            </a:pPr>
            <a:r>
              <a:rPr lang="en-US" sz="2000" dirty="0">
                <a:latin typeface="+mj-lt"/>
              </a:rPr>
              <a:t>3. </a:t>
            </a:r>
            <a:r>
              <a:rPr lang="ru-RU" sz="2000" dirty="0">
                <a:latin typeface="+mj-lt"/>
              </a:rPr>
              <a:t>В свойствах «Ползунка» выбрать строку «Анимировать». 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+mj-lt"/>
              </a:rPr>
              <a:t>В результате получим движение точки </a:t>
            </a:r>
            <a:r>
              <a:rPr lang="en-US" sz="2000" dirty="0">
                <a:latin typeface="+mj-lt"/>
              </a:rPr>
              <a:t>A </a:t>
            </a:r>
            <a:r>
              <a:rPr lang="ru-RU" sz="2000" dirty="0">
                <a:latin typeface="+mj-lt"/>
              </a:rPr>
              <a:t>по окружности.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Если в свойствах точки </a:t>
            </a:r>
            <a:r>
              <a:rPr lang="en-US" sz="2000" dirty="0">
                <a:latin typeface="+mj-lt"/>
              </a:rPr>
              <a:t>A</a:t>
            </a:r>
            <a:r>
              <a:rPr lang="en-US" sz="2000" i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выбрать строку «Оставлять след», то на экране будет оставаться след от точки.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08451-CE7F-C821-AAEA-DD8D51C2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680570"/>
            <a:ext cx="415589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3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0500" y="632032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1. </a:t>
            </a:r>
            <a:r>
              <a:rPr lang="ru-RU" dirty="0"/>
              <a:t>Как будет двигаться точка </a:t>
            </a:r>
            <a:r>
              <a:rPr lang="en-US" dirty="0"/>
              <a:t>A</a:t>
            </a:r>
            <a:r>
              <a:rPr lang="ru-RU" dirty="0"/>
              <a:t>, если в строке «Ввод» набрать: </a:t>
            </a:r>
            <a:r>
              <a:rPr lang="en-US" dirty="0"/>
              <a:t>A</a:t>
            </a:r>
            <a:r>
              <a:rPr lang="ru-RU" dirty="0"/>
              <a:t>=(</a:t>
            </a:r>
            <a:r>
              <a:rPr lang="en-US" dirty="0"/>
              <a:t>cos</a:t>
            </a:r>
            <a:r>
              <a:rPr lang="ru-RU" dirty="0"/>
              <a:t>(2</a:t>
            </a:r>
            <a:r>
              <a:rPr lang="en-US" dirty="0"/>
              <a:t>t</a:t>
            </a:r>
            <a:r>
              <a:rPr lang="ru-RU" dirty="0"/>
              <a:t>),</a:t>
            </a:r>
            <a:r>
              <a:rPr lang="en-US" dirty="0"/>
              <a:t>sin</a:t>
            </a:r>
            <a:r>
              <a:rPr lang="ru-RU" dirty="0"/>
              <a:t>(2</a:t>
            </a:r>
            <a:r>
              <a:rPr lang="en-US" dirty="0"/>
              <a:t>t</a:t>
            </a:r>
            <a:r>
              <a:rPr lang="ru-RU" dirty="0"/>
              <a:t>))?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8D60E-6AE7-B672-8B28-17CAD258FBF0}"/>
              </a:ext>
            </a:extLst>
          </p:cNvPr>
          <p:cNvSpPr txBox="1"/>
          <p:nvPr/>
        </p:nvSpPr>
        <p:spPr>
          <a:xfrm>
            <a:off x="539552" y="1463029"/>
            <a:ext cx="87484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Она будет двигаться по окружности в два раза быстрее.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81638A1-6BF1-0DF0-E469-8E6A1EE9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36344"/>
            <a:ext cx="9105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будет двигаться точка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если в строке «Ввод» набрать: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=(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),–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))?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A3CDC-CAD1-030E-3915-E5227500A49E}"/>
              </a:ext>
            </a:extLst>
          </p:cNvPr>
          <p:cNvSpPr txBox="1"/>
          <p:nvPr/>
        </p:nvSpPr>
        <p:spPr>
          <a:xfrm>
            <a:off x="395536" y="2680793"/>
            <a:ext cx="87484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Она будет двигаться по часовой стрелке.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EAC64FF-81E8-5066-FF62-4D92AFAD6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0125"/>
            <a:ext cx="9105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3.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нужно набрать в троке «Ввод» чтобы точка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двигалась по единичной окружности против часовой стрелки, начиная с положения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(0,1).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940D0-76DD-092B-927E-D53F88909484}"/>
              </a:ext>
            </a:extLst>
          </p:cNvPr>
          <p:cNvSpPr txBox="1"/>
          <p:nvPr/>
        </p:nvSpPr>
        <p:spPr>
          <a:xfrm>
            <a:off x="467544" y="4386442"/>
            <a:ext cx="87484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</a:t>
            </a:r>
            <a:r>
              <a:rPr lang="en-US" dirty="0"/>
              <a:t>A=(sin(t),cos(t)).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08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946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Циклоида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5014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ещё одного примера параметрического задания кривой найдём параметрические уравнения циклоиды – траектории движения точки, закреплённой на единичной окружности, катящейся по прямой.	</a:t>
            </a:r>
            <a:endParaRPr lang="ru-R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BD848A-BD31-1FE0-B44A-3F05015A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85" y="2492895"/>
            <a:ext cx="7736667" cy="29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84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Text Box 3"/>
              <p:cNvSpPr txBox="1">
                <a:spLocks noChangeArrowheads="1"/>
              </p:cNvSpPr>
              <p:nvPr/>
            </p:nvSpPr>
            <p:spPr bwMode="auto">
              <a:xfrm>
                <a:off x="0" y="-57660"/>
                <a:ext cx="9144000" cy="3258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Предположим, что единичная окружность катится по оси абсцисс и в начальный момент времени касается оси абсцисс в точке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(0, 0). Точка, закреплённая на окружности, совпадает с точкой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В качестве параметра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возьмём длину отрезка, по которому прокатилась окружность с начала движения. Обозначим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0)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точку касания окружности оси абсцисс в момент времени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– центр окружности.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этом точка, закреплённая на окружности, из начала координат переместится в точку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Поскольку дуга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окружности при этом прокатилась по отрезку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их длины равны, т. е.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̆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Через точку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проведём прямую, параллельную оси абсцисс. Обозначим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точку её пересечения с прямой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07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7660"/>
                <a:ext cx="9144000" cy="3258584"/>
              </a:xfrm>
              <a:prstGeom prst="rect">
                <a:avLst/>
              </a:prstGeom>
              <a:blipFill>
                <a:blip r:embed="rId3"/>
                <a:stretch>
                  <a:fillRect l="-667" r="-667" b="-2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091B879-5E3C-114F-5669-F4542492C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37992"/>
                <a:ext cx="9144000" cy="17637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/>
                  <a:t>В треугольнике </a:t>
                </a:r>
                <a:r>
                  <a:rPr lang="en-US" sz="2000" i="1" dirty="0"/>
                  <a:t>PBC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𝑃𝐵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ru-RU" sz="2000" dirty="0"/>
                  <a:t>. Для координат </a:t>
                </a:r>
                <a:r>
                  <a:rPr lang="en-US" sz="2000" i="1" dirty="0"/>
                  <a:t>x</a:t>
                </a:r>
                <a:r>
                  <a:rPr lang="ru-RU" sz="2000" dirty="0"/>
                  <a:t>, </a:t>
                </a:r>
                <a:r>
                  <a:rPr lang="en-US" sz="2000" i="1" dirty="0"/>
                  <a:t>y</a:t>
                </a:r>
                <a:r>
                  <a:rPr lang="ru-RU" sz="2000" dirty="0"/>
                  <a:t> точки </a:t>
                </a:r>
                <a:r>
                  <a:rPr lang="en-US" sz="2000" i="1" dirty="0"/>
                  <a:t>C</a:t>
                </a:r>
                <a:r>
                  <a:rPr lang="ru-RU" sz="2000" dirty="0"/>
                  <a:t> имеем: </a:t>
                </a:r>
                <a:r>
                  <a:rPr lang="en-US" sz="2000" i="1" dirty="0"/>
                  <a:t>x</a:t>
                </a:r>
                <a:r>
                  <a:rPr lang="en-US" sz="2000" dirty="0"/>
                  <a:t> = </a:t>
                </a:r>
                <a:r>
                  <a:rPr lang="en-US" sz="2000" i="1" dirty="0"/>
                  <a:t>OA</a:t>
                </a:r>
                <a:r>
                  <a:rPr lang="en-US" sz="2000" dirty="0"/>
                  <a:t> – </a:t>
                </a:r>
                <a:r>
                  <a:rPr lang="en-US" sz="2000" i="1" dirty="0"/>
                  <a:t>BC</a:t>
                </a:r>
                <a:r>
                  <a:rPr lang="en-US" sz="2000" dirty="0"/>
                  <a:t> = </a:t>
                </a:r>
                <a:r>
                  <a:rPr lang="en-US" sz="2000" i="1" dirty="0"/>
                  <a:t>t</a:t>
                </a:r>
                <a:r>
                  <a:rPr lang="en-US" sz="2000" dirty="0"/>
                  <a:t> – sin </a:t>
                </a:r>
                <a:r>
                  <a:rPr lang="en-US" sz="2000" i="1" dirty="0"/>
                  <a:t>t</a:t>
                </a:r>
                <a:r>
                  <a:rPr lang="en-US" sz="2000" dirty="0"/>
                  <a:t>, </a:t>
                </a:r>
                <a:r>
                  <a:rPr lang="en-US" sz="2000" i="1" dirty="0"/>
                  <a:t>y</a:t>
                </a:r>
                <a:r>
                  <a:rPr lang="en-US" sz="2000" dirty="0"/>
                  <a:t> =</a:t>
                </a:r>
                <a:r>
                  <a:rPr lang="ru-RU" sz="2000" dirty="0"/>
                  <a:t> </a:t>
                </a:r>
                <a:r>
                  <a:rPr lang="en-US" sz="2000" i="1" dirty="0"/>
                  <a:t>PA</a:t>
                </a:r>
                <a:r>
                  <a:rPr lang="en-US" sz="2000" dirty="0"/>
                  <a:t> –  </a:t>
                </a:r>
                <a:r>
                  <a:rPr lang="en-US" sz="2000" i="1" dirty="0"/>
                  <a:t>PB</a:t>
                </a:r>
                <a:r>
                  <a:rPr lang="en-US" sz="2000" dirty="0"/>
                  <a:t> = 1 – cos </a:t>
                </a:r>
                <a:r>
                  <a:rPr lang="en-US" sz="2000" i="1" dirty="0"/>
                  <a:t>t.</a:t>
                </a:r>
                <a:r>
                  <a:rPr lang="ru-RU" sz="2000" i="1" dirty="0"/>
                  <a:t> </a:t>
                </a:r>
                <a:r>
                  <a:rPr lang="ru-RU" sz="2000" dirty="0"/>
                  <a:t>Таким образом, параметрическими уравнениями циклоиды являются уравнения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=1−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091B879-5E3C-114F-5669-F4542492C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37992"/>
                <a:ext cx="9144000" cy="1763753"/>
              </a:xfrm>
              <a:prstGeom prst="rect">
                <a:avLst/>
              </a:prstGeom>
              <a:blipFill>
                <a:blip r:embed="rId4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E5DB7-462B-2A89-EDC2-55BCABA72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2996481"/>
            <a:ext cx="5367583" cy="20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5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-57660"/>
            <a:ext cx="9144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cs typeface="Times New Roman" pitchFamily="18" charset="0"/>
              </a:rPr>
              <a:t>	</a:t>
            </a:r>
            <a:r>
              <a:rPr lang="ru-RU" sz="2000" dirty="0"/>
              <a:t>Для получения движения точки по циклоиде в программе </a:t>
            </a:r>
            <a:r>
              <a:rPr lang="en-US" sz="2000" dirty="0"/>
              <a:t>GeoGebra </a:t>
            </a:r>
            <a:r>
              <a:rPr lang="ru-RU" sz="2000" dirty="0"/>
              <a:t>нужно </a:t>
            </a:r>
            <a:r>
              <a:rPr lang="en-US" sz="2000" dirty="0"/>
              <a:t>c</a:t>
            </a:r>
            <a:r>
              <a:rPr lang="ru-RU" sz="2000" dirty="0"/>
              <a:t>делать следующее.</a:t>
            </a:r>
          </a:p>
          <a:p>
            <a:r>
              <a:rPr lang="ru-RU" sz="2000" dirty="0"/>
              <a:t>	1. Создать ползунок </a:t>
            </a:r>
            <a:r>
              <a:rPr lang="en-US" sz="2000" dirty="0"/>
              <a:t>a</a:t>
            </a:r>
            <a:r>
              <a:rPr lang="ru-RU" sz="2000" dirty="0"/>
              <a:t>, изменяющийся от 0 до 2</a:t>
            </a:r>
            <a:r>
              <a:rPr lang="en-US" sz="2000" dirty="0"/>
              <a:t>Pi</a:t>
            </a:r>
            <a:r>
              <a:rPr lang="ru-RU" sz="2000" dirty="0"/>
              <a:t>.</a:t>
            </a:r>
          </a:p>
          <a:p>
            <a:r>
              <a:rPr lang="ru-RU" sz="2000" dirty="0"/>
              <a:t>	2. Построить окружность с центром (</a:t>
            </a:r>
            <a:r>
              <a:rPr lang="en-US" sz="2000" dirty="0"/>
              <a:t>a</a:t>
            </a:r>
            <a:r>
              <a:rPr lang="ru-RU" sz="2000" dirty="0"/>
              <a:t>, 1) и радиусом 1</a:t>
            </a:r>
            <a:r>
              <a:rPr lang="ru-RU" sz="2000" i="1" dirty="0"/>
              <a:t>.</a:t>
            </a:r>
            <a:endParaRPr lang="ru-RU" sz="2000" dirty="0"/>
          </a:p>
          <a:p>
            <a:r>
              <a:rPr lang="ru-RU" sz="2000" dirty="0"/>
              <a:t>	2. Отметить на ней точку с координатами (</a:t>
            </a:r>
            <a:r>
              <a:rPr lang="en-US" sz="2000" dirty="0"/>
              <a:t>a</a:t>
            </a:r>
            <a:r>
              <a:rPr lang="ru-RU" sz="2000" dirty="0"/>
              <a:t>-</a:t>
            </a:r>
            <a:r>
              <a:rPr lang="en-US" sz="2000" dirty="0"/>
              <a:t>sin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), 1-</a:t>
            </a:r>
            <a:r>
              <a:rPr lang="en-US" sz="2000" dirty="0"/>
              <a:t>cos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)) и соединить её отрезком с центром окружности.</a:t>
            </a:r>
          </a:p>
          <a:p>
            <a:r>
              <a:rPr lang="ru-RU" sz="2000" dirty="0"/>
              <a:t>	3. В строке «Ввод» набрать: Кривая(</a:t>
            </a:r>
            <a:r>
              <a:rPr lang="en-US" sz="2000" dirty="0"/>
              <a:t>t</a:t>
            </a:r>
            <a:r>
              <a:rPr lang="ru-RU" sz="2000" dirty="0"/>
              <a:t>-</a:t>
            </a:r>
            <a:r>
              <a:rPr lang="en-US" sz="2000" dirty="0"/>
              <a:t>sin</a:t>
            </a:r>
            <a:r>
              <a:rPr lang="ru-RU" sz="2000" dirty="0"/>
              <a:t>(</a:t>
            </a:r>
            <a:r>
              <a:rPr lang="en-US" sz="2000" dirty="0"/>
              <a:t>t</a:t>
            </a:r>
            <a:r>
              <a:rPr lang="ru-RU" sz="2000" dirty="0"/>
              <a:t>),1-</a:t>
            </a:r>
            <a:r>
              <a:rPr lang="en-US" sz="2000" dirty="0"/>
              <a:t>cos</a:t>
            </a:r>
            <a:r>
              <a:rPr lang="ru-RU" sz="2000" dirty="0"/>
              <a:t>(</a:t>
            </a:r>
            <a:r>
              <a:rPr lang="en-US" sz="2000" dirty="0"/>
              <a:t>t</a:t>
            </a:r>
            <a:r>
              <a:rPr lang="ru-RU" sz="2000" dirty="0"/>
              <a:t>),</a:t>
            </a:r>
            <a:r>
              <a:rPr lang="en-US" sz="2000" dirty="0"/>
              <a:t>t</a:t>
            </a:r>
            <a:r>
              <a:rPr lang="ru-RU" sz="2000" dirty="0"/>
              <a:t>,0,</a:t>
            </a:r>
            <a:r>
              <a:rPr lang="en-US" sz="2000" dirty="0"/>
              <a:t>a</a:t>
            </a:r>
            <a:r>
              <a:rPr lang="ru-RU" sz="2000" dirty="0"/>
              <a:t>) и нажать “</a:t>
            </a:r>
            <a:r>
              <a:rPr lang="en-US" sz="2000" dirty="0"/>
              <a:t>Enter</a:t>
            </a:r>
            <a:r>
              <a:rPr lang="ru-RU" sz="2000" dirty="0"/>
              <a:t>”.</a:t>
            </a:r>
          </a:p>
          <a:p>
            <a:r>
              <a:rPr lang="ru-RU" sz="2000" dirty="0"/>
              <a:t>	4. Включить анимацию.</a:t>
            </a:r>
          </a:p>
          <a:p>
            <a:pPr algn="just"/>
            <a:r>
              <a:rPr lang="ru-RU" sz="2000" dirty="0"/>
              <a:t>	В результате окружность будет катиться по прямой, а отмеченная точка будет описывать циклоиду. </a:t>
            </a:r>
            <a:endParaRPr lang="ru-R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B927D-247B-CB08-BA68-707624BA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173994"/>
            <a:ext cx="6712032" cy="34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83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EC31EB0E-93F1-4D81-BA00-473FB8C80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93889"/>
            <a:ext cx="9144000" cy="1371734"/>
          </a:xfrm>
        </p:spPr>
        <p:txBody>
          <a:bodyPr/>
          <a:lstStyle/>
          <a:p>
            <a:pPr algn="just"/>
            <a:r>
              <a:rPr lang="ru-RU" altLang="ru-RU" sz="36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solidFill>
                  <a:schemeClr val="tx1"/>
                </a:solidFill>
              </a:rPr>
              <a:t>Рассмотрим эпициклоиду – траекторию движения точки, закреплённой на окружности, катящейся с внешней стороны по другой окружности.</a:t>
            </a:r>
          </a:p>
        </p:txBody>
      </p:sp>
      <p:sp>
        <p:nvSpPr>
          <p:cNvPr id="489475" name="Text Box 3">
            <a:extLst>
              <a:ext uri="{FF2B5EF4-FFF2-40B4-BE49-F238E27FC236}">
                <a16:creationId xmlns:a16="http://schemas.microsoft.com/office/drawing/2014/main" id="{54A8FFB8-E457-4CF0-A56B-653B138E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14503"/>
            <a:ext cx="5562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Пусть центр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неподвижной единичной окружности  является началом координат и точка</a:t>
            </a:r>
            <a:r>
              <a:rPr lang="en-US" altLang="ru-RU" sz="2200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с координатами </a:t>
            </a:r>
            <a:r>
              <a:rPr lang="en-US" altLang="ru-RU" sz="2200" dirty="0">
                <a:cs typeface="Times New Roman" panose="02020603050405020304" pitchFamily="18" charset="0"/>
              </a:rPr>
              <a:t>Q</a:t>
            </a:r>
            <a:r>
              <a:rPr lang="ru-RU" altLang="ru-RU" sz="2200" dirty="0">
                <a:cs typeface="Times New Roman" panose="02020603050405020304" pitchFamily="18" charset="0"/>
              </a:rPr>
              <a:t>(1</a:t>
            </a:r>
            <a:r>
              <a:rPr lang="en-US" altLang="ru-RU" sz="2200" dirty="0">
                <a:cs typeface="Times New Roman" panose="02020603050405020304" pitchFamily="18" charset="0"/>
              </a:rPr>
              <a:t>, 0</a:t>
            </a:r>
            <a:r>
              <a:rPr lang="ru-RU" altLang="ru-RU" sz="2200" dirty="0">
                <a:cs typeface="Times New Roman" panose="02020603050405020304" pitchFamily="18" charset="0"/>
              </a:rPr>
              <a:t>) соответствует начальному моменту времени. Предположим, что катящаяся с внешней стороны окружность радиусом </a:t>
            </a:r>
            <a:r>
              <a:rPr lang="en-US" altLang="ru-RU" sz="2200" i="1" dirty="0">
                <a:cs typeface="Times New Roman" panose="02020603050405020304" pitchFamily="18" charset="0"/>
              </a:rPr>
              <a:t>r</a:t>
            </a:r>
            <a:r>
              <a:rPr lang="ru-RU" altLang="ru-RU" sz="2200" dirty="0">
                <a:cs typeface="Times New Roman" panose="02020603050405020304" pitchFamily="18" charset="0"/>
              </a:rPr>
              <a:t>, повернулась на угол, равный </a:t>
            </a:r>
            <a:r>
              <a:rPr lang="en-US" altLang="ru-RU" sz="2200" i="1" dirty="0">
                <a:cs typeface="Times New Roman" panose="02020603050405020304" pitchFamily="18" charset="0"/>
              </a:rPr>
              <a:t>t</a:t>
            </a:r>
            <a:r>
              <a:rPr lang="en-US" altLang="ru-RU" sz="2200" dirty="0">
                <a:cs typeface="Times New Roman" panose="02020603050405020304" pitchFamily="18" charset="0"/>
              </a:rPr>
              <a:t>, </a:t>
            </a:r>
            <a:r>
              <a:rPr lang="en-US" altLang="ru-RU" sz="2200" i="1" dirty="0">
                <a:cs typeface="Times New Roman" panose="02020603050405020304" pitchFamily="18" charset="0"/>
              </a:rPr>
              <a:t>A </a:t>
            </a:r>
            <a:r>
              <a:rPr lang="ru-RU" altLang="ru-RU" sz="2200" dirty="0">
                <a:cs typeface="Times New Roman" panose="02020603050405020304" pitchFamily="18" charset="0"/>
              </a:rPr>
              <a:t>– точка касания.</a:t>
            </a:r>
            <a:r>
              <a:rPr lang="en-US" altLang="ru-RU" sz="2200" i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 При этом точка переместилась в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C</a:t>
            </a:r>
            <a:r>
              <a:rPr lang="ru-RU" altLang="ru-RU" sz="2200" dirty="0">
                <a:cs typeface="Times New Roman" panose="02020603050405020304" pitchFamily="18" charset="0"/>
              </a:rPr>
              <a:t>(</a:t>
            </a:r>
            <a:r>
              <a:rPr lang="en-US" altLang="ru-RU" sz="2200" i="1" dirty="0">
                <a:cs typeface="Times New Roman" panose="02020603050405020304" pitchFamily="18" charset="0"/>
              </a:rPr>
              <a:t>x</a:t>
            </a:r>
            <a:r>
              <a:rPr lang="ru-RU" altLang="ru-RU" sz="2200" i="1" dirty="0">
                <a:cs typeface="Times New Roman" panose="02020603050405020304" pitchFamily="18" charset="0"/>
              </a:rPr>
              <a:t>,</a:t>
            </a:r>
            <a:r>
              <a:rPr lang="en-US" altLang="ru-RU" sz="2200" i="1" dirty="0">
                <a:cs typeface="Times New Roman" panose="02020603050405020304" pitchFamily="18" charset="0"/>
              </a:rPr>
              <a:t>y</a:t>
            </a:r>
            <a:r>
              <a:rPr lang="ru-RU" altLang="ru-RU" sz="2200" dirty="0">
                <a:cs typeface="Times New Roman" panose="02020603050405020304" pitchFamily="18" charset="0"/>
              </a:rPr>
              <a:t>). Из равенства длин дуг </a:t>
            </a:r>
            <a:r>
              <a:rPr lang="en-US" altLang="ru-RU" sz="2200" i="1" dirty="0">
                <a:cs typeface="Times New Roman" panose="02020603050405020304" pitchFamily="18" charset="0"/>
              </a:rPr>
              <a:t>AQ </a:t>
            </a:r>
            <a:r>
              <a:rPr lang="ru-RU" altLang="ru-RU" sz="2200" dirty="0">
                <a:cs typeface="Times New Roman" panose="02020603050405020304" pitchFamily="18" charset="0"/>
              </a:rPr>
              <a:t>и </a:t>
            </a:r>
            <a:r>
              <a:rPr lang="en-US" altLang="ru-RU" sz="2200" i="1" dirty="0">
                <a:cs typeface="Times New Roman" panose="02020603050405020304" pitchFamily="18" charset="0"/>
              </a:rPr>
              <a:t>AC </a:t>
            </a:r>
            <a:r>
              <a:rPr lang="ru-RU" altLang="ru-RU" sz="2200" dirty="0">
                <a:cs typeface="Times New Roman" panose="02020603050405020304" pitchFamily="18" charset="0"/>
              </a:rPr>
              <a:t>следует, что угол </a:t>
            </a:r>
            <a:r>
              <a:rPr lang="en-US" altLang="ru-RU" sz="2200" i="1" dirty="0">
                <a:cs typeface="Times New Roman" panose="02020603050405020304" pitchFamily="18" charset="0"/>
              </a:rPr>
              <a:t>AOQ </a:t>
            </a:r>
            <a:r>
              <a:rPr lang="ru-RU" altLang="ru-RU" sz="2200" dirty="0">
                <a:cs typeface="Times New Roman" panose="02020603050405020304" pitchFamily="18" charset="0"/>
              </a:rPr>
              <a:t>равен </a:t>
            </a:r>
            <a:r>
              <a:rPr lang="en-US" altLang="ru-RU" sz="2200" i="1" dirty="0">
                <a:cs typeface="Times New Roman" panose="02020603050405020304" pitchFamily="18" charset="0"/>
              </a:rPr>
              <a:t>rt</a:t>
            </a:r>
            <a:r>
              <a:rPr lang="ru-RU" altLang="ru-RU" sz="2200" dirty="0">
                <a:cs typeface="Times New Roman" panose="02020603050405020304" pitchFamily="18" charset="0"/>
              </a:rPr>
              <a:t>. </a:t>
            </a:r>
            <a:endParaRPr lang="en-US" altLang="ru-RU" sz="2200" dirty="0">
              <a:cs typeface="Times New Roman" panose="02020603050405020304" pitchFamily="18" charset="0"/>
            </a:endParaRPr>
          </a:p>
        </p:txBody>
      </p:sp>
      <p:sp>
        <p:nvSpPr>
          <p:cNvPr id="489476" name="Rectangle 4">
            <a:extLst>
              <a:ext uri="{FF2B5EF4-FFF2-40B4-BE49-F238E27FC236}">
                <a16:creationId xmlns:a16="http://schemas.microsoft.com/office/drawing/2014/main" id="{84DE1FDD-FE14-4F2B-87CE-1ED6B925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89477" name="Rectangle 5">
            <a:extLst>
              <a:ext uri="{FF2B5EF4-FFF2-40B4-BE49-F238E27FC236}">
                <a16:creationId xmlns:a16="http://schemas.microsoft.com/office/drawing/2014/main" id="{8B4F53C4-56E3-4675-B7FC-F6B40B01A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9488" name="Text Box 16">
                <a:extLst>
                  <a:ext uri="{FF2B5EF4-FFF2-40B4-BE49-F238E27FC236}">
                    <a16:creationId xmlns:a16="http://schemas.microsoft.com/office/drawing/2014/main" id="{456CE7B1-E54B-440B-929A-1C3CF1B01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174122"/>
                <a:ext cx="9144000" cy="1394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sz="20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alt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𝐶𝑃𝐵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𝐶𝑃𝐴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−∠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𝐵𝑃𝐴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90°−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𝑟𝑡</m:t>
                        </m:r>
                      </m:e>
                    </m:d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 	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Учитывая, что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OD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+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PD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 - 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PB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, получаем параметрические уравнения эпициклоиды</a:t>
                </a:r>
                <a:endParaRPr lang="en-US" altLang="ru-RU" sz="2000" dirty="0"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alt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alt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ru-R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ru-RU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ru-RU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  <m:t>𝑟𝑡</m:t>
                                  </m:r>
                                </m:e>
                              </m:func>
                              <m:r>
                                <a:rPr lang="en-US" altLang="ru-R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ru-RU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altLang="ru-R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ru-RU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ru-RU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ru-RU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ru-RU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ru-RU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𝑟𝑡</m:t>
                                      </m:r>
                                    </m:e>
                                  </m:d>
                                  <m:r>
                                    <a:rPr lang="en-US" altLang="ru-R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ru-RU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ru-RU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ru-R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  <m:t>𝑟𝑡</m:t>
                                  </m:r>
                                </m:e>
                              </m:func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altLang="ru-R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ru-RU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𝑟𝑡</m:t>
                                      </m:r>
                                    </m:e>
                                  </m:d>
                                  <m:r>
                                    <a:rPr lang="en-US" altLang="ru-R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9488" name="Text Box 16">
                <a:extLst>
                  <a:ext uri="{FF2B5EF4-FFF2-40B4-BE49-F238E27FC236}">
                    <a16:creationId xmlns:a16="http://schemas.microsoft.com/office/drawing/2014/main" id="{456CE7B1-E54B-440B-929A-1C3CF1B01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74122"/>
                <a:ext cx="9144000" cy="1394421"/>
              </a:xfrm>
              <a:prstGeom prst="rect">
                <a:avLst/>
              </a:prstGeom>
              <a:blipFill>
                <a:blip r:embed="rId3"/>
                <a:stretch>
                  <a:fillRect l="-667" t="-2620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98AA913F-3A1A-133A-1C60-FD2F6BE2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215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kern="0" dirty="0">
                <a:solidFill>
                  <a:srgbClr val="FF3300"/>
                </a:solidFill>
              </a:rPr>
              <a:t>Эпициклоида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29C81E-D4A2-8689-2E41-C44036510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0" y="1765622"/>
            <a:ext cx="3460507" cy="32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5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-57660"/>
            <a:ext cx="9144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79388"/>
            <a:r>
              <a:rPr lang="ru-RU" dirty="0">
                <a:cs typeface="Times New Roman" pitchFamily="18" charset="0"/>
              </a:rPr>
              <a:t>	</a:t>
            </a:r>
            <a:r>
              <a:rPr lang="ru-RU" sz="2000" dirty="0"/>
              <a:t>Для получения движения точки по эпициклоиде в программе </a:t>
            </a:r>
            <a:r>
              <a:rPr lang="en-US" sz="2000" dirty="0"/>
              <a:t>GeoGebra </a:t>
            </a:r>
            <a:r>
              <a:rPr lang="ru-RU" sz="2000" dirty="0"/>
              <a:t>нужно </a:t>
            </a:r>
            <a:r>
              <a:rPr lang="en-US" sz="2000" dirty="0"/>
              <a:t>c</a:t>
            </a:r>
            <a:r>
              <a:rPr lang="ru-RU" sz="2000" dirty="0"/>
              <a:t>делать следующее.</a:t>
            </a:r>
          </a:p>
          <a:p>
            <a:pPr algn="just" defTabSz="179388">
              <a:spcBef>
                <a:spcPts val="0"/>
              </a:spcBef>
            </a:pPr>
            <a:r>
              <a:rPr lang="ru-RU" sz="2000" dirty="0"/>
              <a:t>	</a:t>
            </a:r>
            <a:r>
              <a:rPr lang="ru-RU" sz="2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. Создать ползунок </a:t>
            </a:r>
            <a:r>
              <a:rPr lang="en-US" altLang="ru-RU" sz="2000" dirty="0">
                <a:cs typeface="Times New Roman" panose="02020603050405020304" pitchFamily="18" charset="0"/>
              </a:rPr>
              <a:t>a, </a:t>
            </a:r>
            <a:r>
              <a:rPr lang="ru-RU" altLang="ru-RU" sz="2000" dirty="0">
                <a:cs typeface="Times New Roman" panose="02020603050405020304" pitchFamily="18" charset="0"/>
              </a:rPr>
              <a:t>изменяющийся от 0 до 2</a:t>
            </a:r>
            <a:r>
              <a:rPr lang="en-US" altLang="ru-RU" sz="2000" dirty="0">
                <a:cs typeface="Times New Roman" panose="02020603050405020304" pitchFamily="18" charset="0"/>
              </a:rPr>
              <a:t>Pi.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algn="just" defTabSz="179388">
              <a:spcBef>
                <a:spcPts val="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2</a:t>
            </a:r>
            <a:r>
              <a:rPr lang="en-US" altLang="ru-RU" sz="2000" dirty="0"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cs typeface="Times New Roman" panose="02020603050405020304" pitchFamily="18" charset="0"/>
              </a:rPr>
              <a:t>Построить окружность с центром</a:t>
            </a:r>
            <a:r>
              <a:rPr lang="en-US" altLang="ru-RU" sz="2000" dirty="0">
                <a:cs typeface="Times New Roman" panose="02020603050405020304" pitchFamily="18" charset="0"/>
              </a:rPr>
              <a:t> (</a:t>
            </a:r>
            <a:r>
              <a:rPr lang="ru-RU" altLang="ru-RU" sz="2000" dirty="0">
                <a:cs typeface="Times New Roman" panose="02020603050405020304" pitchFamily="18" charset="0"/>
              </a:rPr>
              <a:t>0</a:t>
            </a:r>
            <a:r>
              <a:rPr lang="en-US" altLang="ru-RU" sz="2000" dirty="0"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cs typeface="Times New Roman" panose="02020603050405020304" pitchFamily="18" charset="0"/>
              </a:rPr>
              <a:t>0</a:t>
            </a:r>
            <a:r>
              <a:rPr lang="en-US" altLang="ru-RU" sz="2000" dirty="0">
                <a:cs typeface="Times New Roman" panose="02020603050405020304" pitchFamily="18" charset="0"/>
              </a:rPr>
              <a:t>) </a:t>
            </a:r>
            <a:r>
              <a:rPr lang="ru-RU" altLang="ru-RU" sz="2000" dirty="0">
                <a:cs typeface="Times New Roman" panose="02020603050405020304" pitchFamily="18" charset="0"/>
              </a:rPr>
              <a:t>и радиусом 1</a:t>
            </a:r>
            <a:r>
              <a:rPr lang="ru-RU" altLang="ru-RU" sz="2000" i="1" dirty="0">
                <a:cs typeface="Times New Roman" panose="02020603050405020304" pitchFamily="18" charset="0"/>
              </a:rPr>
              <a:t>.</a:t>
            </a:r>
            <a:endParaRPr lang="en-US" altLang="ru-RU" sz="2000" i="1" dirty="0">
              <a:cs typeface="Times New Roman" panose="02020603050405020304" pitchFamily="18" charset="0"/>
            </a:endParaRPr>
          </a:p>
          <a:p>
            <a:pPr algn="just" defTabSz="179388">
              <a:spcBef>
                <a:spcPts val="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</a:t>
            </a:r>
            <a:r>
              <a:rPr lang="en-US" altLang="ru-RU" sz="2000" dirty="0"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cs typeface="Times New Roman" panose="02020603050405020304" pitchFamily="18" charset="0"/>
              </a:rPr>
              <a:t>. В</a:t>
            </a:r>
            <a:r>
              <a:rPr lang="ru-RU" altLang="ru-RU" sz="2000" dirty="0"/>
              <a:t> строке «Ввод» </a:t>
            </a:r>
            <a:r>
              <a:rPr lang="ru-RU" altLang="ru-RU" sz="2000" dirty="0">
                <a:cs typeface="Times New Roman" panose="02020603050405020304" pitchFamily="18" charset="0"/>
              </a:rPr>
              <a:t>набрать какое-нибудь значение </a:t>
            </a:r>
            <a:r>
              <a:rPr lang="en-US" altLang="ru-RU" sz="2000" dirty="0">
                <a:cs typeface="Times New Roman" panose="02020603050405020304" pitchFamily="18" charset="0"/>
              </a:rPr>
              <a:t>r</a:t>
            </a:r>
            <a:r>
              <a:rPr lang="ru-RU" altLang="ru-RU" sz="2000" dirty="0">
                <a:cs typeface="Times New Roman" panose="02020603050405020304" pitchFamily="18" charset="0"/>
              </a:rPr>
              <a:t>, например, </a:t>
            </a:r>
            <a:r>
              <a:rPr lang="en-US" altLang="ru-RU" sz="2000" dirty="0">
                <a:cs typeface="Times New Roman" panose="02020603050405020304" pitchFamily="18" charset="0"/>
              </a:rPr>
              <a:t>r=1/3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  <a:endParaRPr lang="en-US" altLang="ru-RU" sz="2000" dirty="0">
              <a:cs typeface="Times New Roman" panose="02020603050405020304" pitchFamily="18" charset="0"/>
            </a:endParaRPr>
          </a:p>
          <a:p>
            <a:pPr algn="just" defTabSz="179388">
              <a:spcBef>
                <a:spcPts val="0"/>
              </a:spcBef>
            </a:pPr>
            <a:r>
              <a:rPr lang="en-US" altLang="ru-RU" sz="2000" dirty="0">
                <a:cs typeface="Times New Roman" panose="02020603050405020304" pitchFamily="18" charset="0"/>
              </a:rPr>
              <a:t>	4. </a:t>
            </a:r>
            <a:r>
              <a:rPr lang="ru-RU" altLang="ru-RU" sz="2000" dirty="0">
                <a:cs typeface="Times New Roman" panose="02020603050405020304" pitchFamily="18" charset="0"/>
              </a:rPr>
              <a:t>Построить окружность с центром</a:t>
            </a:r>
            <a:r>
              <a:rPr lang="en-US" altLang="ru-RU" sz="2000" dirty="0">
                <a:cs typeface="Times New Roman" panose="02020603050405020304" pitchFamily="18" charset="0"/>
              </a:rPr>
              <a:t> ((1+r)cos(</a:t>
            </a:r>
            <a:r>
              <a:rPr lang="en-US" altLang="ru-RU" sz="2000" dirty="0" err="1">
                <a:cs typeface="Times New Roman" panose="02020603050405020304" pitchFamily="18" charset="0"/>
              </a:rPr>
              <a:t>ra</a:t>
            </a:r>
            <a:r>
              <a:rPr lang="en-US" altLang="ru-RU" sz="2000" dirty="0">
                <a:cs typeface="Times New Roman" panose="02020603050405020304" pitchFamily="18" charset="0"/>
              </a:rPr>
              <a:t>),(1+r)sin(</a:t>
            </a:r>
            <a:r>
              <a:rPr lang="en-US" altLang="ru-RU" sz="2000" dirty="0" err="1">
                <a:cs typeface="Times New Roman" panose="02020603050405020304" pitchFamily="18" charset="0"/>
              </a:rPr>
              <a:t>ra</a:t>
            </a:r>
            <a:r>
              <a:rPr lang="en-US" altLang="ru-RU" sz="2000" dirty="0">
                <a:cs typeface="Times New Roman" panose="02020603050405020304" pitchFamily="18" charset="0"/>
              </a:rPr>
              <a:t>)) </a:t>
            </a:r>
            <a:r>
              <a:rPr lang="ru-RU" altLang="ru-RU" sz="2000" dirty="0">
                <a:cs typeface="Times New Roman" panose="02020603050405020304" pitchFamily="18" charset="0"/>
              </a:rPr>
              <a:t>и радиусом </a:t>
            </a:r>
            <a:r>
              <a:rPr lang="en-US" altLang="ru-RU" sz="2000" dirty="0">
                <a:cs typeface="Times New Roman" panose="02020603050405020304" pitchFamily="18" charset="0"/>
              </a:rPr>
              <a:t>r</a:t>
            </a:r>
            <a:r>
              <a:rPr lang="ru-RU" altLang="ru-RU" sz="2000" i="1" dirty="0">
                <a:cs typeface="Times New Roman" panose="02020603050405020304" pitchFamily="18" charset="0"/>
              </a:rPr>
              <a:t>.</a:t>
            </a:r>
            <a:endParaRPr lang="en-US" altLang="ru-RU" sz="2000" i="1" dirty="0">
              <a:cs typeface="Times New Roman" panose="02020603050405020304" pitchFamily="18" charset="0"/>
            </a:endParaRPr>
          </a:p>
          <a:p>
            <a:pPr algn="just" defTabSz="179388">
              <a:spcBef>
                <a:spcPts val="0"/>
              </a:spcBef>
            </a:pPr>
            <a:r>
              <a:rPr lang="ru-RU" sz="2000" dirty="0"/>
              <a:t>	</a:t>
            </a:r>
            <a:r>
              <a:rPr lang="en-US" altLang="ru-RU" sz="2000" dirty="0">
                <a:cs typeface="Times New Roman" panose="02020603050405020304" pitchFamily="18" charset="0"/>
              </a:rPr>
              <a:t>5</a:t>
            </a:r>
            <a:r>
              <a:rPr lang="ru-RU" altLang="ru-RU" sz="2000" dirty="0">
                <a:cs typeface="Times New Roman" panose="02020603050405020304" pitchFamily="18" charset="0"/>
              </a:rPr>
              <a:t>. Отметить на ней точку с координатами </a:t>
            </a:r>
            <a:r>
              <a:rPr lang="en-US" altLang="ru-RU" sz="2000" dirty="0">
                <a:cs typeface="Times New Roman" panose="02020603050405020304" pitchFamily="18" charset="0"/>
              </a:rPr>
              <a:t>((1+r)cos(</a:t>
            </a:r>
            <a:r>
              <a:rPr lang="en-US" altLang="ru-RU" sz="2000" dirty="0" err="1">
                <a:cs typeface="Times New Roman" panose="02020603050405020304" pitchFamily="18" charset="0"/>
              </a:rPr>
              <a:t>ra</a:t>
            </a:r>
            <a:r>
              <a:rPr lang="en-US" altLang="ru-RU" sz="2000" dirty="0">
                <a:cs typeface="Times New Roman" panose="02020603050405020304" pitchFamily="18" charset="0"/>
              </a:rPr>
              <a:t>)-</a:t>
            </a:r>
            <a:r>
              <a:rPr lang="en-US" altLang="ru-RU" sz="2000" dirty="0" err="1">
                <a:cs typeface="Times New Roman" panose="02020603050405020304" pitchFamily="18" charset="0"/>
              </a:rPr>
              <a:t>rcos</a:t>
            </a:r>
            <a:r>
              <a:rPr lang="en-US" altLang="ru-RU" sz="2000" dirty="0">
                <a:cs typeface="Times New Roman" panose="02020603050405020304" pitchFamily="18" charset="0"/>
              </a:rPr>
              <a:t>(</a:t>
            </a:r>
            <a:r>
              <a:rPr lang="en-US" altLang="ru-RU" sz="2000" dirty="0" err="1">
                <a:cs typeface="Times New Roman" panose="02020603050405020304" pitchFamily="18" charset="0"/>
              </a:rPr>
              <a:t>a+ra</a:t>
            </a:r>
            <a:r>
              <a:rPr lang="en-US" altLang="ru-RU" sz="2000" dirty="0">
                <a:cs typeface="Times New Roman" panose="02020603050405020304" pitchFamily="18" charset="0"/>
              </a:rPr>
              <a:t>),(1+r)sin(</a:t>
            </a:r>
            <a:r>
              <a:rPr lang="en-US" altLang="ru-RU" sz="2000" dirty="0" err="1">
                <a:cs typeface="Times New Roman" panose="02020603050405020304" pitchFamily="18" charset="0"/>
              </a:rPr>
              <a:t>ra</a:t>
            </a:r>
            <a:r>
              <a:rPr lang="en-US" altLang="ru-RU" sz="2000" dirty="0">
                <a:cs typeface="Times New Roman" panose="02020603050405020304" pitchFamily="18" charset="0"/>
              </a:rPr>
              <a:t>)-</a:t>
            </a:r>
            <a:r>
              <a:rPr lang="en-US" altLang="ru-RU" sz="2000" dirty="0" err="1">
                <a:cs typeface="Times New Roman" panose="02020603050405020304" pitchFamily="18" charset="0"/>
              </a:rPr>
              <a:t>rsin</a:t>
            </a:r>
            <a:r>
              <a:rPr lang="en-US" altLang="ru-RU" sz="2000" dirty="0">
                <a:cs typeface="Times New Roman" panose="02020603050405020304" pitchFamily="18" charset="0"/>
              </a:rPr>
              <a:t>(</a:t>
            </a:r>
            <a:r>
              <a:rPr lang="en-US" altLang="ru-RU" sz="2000" dirty="0" err="1">
                <a:cs typeface="Times New Roman" panose="02020603050405020304" pitchFamily="18" charset="0"/>
              </a:rPr>
              <a:t>a+ra</a:t>
            </a:r>
            <a:r>
              <a:rPr lang="en-US" altLang="ru-RU" sz="2000" dirty="0">
                <a:cs typeface="Times New Roman" panose="02020603050405020304" pitchFamily="18" charset="0"/>
              </a:rPr>
              <a:t>) </a:t>
            </a:r>
            <a:r>
              <a:rPr lang="ru-RU" altLang="ru-RU" sz="2000" dirty="0">
                <a:cs typeface="Times New Roman" panose="02020603050405020304" pitchFamily="18" charset="0"/>
              </a:rPr>
              <a:t>и соединить её отрезком с центром окружности.</a:t>
            </a:r>
            <a:r>
              <a:rPr lang="en-US" altLang="ru-RU" sz="2000" dirty="0"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F9AFEC5-29D3-A85D-072A-7764E6506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58441"/>
            <a:ext cx="457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179388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altLang="ru-RU" sz="2000" dirty="0">
                <a:cs typeface="Times New Roman" panose="02020603050405020304" pitchFamily="18" charset="0"/>
              </a:rPr>
              <a:t>6</a:t>
            </a:r>
            <a:r>
              <a:rPr lang="ru-RU" altLang="ru-RU" sz="2000" dirty="0">
                <a:cs typeface="Times New Roman" panose="02020603050405020304" pitchFamily="18" charset="0"/>
              </a:rPr>
              <a:t>. В</a:t>
            </a:r>
            <a:r>
              <a:rPr lang="ru-RU" altLang="ru-RU" sz="2000" dirty="0"/>
              <a:t> строке «Ввод» </a:t>
            </a:r>
            <a:r>
              <a:rPr lang="ru-RU" altLang="ru-RU" sz="2000" dirty="0">
                <a:cs typeface="Times New Roman" panose="02020603050405020304" pitchFamily="18" charset="0"/>
              </a:rPr>
              <a:t>набрать: Кривая(</a:t>
            </a:r>
            <a:r>
              <a:rPr lang="en-US" altLang="ru-RU" sz="2000" dirty="0">
                <a:cs typeface="Times New Roman" panose="02020603050405020304" pitchFamily="18" charset="0"/>
              </a:rPr>
              <a:t>(1+r)cos(rt)-</a:t>
            </a:r>
            <a:r>
              <a:rPr lang="en-US" altLang="ru-RU" sz="2000" dirty="0" err="1">
                <a:cs typeface="Times New Roman" panose="02020603050405020304" pitchFamily="18" charset="0"/>
              </a:rPr>
              <a:t>rcos</a:t>
            </a:r>
            <a:r>
              <a:rPr lang="en-US" altLang="ru-RU" sz="2000" dirty="0">
                <a:cs typeface="Times New Roman" panose="02020603050405020304" pitchFamily="18" charset="0"/>
              </a:rPr>
              <a:t>(</a:t>
            </a:r>
            <a:r>
              <a:rPr lang="en-US" altLang="ru-RU" sz="2000" dirty="0" err="1">
                <a:cs typeface="Times New Roman" panose="02020603050405020304" pitchFamily="18" charset="0"/>
              </a:rPr>
              <a:t>t+rt</a:t>
            </a:r>
            <a:r>
              <a:rPr lang="en-US" altLang="ru-RU" sz="2000" dirty="0">
                <a:cs typeface="Times New Roman" panose="02020603050405020304" pitchFamily="18" charset="0"/>
              </a:rPr>
              <a:t>),(1+r)sin(rt)-</a:t>
            </a:r>
            <a:r>
              <a:rPr lang="en-US" altLang="ru-RU" sz="2000" dirty="0" err="1">
                <a:cs typeface="Times New Roman" panose="02020603050405020304" pitchFamily="18" charset="0"/>
              </a:rPr>
              <a:t>rsin</a:t>
            </a:r>
            <a:r>
              <a:rPr lang="en-US" altLang="ru-RU" sz="2000" dirty="0">
                <a:cs typeface="Times New Roman" panose="02020603050405020304" pitchFamily="18" charset="0"/>
              </a:rPr>
              <a:t>(</a:t>
            </a:r>
            <a:r>
              <a:rPr lang="en-US" altLang="ru-RU" sz="2000" dirty="0" err="1">
                <a:cs typeface="Times New Roman" panose="02020603050405020304" pitchFamily="18" charset="0"/>
              </a:rPr>
              <a:t>t+rt</a:t>
            </a:r>
            <a:r>
              <a:rPr lang="en-US" altLang="ru-RU" sz="2000" dirty="0">
                <a:cs typeface="Times New Roman" panose="02020603050405020304" pitchFamily="18" charset="0"/>
              </a:rPr>
              <a:t>),t,0,a)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  <a:endParaRPr lang="en-US" altLang="ru-RU" sz="2000" dirty="0">
              <a:cs typeface="Times New Roman" panose="02020603050405020304" pitchFamily="18" charset="0"/>
            </a:endParaRPr>
          </a:p>
          <a:p>
            <a:pPr algn="just" defTabSz="179388">
              <a:spcBef>
                <a:spcPts val="0"/>
              </a:spcBef>
            </a:pPr>
            <a:r>
              <a:rPr lang="en-US" altLang="ru-RU" sz="2000" dirty="0">
                <a:cs typeface="Times New Roman" panose="02020603050405020304" pitchFamily="18" charset="0"/>
              </a:rPr>
              <a:t>	7</a:t>
            </a:r>
            <a:r>
              <a:rPr lang="ru-RU" altLang="ru-RU" sz="2000" dirty="0">
                <a:cs typeface="Times New Roman" panose="02020603050405020304" pitchFamily="18" charset="0"/>
              </a:rPr>
              <a:t>. Включить анимацию.</a:t>
            </a:r>
          </a:p>
          <a:p>
            <a:pPr algn="just" defTabSz="179388"/>
            <a:r>
              <a:rPr lang="en-US" sz="2000" dirty="0"/>
              <a:t>	</a:t>
            </a:r>
            <a:r>
              <a:rPr lang="ru-RU" sz="2000" dirty="0"/>
              <a:t>В результате окружность будет катиться по прямой, а отмеченная точка будет описывать циклоиду.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AD5D7D-0733-0600-9640-928BD556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29" y="2558441"/>
            <a:ext cx="399420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Кардиоида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Text Box 3"/>
              <p:cNvSpPr txBox="1">
                <a:spLocks noChangeArrowheads="1"/>
              </p:cNvSpPr>
              <p:nvPr/>
            </p:nvSpPr>
            <p:spPr bwMode="auto">
              <a:xfrm>
                <a:off x="0" y="429401"/>
                <a:ext cx="9144000" cy="2455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Частным случаем эпициклоиды является кардиоида -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траектория движения точки, закреплённой на единичной окружности, катящейся по другой единичной окружности.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Её параметрические уравнения имеют вид</a:t>
                </a:r>
                <a:endParaRPr lang="ru-RU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7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9401"/>
                <a:ext cx="9144000" cy="2455031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E16FCD-2ED2-6339-C6F8-483C1826C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5" y="3068963"/>
            <a:ext cx="3128303" cy="35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E9F182-0BB8-8FEF-1382-1AA5BE3D5364}"/>
              </a:ext>
            </a:extLst>
          </p:cNvPr>
          <p:cNvSpPr txBox="1"/>
          <p:nvPr/>
        </p:nvSpPr>
        <p:spPr>
          <a:xfrm>
            <a:off x="0" y="11663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Вебинары 2024-2025 уч. 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2C91F1-3D39-2841-6F03-69EBD861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6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02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Text Box 1027">
            <a:extLst>
              <a:ext uri="{FF2B5EF4-FFF2-40B4-BE49-F238E27FC236}">
                <a16:creationId xmlns:a16="http://schemas.microsoft.com/office/drawing/2014/main" id="{B30F985A-27DF-4483-965D-5C10C0BE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" y="188640"/>
            <a:ext cx="911383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000" dirty="0"/>
              <a:t>	</a:t>
            </a:r>
            <a:r>
              <a:rPr lang="ru-RU" altLang="ru-RU" sz="2200" dirty="0"/>
              <a:t>Для получения</a:t>
            </a:r>
            <a:r>
              <a:rPr lang="en-US" altLang="ru-RU" sz="2200" dirty="0"/>
              <a:t> </a:t>
            </a:r>
            <a:r>
              <a:rPr lang="ru-RU" altLang="ru-RU" sz="2200" dirty="0"/>
              <a:t>кардиоиды</a:t>
            </a:r>
            <a:r>
              <a:rPr lang="en-US" altLang="ru-RU" sz="2200" dirty="0"/>
              <a:t> </a:t>
            </a:r>
            <a:r>
              <a:rPr lang="ru-RU" altLang="ru-RU" sz="2200" dirty="0"/>
              <a:t>в строке «Ввод» нужно </a:t>
            </a:r>
            <a:r>
              <a:rPr lang="ru-RU" altLang="ru-RU" sz="2200" dirty="0">
                <a:cs typeface="Times New Roman" panose="02020603050405020304" pitchFamily="18" charset="0"/>
              </a:rPr>
              <a:t>набрать: </a:t>
            </a:r>
          </a:p>
          <a:p>
            <a:pPr algn="ctr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Кривая(2</a:t>
            </a:r>
            <a:r>
              <a:rPr lang="en-US" altLang="ru-RU" sz="2200" dirty="0">
                <a:cs typeface="Times New Roman" panose="02020603050405020304" pitchFamily="18" charset="0"/>
              </a:rPr>
              <a:t>cos(t)-cos(</a:t>
            </a:r>
            <a:r>
              <a:rPr lang="ru-RU" altLang="ru-RU" sz="2200" dirty="0">
                <a:cs typeface="Times New Roman" panose="02020603050405020304" pitchFamily="18" charset="0"/>
              </a:rPr>
              <a:t>2</a:t>
            </a:r>
            <a:r>
              <a:rPr lang="en-US" altLang="ru-RU" sz="2200" dirty="0">
                <a:cs typeface="Times New Roman" panose="02020603050405020304" pitchFamily="18" charset="0"/>
              </a:rPr>
              <a:t>t), </a:t>
            </a:r>
            <a:r>
              <a:rPr lang="ru-RU" altLang="ru-RU" sz="2200" dirty="0">
                <a:cs typeface="Times New Roman" panose="02020603050405020304" pitchFamily="18" charset="0"/>
              </a:rPr>
              <a:t>2</a:t>
            </a:r>
            <a:r>
              <a:rPr lang="en-US" altLang="ru-RU" sz="2200" dirty="0">
                <a:cs typeface="Times New Roman" panose="02020603050405020304" pitchFamily="18" charset="0"/>
              </a:rPr>
              <a:t>sin(t)-sin(</a:t>
            </a:r>
            <a:r>
              <a:rPr lang="ru-RU" altLang="ru-RU" sz="2200" dirty="0">
                <a:cs typeface="Times New Roman" panose="02020603050405020304" pitchFamily="18" charset="0"/>
              </a:rPr>
              <a:t>2</a:t>
            </a:r>
            <a:r>
              <a:rPr lang="en-US" altLang="ru-RU" sz="2200" dirty="0">
                <a:cs typeface="Times New Roman" panose="02020603050405020304" pitchFamily="18" charset="0"/>
              </a:rPr>
              <a:t>t),t,0,</a:t>
            </a:r>
            <a:r>
              <a:rPr lang="ru-RU" altLang="ru-RU" sz="2200" dirty="0">
                <a:cs typeface="Times New Roman" panose="02020603050405020304" pitchFamily="18" charset="0"/>
              </a:rPr>
              <a:t>2</a:t>
            </a:r>
            <a:r>
              <a:rPr lang="en-US" altLang="ru-RU" sz="2200" dirty="0">
                <a:cs typeface="Times New Roman" panose="02020603050405020304" pitchFamily="18" charset="0"/>
              </a:rPr>
              <a:t>Pi)</a:t>
            </a:r>
          </a:p>
          <a:p>
            <a:pPr algn="just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 результате получим кардиоиду.</a:t>
            </a:r>
            <a:endParaRPr lang="en-US" alt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487428" name="Rectangle 1028">
            <a:extLst>
              <a:ext uri="{FF2B5EF4-FFF2-40B4-BE49-F238E27FC236}">
                <a16:creationId xmlns:a16="http://schemas.microsoft.com/office/drawing/2014/main" id="{076CFAEB-79C2-4ABC-B095-CDBD47DF1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87429" name="Rectangle 1029">
            <a:extLst>
              <a:ext uri="{FF2B5EF4-FFF2-40B4-BE49-F238E27FC236}">
                <a16:creationId xmlns:a16="http://schemas.microsoft.com/office/drawing/2014/main" id="{239CED52-F95C-47B4-969D-FBE20BCED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E2D919-711C-1617-FFB3-93334C9E9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521691"/>
            <a:ext cx="3816425" cy="43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62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Text Box 1027">
            <a:extLst>
              <a:ext uri="{FF2B5EF4-FFF2-40B4-BE49-F238E27FC236}">
                <a16:creationId xmlns:a16="http://schemas.microsoft.com/office/drawing/2014/main" id="{B30F985A-27DF-4483-965D-5C10C0BE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" y="534696"/>
            <a:ext cx="52386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000" dirty="0"/>
              <a:t>	</a:t>
            </a:r>
            <a:r>
              <a:rPr lang="ru-RU" altLang="ru-RU" sz="2200" dirty="0"/>
              <a:t>Для получения</a:t>
            </a:r>
            <a:r>
              <a:rPr lang="en-US" altLang="ru-RU" sz="2200" dirty="0"/>
              <a:t> </a:t>
            </a:r>
            <a:r>
              <a:rPr lang="ru-RU" altLang="ru-RU" sz="2200" dirty="0"/>
              <a:t>кардиоиды, как траектории движения точки,</a:t>
            </a:r>
            <a:r>
              <a:rPr lang="en-US" altLang="ru-RU" sz="2200" dirty="0"/>
              <a:t> </a:t>
            </a:r>
            <a:r>
              <a:rPr lang="ru-RU" altLang="ru-RU" sz="2200" dirty="0"/>
              <a:t>нужно</a:t>
            </a:r>
            <a:r>
              <a:rPr lang="en-US" altLang="ru-RU" sz="2200" dirty="0"/>
              <a:t> c</a:t>
            </a:r>
            <a:r>
              <a:rPr lang="ru-RU" altLang="ru-RU" sz="2200" dirty="0"/>
              <a:t>делать следующее.</a:t>
            </a:r>
          </a:p>
          <a:p>
            <a:pPr algn="just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1</a:t>
            </a:r>
            <a:r>
              <a:rPr lang="en-US" altLang="ru-RU" sz="2200" dirty="0">
                <a:cs typeface="Times New Roman" panose="02020603050405020304" pitchFamily="18" charset="0"/>
              </a:rPr>
              <a:t>. </a:t>
            </a:r>
            <a:r>
              <a:rPr lang="ru-RU" altLang="ru-RU" sz="2200" dirty="0">
                <a:cs typeface="Times New Roman" panose="02020603050405020304" pitchFamily="18" charset="0"/>
              </a:rPr>
              <a:t>Построить окружность с центром</a:t>
            </a:r>
            <a:r>
              <a:rPr lang="en-US" altLang="ru-RU" sz="2200" dirty="0">
                <a:cs typeface="Times New Roman" panose="02020603050405020304" pitchFamily="18" charset="0"/>
              </a:rPr>
              <a:t> (</a:t>
            </a:r>
            <a:r>
              <a:rPr lang="ru-RU" altLang="ru-RU" sz="2200" dirty="0">
                <a:cs typeface="Times New Roman" panose="02020603050405020304" pitchFamily="18" charset="0"/>
              </a:rPr>
              <a:t>0</a:t>
            </a:r>
            <a:r>
              <a:rPr lang="en-US" altLang="ru-RU" sz="2200" dirty="0">
                <a:cs typeface="Times New Roman" panose="02020603050405020304" pitchFamily="18" charset="0"/>
              </a:rPr>
              <a:t>, </a:t>
            </a:r>
            <a:r>
              <a:rPr lang="ru-RU" altLang="ru-RU" sz="2200" dirty="0">
                <a:cs typeface="Times New Roman" panose="02020603050405020304" pitchFamily="18" charset="0"/>
              </a:rPr>
              <a:t>0</a:t>
            </a:r>
            <a:r>
              <a:rPr lang="en-US" altLang="ru-RU" sz="2200" dirty="0">
                <a:cs typeface="Times New Roman" panose="02020603050405020304" pitchFamily="18" charset="0"/>
              </a:rPr>
              <a:t>) </a:t>
            </a:r>
            <a:r>
              <a:rPr lang="ru-RU" altLang="ru-RU" sz="2200" dirty="0">
                <a:cs typeface="Times New Roman" panose="02020603050405020304" pitchFamily="18" charset="0"/>
              </a:rPr>
              <a:t>и радиусом 1</a:t>
            </a:r>
            <a:r>
              <a:rPr lang="ru-RU" altLang="ru-RU" sz="2200" i="1" dirty="0">
                <a:cs typeface="Times New Roman" panose="02020603050405020304" pitchFamily="18" charset="0"/>
              </a:rPr>
              <a:t>.</a:t>
            </a:r>
            <a:endParaRPr lang="en-US" altLang="ru-RU" sz="2200" i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2. Создать ползунок </a:t>
            </a:r>
            <a:r>
              <a:rPr lang="en-US" altLang="ru-RU" sz="2200" dirty="0">
                <a:cs typeface="Times New Roman" panose="02020603050405020304" pitchFamily="18" charset="0"/>
              </a:rPr>
              <a:t>a, </a:t>
            </a:r>
            <a:r>
              <a:rPr lang="ru-RU" altLang="ru-RU" sz="2200" dirty="0">
                <a:cs typeface="Times New Roman" panose="02020603050405020304" pitchFamily="18" charset="0"/>
              </a:rPr>
              <a:t>изменяющийся от 0 до 2</a:t>
            </a:r>
            <a:r>
              <a:rPr lang="en-US" altLang="ru-RU" sz="2200" dirty="0">
                <a:cs typeface="Times New Roman" panose="02020603050405020304" pitchFamily="18" charset="0"/>
              </a:rPr>
              <a:t>Pi.</a:t>
            </a:r>
            <a:endParaRPr lang="ru-RU" altLang="ru-RU" sz="22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altLang="ru-RU" sz="2200" dirty="0">
                <a:cs typeface="Times New Roman" panose="02020603050405020304" pitchFamily="18" charset="0"/>
              </a:rPr>
              <a:t>3. </a:t>
            </a:r>
            <a:r>
              <a:rPr lang="ru-RU" altLang="ru-RU" sz="2200" dirty="0">
                <a:cs typeface="Times New Roman" panose="02020603050405020304" pitchFamily="18" charset="0"/>
              </a:rPr>
              <a:t>Построить окружность с центром</a:t>
            </a:r>
            <a:r>
              <a:rPr lang="en-US" altLang="ru-RU" sz="2200" dirty="0">
                <a:cs typeface="Times New Roman" panose="02020603050405020304" pitchFamily="18" charset="0"/>
              </a:rPr>
              <a:t> (2cos(a), 2sin(a)) </a:t>
            </a:r>
            <a:r>
              <a:rPr lang="ru-RU" altLang="ru-RU" sz="2200" dirty="0">
                <a:cs typeface="Times New Roman" panose="02020603050405020304" pitchFamily="18" charset="0"/>
              </a:rPr>
              <a:t>и радиусом </a:t>
            </a:r>
            <a:r>
              <a:rPr lang="en-US" altLang="ru-RU" sz="2200" dirty="0">
                <a:cs typeface="Times New Roman" panose="02020603050405020304" pitchFamily="18" charset="0"/>
              </a:rPr>
              <a:t>1</a:t>
            </a:r>
            <a:r>
              <a:rPr lang="ru-RU" altLang="ru-RU" sz="2200" i="1" dirty="0">
                <a:cs typeface="Times New Roman" panose="02020603050405020304" pitchFamily="18" charset="0"/>
              </a:rPr>
              <a:t>.</a:t>
            </a:r>
            <a:endParaRPr lang="en-US" alt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487428" name="Rectangle 1028">
            <a:extLst>
              <a:ext uri="{FF2B5EF4-FFF2-40B4-BE49-F238E27FC236}">
                <a16:creationId xmlns:a16="http://schemas.microsoft.com/office/drawing/2014/main" id="{076CFAEB-79C2-4ABC-B095-CDBD47DF1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87429" name="Rectangle 1029">
            <a:extLst>
              <a:ext uri="{FF2B5EF4-FFF2-40B4-BE49-F238E27FC236}">
                <a16:creationId xmlns:a16="http://schemas.microsoft.com/office/drawing/2014/main" id="{239CED52-F95C-47B4-969D-FBE20BCED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 Box 1027">
            <a:extLst>
              <a:ext uri="{FF2B5EF4-FFF2-40B4-BE49-F238E27FC236}">
                <a16:creationId xmlns:a16="http://schemas.microsoft.com/office/drawing/2014/main" id="{F9853B8E-DD35-4F95-8241-B541A8D6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61921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sz="2200" dirty="0">
                <a:cs typeface="Times New Roman" panose="02020603050405020304" pitchFamily="18" charset="0"/>
              </a:rPr>
              <a:t>4</a:t>
            </a:r>
            <a:r>
              <a:rPr lang="ru-RU" altLang="ru-RU" sz="2200" dirty="0">
                <a:cs typeface="Times New Roman" panose="02020603050405020304" pitchFamily="18" charset="0"/>
              </a:rPr>
              <a:t>. Отметить на ней точку с координатами </a:t>
            </a:r>
            <a:r>
              <a:rPr lang="en-US" altLang="ru-RU" sz="2200" dirty="0">
                <a:cs typeface="Times New Roman" panose="02020603050405020304" pitchFamily="18" charset="0"/>
              </a:rPr>
              <a:t>(2cos(a)-cos(2a), 2sin(a)-sin(2a) </a:t>
            </a:r>
            <a:r>
              <a:rPr lang="ru-RU" altLang="ru-RU" sz="2200" dirty="0">
                <a:cs typeface="Times New Roman" panose="02020603050405020304" pitchFamily="18" charset="0"/>
              </a:rPr>
              <a:t>и соединить её отрезком с центром окружности.</a:t>
            </a:r>
          </a:p>
          <a:p>
            <a:pPr algn="just">
              <a:spcBef>
                <a:spcPts val="0"/>
              </a:spcBef>
            </a:pPr>
            <a:r>
              <a:rPr lang="en-US" altLang="ru-RU" sz="2200" dirty="0">
                <a:cs typeface="Times New Roman" panose="02020603050405020304" pitchFamily="18" charset="0"/>
              </a:rPr>
              <a:t>5</a:t>
            </a:r>
            <a:r>
              <a:rPr lang="ru-RU" altLang="ru-RU" sz="2200" dirty="0">
                <a:cs typeface="Times New Roman" panose="02020603050405020304" pitchFamily="18" charset="0"/>
              </a:rPr>
              <a:t>. В</a:t>
            </a:r>
            <a:r>
              <a:rPr lang="ru-RU" altLang="ru-RU" sz="2200" dirty="0"/>
              <a:t> строке «Ввод» </a:t>
            </a:r>
            <a:r>
              <a:rPr lang="ru-RU" altLang="ru-RU" sz="2200" dirty="0">
                <a:cs typeface="Times New Roman" panose="02020603050405020304" pitchFamily="18" charset="0"/>
              </a:rPr>
              <a:t>набрать: Кривая(</a:t>
            </a:r>
            <a:r>
              <a:rPr lang="en-US" altLang="ru-RU" sz="2200" dirty="0">
                <a:cs typeface="Times New Roman" panose="02020603050405020304" pitchFamily="18" charset="0"/>
              </a:rPr>
              <a:t>2cos(t)-cos(2t),2sin(t)-sin(2t),t,0,a) </a:t>
            </a:r>
            <a:r>
              <a:rPr lang="ru-RU" altLang="ru-RU" sz="2200" dirty="0">
                <a:cs typeface="Times New Roman" panose="02020603050405020304" pitchFamily="18" charset="0"/>
              </a:rPr>
              <a:t>и нажать </a:t>
            </a:r>
            <a:r>
              <a:rPr lang="en-US" altLang="ru-RU" sz="2200" dirty="0">
                <a:cs typeface="Times New Roman" panose="02020603050405020304" pitchFamily="18" charset="0"/>
              </a:rPr>
              <a:t>“Enter”</a:t>
            </a:r>
            <a:r>
              <a:rPr lang="ru-RU" altLang="ru-RU" sz="2200" dirty="0">
                <a:cs typeface="Times New Roman" panose="02020603050405020304" pitchFamily="18" charset="0"/>
              </a:rPr>
              <a:t>.</a:t>
            </a:r>
            <a:endParaRPr lang="en-US" altLang="ru-RU" sz="22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altLang="ru-RU" sz="2200" dirty="0">
                <a:cs typeface="Times New Roman" panose="02020603050405020304" pitchFamily="18" charset="0"/>
              </a:rPr>
              <a:t>6</a:t>
            </a:r>
            <a:r>
              <a:rPr lang="ru-RU" altLang="ru-RU" sz="2200" dirty="0">
                <a:cs typeface="Times New Roman" panose="02020603050405020304" pitchFamily="18" charset="0"/>
              </a:rPr>
              <a:t>. Включить анимацию.</a:t>
            </a:r>
          </a:p>
          <a:p>
            <a:pPr algn="just">
              <a:spcBef>
                <a:spcPts val="0"/>
              </a:spcBef>
            </a:pPr>
            <a:r>
              <a:rPr lang="en-US" altLang="ru-RU" sz="2200" dirty="0">
                <a:cs typeface="Times New Roman" panose="02020603050405020304" pitchFamily="18" charset="0"/>
              </a:rPr>
              <a:t>	</a:t>
            </a:r>
            <a:r>
              <a:rPr lang="ru-RU" altLang="ru-RU" sz="2200" dirty="0">
                <a:cs typeface="Times New Roman" panose="02020603050405020304" pitchFamily="18" charset="0"/>
              </a:rPr>
              <a:t>В результате окружность будет катиться по прямой, а отмеченная точка будет описывать кардиоиду. </a:t>
            </a:r>
            <a:r>
              <a:rPr lang="en-US" altLang="ru-RU" sz="2200" dirty="0">
                <a:cs typeface="Times New Roman" panose="02020603050405020304" pitchFamily="18" charset="0"/>
              </a:rPr>
              <a:t>	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5D931A-101A-41CC-8DA4-62D831C89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42994"/>
            <a:ext cx="3312622" cy="40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59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Эпициклоида (</a:t>
            </a:r>
            <a:r>
              <a:rPr lang="en-US" sz="3600" i="1" dirty="0">
                <a:solidFill>
                  <a:srgbClr val="FF3300"/>
                </a:solidFill>
              </a:rPr>
              <a:t>k</a:t>
            </a:r>
            <a:r>
              <a:rPr lang="en-US" sz="3600" dirty="0">
                <a:solidFill>
                  <a:srgbClr val="FF3300"/>
                </a:solidFill>
              </a:rPr>
              <a:t> = 2/3)</a:t>
            </a:r>
            <a:endParaRPr 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Text Box 3"/>
              <p:cNvSpPr txBox="1">
                <a:spLocks noChangeArrowheads="1"/>
              </p:cNvSpPr>
              <p:nvPr/>
            </p:nvSpPr>
            <p:spPr bwMode="auto">
              <a:xfrm>
                <a:off x="152400" y="685800"/>
                <a:ext cx="8991600" cy="1757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8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85800"/>
                <a:ext cx="8991600" cy="1757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2928279"/>
            <a:ext cx="4166592" cy="376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193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Эпициклоида (</a:t>
            </a:r>
            <a:r>
              <a:rPr lang="en-US" sz="3600" i="1" dirty="0">
                <a:solidFill>
                  <a:srgbClr val="FF3300"/>
                </a:solidFill>
              </a:rPr>
              <a:t>k</a:t>
            </a:r>
            <a:r>
              <a:rPr lang="en-US" sz="3600" dirty="0">
                <a:solidFill>
                  <a:srgbClr val="FF3300"/>
                </a:solidFill>
              </a:rPr>
              <a:t> = 2/</a:t>
            </a:r>
            <a:r>
              <a:rPr lang="ru-RU" sz="3600" dirty="0">
                <a:solidFill>
                  <a:srgbClr val="FF3300"/>
                </a:solidFill>
              </a:rPr>
              <a:t>5</a:t>
            </a:r>
            <a:r>
              <a:rPr lang="en-US" sz="3600" dirty="0">
                <a:solidFill>
                  <a:srgbClr val="FF3300"/>
                </a:solidFill>
              </a:rPr>
              <a:t>)</a:t>
            </a:r>
            <a:endParaRPr 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Text Box 3"/>
              <p:cNvSpPr txBox="1">
                <a:spLocks noChangeArrowheads="1"/>
              </p:cNvSpPr>
              <p:nvPr/>
            </p:nvSpPr>
            <p:spPr bwMode="auto">
              <a:xfrm>
                <a:off x="152400" y="685800"/>
                <a:ext cx="8991600" cy="1757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8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85800"/>
                <a:ext cx="8991600" cy="1757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440113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608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72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Гипоциклоиды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Text Box 3"/>
              <p:cNvSpPr txBox="1">
                <a:spLocks noChangeArrowheads="1"/>
              </p:cNvSpPr>
              <p:nvPr/>
            </p:nvSpPr>
            <p:spPr bwMode="auto">
              <a:xfrm>
                <a:off x="0" y="1509936"/>
                <a:ext cx="8991600" cy="1716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Так же как для эпициклоиды показывается, что уравнения гипоциклоиды имеют вид</a:t>
                </a:r>
                <a:endParaRPr lang="en-US" dirty="0"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89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09936"/>
                <a:ext cx="8991600" cy="1716367"/>
              </a:xfrm>
              <a:prstGeom prst="rect">
                <a:avLst/>
              </a:prstGeom>
              <a:blipFill>
                <a:blip r:embed="rId3"/>
                <a:stretch>
                  <a:fillRect l="-1017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789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4575"/>
            <a:ext cx="3331095" cy="332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CC0ECB7-65B8-070A-D400-3827D5292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200" kern="0" dirty="0">
                <a:solidFill>
                  <a:schemeClr val="tx1"/>
                </a:solidFill>
              </a:rPr>
              <a:t>	Т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раектория движения точки, закреплённой на окружности радиусом </a:t>
            </a:r>
            <a:r>
              <a:rPr lang="en-US" sz="2400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катящейся по внутри другой окружности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радиусом </a:t>
            </a:r>
            <a:r>
              <a:rPr lang="en-US" sz="2400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400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 гипоциклоидой.</a:t>
            </a:r>
            <a:endParaRPr lang="ru-RU" sz="24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9F51E41C-69E6-03D1-48B6-527027B02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5" y="3226303"/>
                <a:ext cx="5450953" cy="2085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latin typeface="+mj-lt"/>
                    <a:cs typeface="Times New Roman" pitchFamily="18" charset="0"/>
                  </a:rPr>
                  <a:t>Они получаются из уравнений эпициклоиды</a:t>
                </a:r>
                <a:endParaRPr lang="en-US" dirty="0">
                  <a:latin typeface="+mj-lt"/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func>
                              <m:func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func>
                              <m:func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latin typeface="+mj-lt"/>
                    <a:cs typeface="Times New Roman" pitchFamily="18" charset="0"/>
                  </a:rPr>
                  <a:t>если в них вместо </a:t>
                </a:r>
                <a:r>
                  <a:rPr lang="en-US" i="1" dirty="0">
                    <a:latin typeface="+mj-lt"/>
                    <a:cs typeface="Times New Roman" pitchFamily="18" charset="0"/>
                  </a:rPr>
                  <a:t>k </a:t>
                </a:r>
                <a:r>
                  <a:rPr lang="ru-RU" dirty="0">
                    <a:latin typeface="+mj-lt"/>
                    <a:cs typeface="Times New Roman" pitchFamily="18" charset="0"/>
                  </a:rPr>
                  <a:t>поставить 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–</a:t>
                </a:r>
                <a:r>
                  <a:rPr lang="en-US" i="1" dirty="0">
                    <a:latin typeface="+mj-lt"/>
                    <a:cs typeface="Times New Roman" pitchFamily="18" charset="0"/>
                  </a:rPr>
                  <a:t>k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9F51E41C-69E6-03D1-48B6-527027B02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5" y="3226303"/>
                <a:ext cx="5450953" cy="2085699"/>
              </a:xfrm>
              <a:prstGeom prst="rect">
                <a:avLst/>
              </a:prstGeom>
              <a:blipFill>
                <a:blip r:embed="rId5"/>
                <a:stretch>
                  <a:fillRect l="-1676" r="-1676" b="-58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9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Астроида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0" y="5334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В частности, параметрические уравнения астроиды (</a:t>
            </a:r>
            <a:r>
              <a:rPr lang="en-US" sz="2800" i="1" dirty="0">
                <a:cs typeface="Times New Roman" pitchFamily="18" charset="0"/>
              </a:rPr>
              <a:t>k</a:t>
            </a:r>
            <a:r>
              <a:rPr lang="ru-RU" sz="2800" dirty="0">
                <a:cs typeface="Times New Roman" pitchFamily="18" charset="0"/>
              </a:rPr>
              <a:t>=</a:t>
            </a:r>
            <a:r>
              <a:rPr lang="ru-RU" sz="2800" dirty="0"/>
              <a:t>1/4</a:t>
            </a:r>
            <a:r>
              <a:rPr lang="ru-RU" sz="2800" dirty="0">
                <a:cs typeface="Times New Roman" pitchFamily="18" charset="0"/>
              </a:rPr>
              <a:t>), имеют вид</a:t>
            </a:r>
            <a:r>
              <a:rPr lang="ru-RU" sz="2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8" name="Object 8"/>
              <p:cNvSpPr txBox="1"/>
              <p:nvPr/>
            </p:nvSpPr>
            <p:spPr bwMode="auto">
              <a:xfrm>
                <a:off x="2971800" y="1447800"/>
                <a:ext cx="3098800" cy="1600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891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1447800"/>
                <a:ext cx="3098800" cy="1600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048000"/>
            <a:ext cx="3573173" cy="354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220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Кривая Штейнера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6096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Параметрические уравнения кривой Штейнера (</a:t>
            </a:r>
            <a:r>
              <a:rPr lang="en-US" sz="2800" i="1" dirty="0">
                <a:cs typeface="Times New Roman" pitchFamily="18" charset="0"/>
              </a:rPr>
              <a:t>k</a:t>
            </a:r>
            <a:r>
              <a:rPr lang="ru-RU" sz="2800" i="1" dirty="0">
                <a:cs typeface="Times New Roman" pitchFamily="18" charset="0"/>
              </a:rPr>
              <a:t>=</a:t>
            </a:r>
            <a:r>
              <a:rPr lang="ru-RU" sz="2800" dirty="0"/>
              <a:t>1/3</a:t>
            </a:r>
            <a:r>
              <a:rPr lang="ru-RU" sz="2800" dirty="0">
                <a:cs typeface="Times New Roman" pitchFamily="18" charset="0"/>
              </a:rPr>
              <a:t>), имеют вид</a:t>
            </a:r>
            <a:endParaRPr lang="en-US" sz="28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Object 8"/>
              <p:cNvSpPr txBox="1"/>
              <p:nvPr/>
            </p:nvSpPr>
            <p:spPr bwMode="auto">
              <a:xfrm>
                <a:off x="3386138" y="1340767"/>
                <a:ext cx="3516796" cy="18310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994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6138" y="1340767"/>
                <a:ext cx="3516796" cy="1831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3603848" cy="35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507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Гипоциклоида (</a:t>
            </a:r>
            <a:r>
              <a:rPr lang="en-US" sz="3600" i="1" dirty="0">
                <a:solidFill>
                  <a:srgbClr val="FF3300"/>
                </a:solidFill>
              </a:rPr>
              <a:t>k</a:t>
            </a:r>
            <a:r>
              <a:rPr lang="en-US" sz="3600" dirty="0">
                <a:solidFill>
                  <a:srgbClr val="FF3300"/>
                </a:solidFill>
              </a:rPr>
              <a:t> = 2/5)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6096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Параметрические уравнения </a:t>
            </a:r>
            <a:r>
              <a:rPr lang="ru-RU" sz="2800" dirty="0"/>
              <a:t>гипоциклоиды</a:t>
            </a:r>
            <a:r>
              <a:rPr lang="ru-RU" sz="2800" dirty="0">
                <a:cs typeface="Times New Roman" pitchFamily="18" charset="0"/>
              </a:rPr>
              <a:t> (</a:t>
            </a:r>
            <a:r>
              <a:rPr lang="en-US" sz="2800" i="1" dirty="0">
                <a:cs typeface="Times New Roman" pitchFamily="18" charset="0"/>
              </a:rPr>
              <a:t>m</a:t>
            </a:r>
            <a:r>
              <a:rPr lang="ru-RU" sz="2800" dirty="0">
                <a:cs typeface="Times New Roman" pitchFamily="18" charset="0"/>
              </a:rPr>
              <a:t>=</a:t>
            </a:r>
            <a:r>
              <a:rPr lang="ru-RU" sz="2800" dirty="0"/>
              <a:t>2/5</a:t>
            </a:r>
            <a:r>
              <a:rPr lang="ru-RU" sz="2800" dirty="0">
                <a:cs typeface="Times New Roman" pitchFamily="18" charset="0"/>
              </a:rPr>
              <a:t>), имеют вид</a:t>
            </a:r>
            <a:endParaRPr lang="en-US" sz="28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Object 11"/>
              <p:cNvSpPr txBox="1"/>
              <p:nvPr/>
            </p:nvSpPr>
            <p:spPr bwMode="auto">
              <a:xfrm>
                <a:off x="3491879" y="1226810"/>
                <a:ext cx="3209829" cy="1626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966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79" y="1226810"/>
                <a:ext cx="3209829" cy="1626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853408" cy="375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666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1522" name="Rectangle 2">
                <a:extLst>
                  <a:ext uri="{FF2B5EF4-FFF2-40B4-BE49-F238E27FC236}">
                    <a16:creationId xmlns:a16="http://schemas.microsoft.com/office/drawing/2014/main" id="{9B46904E-5328-4031-909A-AD8AA4001263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-1"/>
                <a:ext cx="9144000" cy="2780929"/>
              </a:xfrm>
            </p:spPr>
            <p:txBody>
              <a:bodyPr/>
              <a:lstStyle/>
              <a:p>
                <a:pPr algn="just"/>
                <a:r>
                  <a:rPr lang="ru-RU" altLang="ru-RU" sz="2800" dirty="0">
                    <a:solidFill>
                      <a:srgbClr val="FF3300"/>
                    </a:solidFill>
                  </a:rPr>
                  <a:t>	Спираль Архимеда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– </a:t>
                </a:r>
                <a:r>
                  <a:rPr lang="ru-RU" altLang="ru-RU" sz="2800" dirty="0">
                    <a:solidFill>
                      <a:schemeClr val="tx1"/>
                    </a:solidFill>
                  </a:rPr>
                  <a:t>кривая, которую описывает точка, равномерно вращающаяся вокруг начала координат и равномерно удаляющаяся от начала координат.</a:t>
                </a:r>
                <a:br>
                  <a:rPr lang="ru-RU" altLang="ru-RU" sz="2800" dirty="0">
                    <a:solidFill>
                      <a:schemeClr val="tx1"/>
                    </a:solidFill>
                  </a:rPr>
                </a:br>
                <a:r>
                  <a:rPr lang="ru-RU" altLang="ru-RU" sz="2800" dirty="0">
                    <a:solidFill>
                      <a:schemeClr val="tx1"/>
                    </a:solidFill>
                  </a:rPr>
                  <a:t>	Она задаётся параметрическими уравнениями</a:t>
                </a:r>
                <a:br>
                  <a:rPr lang="ru-RU" altLang="ru-RU" sz="28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𝑎𝑡</m:t>
                              </m:r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𝑎𝑡</m:t>
                              </m:r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br>
                  <a:rPr lang="ru-RU" altLang="ru-RU" sz="2800" dirty="0">
                    <a:solidFill>
                      <a:schemeClr val="tx1"/>
                    </a:solidFill>
                  </a:rPr>
                </a:br>
                <a:endParaRPr lang="ru-RU" alt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1522" name="Rectangle 2">
                <a:extLst>
                  <a:ext uri="{FF2B5EF4-FFF2-40B4-BE49-F238E27FC236}">
                    <a16:creationId xmlns:a16="http://schemas.microsoft.com/office/drawing/2014/main" id="{9B46904E-5328-4031-909A-AD8AA4001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"/>
                <a:ext cx="9144000" cy="2780929"/>
              </a:xfrm>
              <a:blipFill>
                <a:blip r:embed="rId3"/>
                <a:stretch>
                  <a:fillRect l="-1333" t="-1754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524" name="Rectangle 4">
            <a:extLst>
              <a:ext uri="{FF2B5EF4-FFF2-40B4-BE49-F238E27FC236}">
                <a16:creationId xmlns:a16="http://schemas.microsoft.com/office/drawing/2014/main" id="{40E01E05-93CC-434F-8AC8-D735BE87B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1525" name="Rectangle 5">
            <a:extLst>
              <a:ext uri="{FF2B5EF4-FFF2-40B4-BE49-F238E27FC236}">
                <a16:creationId xmlns:a16="http://schemas.microsoft.com/office/drawing/2014/main" id="{EEB4582D-C057-4173-B87D-606359CA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BC5FF-801D-82A4-BE3B-FD52A4F6E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404" y="2746842"/>
            <a:ext cx="3821191" cy="38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22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1522" name="Rectangle 2">
                <a:extLst>
                  <a:ext uri="{FF2B5EF4-FFF2-40B4-BE49-F238E27FC236}">
                    <a16:creationId xmlns:a16="http://schemas.microsoft.com/office/drawing/2014/main" id="{9B46904E-5328-4031-909A-AD8AA4001263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-1"/>
                <a:ext cx="9144000" cy="2060849"/>
              </a:xfrm>
            </p:spPr>
            <p:txBody>
              <a:bodyPr/>
              <a:lstStyle/>
              <a:p>
                <a:pPr algn="just"/>
                <a:r>
                  <a:rPr lang="ru-RU" altLang="ru-RU" sz="2800" dirty="0">
                    <a:solidFill>
                      <a:srgbClr val="FF3300"/>
                    </a:solidFill>
                  </a:rPr>
                  <a:t>	Трилистник 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– </a:t>
                </a:r>
                <a:r>
                  <a:rPr lang="ru-RU" altLang="ru-RU" sz="2800" dirty="0">
                    <a:solidFill>
                      <a:schemeClr val="tx1"/>
                    </a:solidFill>
                  </a:rPr>
                  <a:t>кривая, задаваемая параметрическими уравнениями</a:t>
                </a:r>
                <a:br>
                  <a:rPr lang="ru-RU" altLang="ru-RU" sz="28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⁡(3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⁡(3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br>
                  <a:rPr lang="ru-RU" altLang="ru-RU" sz="2800" dirty="0">
                    <a:solidFill>
                      <a:schemeClr val="tx1"/>
                    </a:solidFill>
                  </a:rPr>
                </a:br>
                <a:endParaRPr lang="ru-RU" alt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1522" name="Rectangle 2">
                <a:extLst>
                  <a:ext uri="{FF2B5EF4-FFF2-40B4-BE49-F238E27FC236}">
                    <a16:creationId xmlns:a16="http://schemas.microsoft.com/office/drawing/2014/main" id="{9B46904E-5328-4031-909A-AD8AA4001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"/>
                <a:ext cx="9144000" cy="2060849"/>
              </a:xfrm>
              <a:blipFill>
                <a:blip r:embed="rId3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524" name="Rectangle 4">
            <a:extLst>
              <a:ext uri="{FF2B5EF4-FFF2-40B4-BE49-F238E27FC236}">
                <a16:creationId xmlns:a16="http://schemas.microsoft.com/office/drawing/2014/main" id="{40E01E05-93CC-434F-8AC8-D735BE87B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1525" name="Rectangle 5">
            <a:extLst>
              <a:ext uri="{FF2B5EF4-FFF2-40B4-BE49-F238E27FC236}">
                <a16:creationId xmlns:a16="http://schemas.microsoft.com/office/drawing/2014/main" id="{EEB4582D-C057-4173-B87D-606359CA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277DA-49D1-839C-935A-6E673730D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196429"/>
            <a:ext cx="4320480" cy="43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ACD4F2-CD11-0951-2325-5DD06838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5" y="836712"/>
            <a:ext cx="8130169" cy="5941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9F182-0BB8-8FEF-1382-1AA5BE3D5364}"/>
              </a:ext>
            </a:extLst>
          </p:cNvPr>
          <p:cNvSpPr txBox="1"/>
          <p:nvPr/>
        </p:nvSpPr>
        <p:spPr>
          <a:xfrm>
            <a:off x="0" y="11663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Наш учебник 9-го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2325860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9B46904E-5328-4031-909A-AD8AA4001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Кривые в пространстве</a:t>
            </a:r>
          </a:p>
        </p:txBody>
      </p:sp>
      <p:sp>
        <p:nvSpPr>
          <p:cNvPr id="491524" name="Rectangle 4">
            <a:extLst>
              <a:ext uri="{FF2B5EF4-FFF2-40B4-BE49-F238E27FC236}">
                <a16:creationId xmlns:a16="http://schemas.microsoft.com/office/drawing/2014/main" id="{40E01E05-93CC-434F-8AC8-D735BE87B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1525" name="Rectangle 5">
            <a:extLst>
              <a:ext uri="{FF2B5EF4-FFF2-40B4-BE49-F238E27FC236}">
                <a16:creationId xmlns:a16="http://schemas.microsoft.com/office/drawing/2014/main" id="{EEB4582D-C057-4173-B87D-606359CA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94F7940A-145C-C1CB-1476-99A990F11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6370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marL="0" lvl="1" algn="just">
                  <a:spcAft>
                    <a:spcPts val="0"/>
                  </a:spcAft>
                </a:pPr>
                <a:r>
                  <a:rPr lang="ru-RU" altLang="ru-RU" sz="2400" kern="0" dirty="0">
                    <a:solidFill>
                      <a:schemeClr val="tx1"/>
                    </a:solidFill>
                  </a:rPr>
                  <a:t>	Задание кривых на плоскости параметрическими уравнениями можно распространить на задание кривых в пространстве.</a:t>
                </a:r>
              </a:p>
              <a:p>
                <a:pPr marR="55880" indent="349250"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Кривые в пространстве можно задавать параметрическими уравнениями</a:t>
                </a:r>
              </a:p>
              <a:p>
                <a:pPr marR="55880" indent="349250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– функции от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Для получения кривой, заданной такими параметрическими уравнениями, в компьютерной программе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строке «Ввод» нужно набрать: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Кривая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(x(t),y(t),z(t),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t,a,b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границы изменения параметра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altLang="ru-RU" sz="24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94F7940A-145C-C1CB-1476-99A990F11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6370476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6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4" name="Rectangle 4">
            <a:extLst>
              <a:ext uri="{FF2B5EF4-FFF2-40B4-BE49-F238E27FC236}">
                <a16:creationId xmlns:a16="http://schemas.microsoft.com/office/drawing/2014/main" id="{40E01E05-93CC-434F-8AC8-D735BE87B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1525" name="Rectangle 5">
            <a:extLst>
              <a:ext uri="{FF2B5EF4-FFF2-40B4-BE49-F238E27FC236}">
                <a16:creationId xmlns:a16="http://schemas.microsoft.com/office/drawing/2014/main" id="{EEB4582D-C057-4173-B87D-606359CA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94F7940A-145C-C1CB-1476-99A990F11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2520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altLang="ru-RU" sz="2400" kern="0" dirty="0">
                    <a:solidFill>
                      <a:schemeClr val="tx1"/>
                    </a:solidFill>
                  </a:rPr>
                  <a:t>	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Например, для получения винтовой линии, заданной уравнениями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/5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строке «Ввод» нужно набрать: Кривая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(cos(t),sin(t),t/5,t,-8Pi,8Pi).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результате получим кривую, показанную на рисунке.</a:t>
                </a:r>
                <a:endParaRPr lang="ru-RU" altLang="ru-RU" sz="24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94F7940A-145C-C1CB-1476-99A990F11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2520278"/>
              </a:xfrm>
              <a:prstGeom prst="rect">
                <a:avLst/>
              </a:prstGeom>
              <a:blipFill>
                <a:blip r:embed="rId3"/>
                <a:stretch>
                  <a:fillRect l="-1000" t="-5797" r="-1000" b="-96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5A9902-ACEA-CD53-33AC-CF254B4C6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788" y="2924944"/>
            <a:ext cx="3816424" cy="36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2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9B46904E-5328-4031-909A-AD8AA4001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Поверхности в пространстве</a:t>
            </a:r>
          </a:p>
        </p:txBody>
      </p:sp>
      <p:sp>
        <p:nvSpPr>
          <p:cNvPr id="491524" name="Rectangle 4">
            <a:extLst>
              <a:ext uri="{FF2B5EF4-FFF2-40B4-BE49-F238E27FC236}">
                <a16:creationId xmlns:a16="http://schemas.microsoft.com/office/drawing/2014/main" id="{40E01E05-93CC-434F-8AC8-D735BE87B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1525" name="Rectangle 5">
            <a:extLst>
              <a:ext uri="{FF2B5EF4-FFF2-40B4-BE49-F238E27FC236}">
                <a16:creationId xmlns:a16="http://schemas.microsoft.com/office/drawing/2014/main" id="{EEB4582D-C057-4173-B87D-606359CA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94F7940A-145C-C1CB-1476-99A990F11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77" y="421998"/>
                <a:ext cx="9144000" cy="5776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marL="0" lvl="1" algn="just">
                  <a:spcAft>
                    <a:spcPts val="0"/>
                  </a:spcAft>
                </a:pPr>
                <a:r>
                  <a:rPr lang="ru-RU" altLang="ru-RU" sz="2400" kern="0" dirty="0">
                    <a:solidFill>
                      <a:schemeClr val="tx1"/>
                    </a:solidFill>
                  </a:rPr>
                  <a:t>	Задание кривых в пространстве параметрическими уравнениями можно распространить на задание поверхностей в пространстве.</a:t>
                </a:r>
              </a:p>
              <a:p>
                <a:pPr marR="55880" indent="349250"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Поверхности в пространстве можно задавать параметрическими уравнениями</a:t>
                </a:r>
              </a:p>
              <a:p>
                <a:pPr marR="55880" indent="349250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– функции от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Для получения поверхности, заданной такими параметрическими уравнениями, в компьютерной программе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строке «Ввод» нужно набрать: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Поверхность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u, v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,y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u, v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u, v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,a,b,v,c,d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b, c, d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границы изменения параметр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ов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ru-RU" altLang="ru-RU" sz="24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94F7940A-145C-C1CB-1476-99A990F11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77" y="421998"/>
                <a:ext cx="9144000" cy="5776662"/>
              </a:xfrm>
              <a:prstGeom prst="rect">
                <a:avLst/>
              </a:prstGeom>
              <a:blipFill>
                <a:blip r:embed="rId3"/>
                <a:stretch>
                  <a:fillRect l="-1067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151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4" name="Rectangle 4">
            <a:extLst>
              <a:ext uri="{FF2B5EF4-FFF2-40B4-BE49-F238E27FC236}">
                <a16:creationId xmlns:a16="http://schemas.microsoft.com/office/drawing/2014/main" id="{40E01E05-93CC-434F-8AC8-D735BE87B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1525" name="Rectangle 5">
            <a:extLst>
              <a:ext uri="{FF2B5EF4-FFF2-40B4-BE49-F238E27FC236}">
                <a16:creationId xmlns:a16="http://schemas.microsoft.com/office/drawing/2014/main" id="{EEB4582D-C057-4173-B87D-606359CA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94F7940A-145C-C1CB-1476-99A990F11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0785"/>
                <a:ext cx="9144000" cy="3312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altLang="ru-RU" sz="2400" kern="0" dirty="0">
                    <a:solidFill>
                      <a:schemeClr val="tx1"/>
                    </a:solidFill>
                  </a:rPr>
                  <a:t>	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Например, для получения геликоида - поверхности, заданной уравнениями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func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строке «Ввод» нужно набрать: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Поверхность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ucos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(v),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usin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(v),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.4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,u,-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,v,-2,2).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результате получим поверхность, показанную на рисунке.</a:t>
                </a:r>
                <a:endParaRPr lang="ru-RU" altLang="ru-RU" sz="24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94F7940A-145C-C1CB-1476-99A990F11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0785"/>
                <a:ext cx="9144000" cy="3312367"/>
              </a:xfrm>
              <a:prstGeom prst="rect">
                <a:avLst/>
              </a:prstGeom>
              <a:blipFill>
                <a:blip r:embed="rId3"/>
                <a:stretch>
                  <a:fillRect l="-1000" r="-1000" b="-9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1C5454-733A-5347-D8BE-BEEC0B4DA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193056"/>
            <a:ext cx="4138849" cy="3617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AF3492-577C-38F9-39F7-B361CD255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3407684"/>
                <a:ext cx="4572000" cy="3024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altLang="ru-RU" sz="2400" kern="0" dirty="0">
                    <a:solidFill>
                      <a:schemeClr val="tx1"/>
                    </a:solidFill>
                  </a:rPr>
                  <a:t>	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курсе высшей математики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-мерные поверхности в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-мерном пространстве задаются параметрическими уравнениями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…,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…,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AF3492-577C-38F9-39F7-B361CD255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3407684"/>
                <a:ext cx="4572000" cy="3024336"/>
              </a:xfrm>
              <a:prstGeom prst="rect">
                <a:avLst/>
              </a:prstGeom>
              <a:blipFill>
                <a:blip r:embed="rId5"/>
                <a:stretch>
                  <a:fillRect l="-2000" t="-2621" r="-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3159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44724"/>
            <a:ext cx="9144000" cy="2232248"/>
          </a:xfrm>
        </p:spPr>
        <p:txBody>
          <a:bodyPr>
            <a:noAutofit/>
          </a:bodyPr>
          <a:lstStyle/>
          <a:p>
            <a:r>
              <a:rPr lang="ru-RU" altLang="ru-RU" sz="4800" dirty="0">
                <a:solidFill>
                  <a:srgbClr val="FF3300"/>
                </a:solidFill>
              </a:rPr>
              <a:t>Задачи с параметром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91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(Демоверсия 20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4, задача 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1. Найдите все положительные значения </a:t>
                </a:r>
                <a:r>
                  <a:rPr lang="en-US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|−5)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5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94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F7DDE-4982-4E41-B412-B94ECE0659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208" y="1463525"/>
            <a:ext cx="3684984" cy="363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A3A5E4-F221-40D7-B7B1-C31739764BDF}"/>
                  </a:ext>
                </a:extLst>
              </p:cNvPr>
              <p:cNvSpPr txBox="1"/>
              <p:nvPr/>
            </p:nvSpPr>
            <p:spPr>
              <a:xfrm>
                <a:off x="887016" y="5205932"/>
                <a:ext cx="345638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2,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65</m:t>
                        </m:r>
                      </m:e>
                    </m:rad>
                    <m:r>
                      <a:rPr lang="ru-RU" b="0" i="1" smtClean="0">
                        <a:latin typeface="Cambria Math"/>
                      </a:rPr>
                      <m:t>+3.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A3A5E4-F221-40D7-B7B1-C3173976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16" y="5205932"/>
                <a:ext cx="3456384" cy="513602"/>
              </a:xfrm>
              <a:prstGeom prst="rect">
                <a:avLst/>
              </a:prstGeom>
              <a:blipFill>
                <a:blip r:embed="rId4" cstate="print"/>
                <a:stretch>
                  <a:fillRect l="-2822" t="-119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E347A4-CDED-4F75-BD6B-FB533D096263}"/>
                  </a:ext>
                </a:extLst>
              </p:cNvPr>
              <p:cNvSpPr txBox="1"/>
              <p:nvPr/>
            </p:nvSpPr>
            <p:spPr>
              <a:xfrm>
                <a:off x="0" y="119503"/>
                <a:ext cx="8640960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уравнение задаёт две окружности с центрами (5, 4) и (-5, 4) и радиусами 3. Второе уравнение задаёт окружность с центром (-2, 0) и радиусом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E347A4-CDED-4F75-BD6B-FB533D09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503"/>
                <a:ext cx="8640960" cy="1238865"/>
              </a:xfrm>
              <a:prstGeom prst="rect">
                <a:avLst/>
              </a:prstGeom>
              <a:blipFill>
                <a:blip r:embed="rId5" cstate="print"/>
                <a:stretch>
                  <a:fillRect l="-1059" t="-3941" r="-1059" b="-7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86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Text Box 4">
                <a:extLst>
                  <a:ext uri="{FF2B5EF4-FFF2-40B4-BE49-F238E27FC236}">
                    <a16:creationId xmlns:a16="http://schemas.microsoft.com/office/drawing/2014/main" id="{2483F513-EE27-40C9-B1E5-915144B74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2.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3075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83F513-EE27-40C9-B1E5-915144B7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22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11">
                <a:extLst>
                  <a:ext uri="{FF2B5EF4-FFF2-40B4-BE49-F238E27FC236}">
                    <a16:creationId xmlns:a16="http://schemas.microsoft.com/office/drawing/2014/main" id="{4A338556-E4CD-4387-90D0-99EF3D759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9537"/>
                <a:ext cx="9144000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прямую, второе – окружность. Два решения системы получаются, если для параметра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выполняются неравенства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78" name="Text 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A338556-E4CD-4387-90D0-99EF3D759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9537"/>
                <a:ext cx="9144000" cy="1446550"/>
              </a:xfrm>
              <a:prstGeom prst="rect">
                <a:avLst/>
              </a:prstGeom>
              <a:blipFill>
                <a:blip r:embed="rId3" cstate="print"/>
                <a:stretch>
                  <a:fillRect l="-1333" t="-4219" r="-1067" b="-101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33">
            <a:extLst>
              <a:ext uri="{FF2B5EF4-FFF2-40B4-BE49-F238E27FC236}">
                <a16:creationId xmlns:a16="http://schemas.microsoft.com/office/drawing/2014/main" id="{E595C15D-0731-4560-B8C5-91080C9B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4" y="1844824"/>
            <a:ext cx="3450307" cy="33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Text Box 35">
                <a:extLst>
                  <a:ext uri="{FF2B5EF4-FFF2-40B4-BE49-F238E27FC236}">
                    <a16:creationId xmlns:a16="http://schemas.microsoft.com/office/drawing/2014/main" id="{5CFD88D7-1334-454E-8DDD-BF2DBF18F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486400"/>
                <a:ext cx="4027512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81" name="Text 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FD88D7-1334-454E-8DDD-BF2DBF18F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486400"/>
                <a:ext cx="4027512" cy="497637"/>
              </a:xfrm>
              <a:prstGeom prst="rect">
                <a:avLst/>
              </a:prstGeom>
              <a:blipFill>
                <a:blip r:embed="rId5" cstate="print"/>
                <a:stretch>
                  <a:fillRect l="-2269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598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3">
                <a:extLst>
                  <a:ext uri="{FF2B5EF4-FFF2-40B4-BE49-F238E27FC236}">
                    <a16:creationId xmlns:a16="http://schemas.microsoft.com/office/drawing/2014/main" id="{F1D8DC00-B4D7-409D-94ED-04047C69E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119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3.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5123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D8DC00-B4D7-409D-94ED-04047C69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119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619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Здесь мы рассмотрим следующие темы.</a:t>
            </a:r>
          </a:p>
          <a:p>
            <a:pPr algn="just"/>
            <a:r>
              <a:rPr lang="ru-RU" dirty="0"/>
              <a:t>	1. Уравнение прямой.</a:t>
            </a:r>
          </a:p>
          <a:p>
            <a:pPr algn="just"/>
            <a:r>
              <a:rPr lang="ru-RU" dirty="0"/>
              <a:t>	2. Аналитическое задание фигур.</a:t>
            </a:r>
          </a:p>
          <a:p>
            <a:pPr algn="just"/>
            <a:r>
              <a:rPr lang="ru-RU" dirty="0"/>
              <a:t>	Тема «Уравнение прямой» относится к аналитической геометрии и носит межпредметный характер. Она следует за рассмотрением прямой как графика линейной функции в курсе алгебры 8-го класса и непосредственно связана с курсом физики 9-го класса, в котором изучается прямолинейное и криволинейное движения материальной точки.</a:t>
            </a:r>
          </a:p>
          <a:p>
            <a:pPr algn="just"/>
            <a:r>
              <a:rPr lang="ru-RU" dirty="0"/>
              <a:t>	На неё опираются многие разделы высшей математики, среди которых: Аналитическая геометрия, Математический анализ и др.</a:t>
            </a:r>
          </a:p>
          <a:p>
            <a:pPr algn="just"/>
            <a:r>
              <a:rPr lang="ru-RU" dirty="0"/>
              <a:t>	Аналитическое задание фигур используется для моделирования геометрических фигур в компьютерных программах. Они позволяют свести многие алгебраические задачи к геометрическим и наоборот.	</a:t>
            </a:r>
          </a:p>
        </p:txBody>
      </p:sp>
    </p:spTree>
    <p:extLst>
      <p:ext uri="{BB962C8B-B14F-4D97-AF65-F5344CB8AC3E}">
        <p14:creationId xmlns:p14="http://schemas.microsoft.com/office/powerpoint/2010/main" val="2895115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7">
                <a:extLst>
                  <a:ext uri="{FF2B5EF4-FFF2-40B4-BE49-F238E27FC236}">
                    <a16:creationId xmlns:a16="http://schemas.microsoft.com/office/drawing/2014/main" id="{626776D3-AF43-4C47-8053-5B32A5BF5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квадрат, второе – окружность. Наибольшее число решений системы получается, если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26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6776D3-AF43-4C47-8053-5B32A5BF5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1494576"/>
              </a:xfrm>
              <a:prstGeom prst="rect">
                <a:avLst/>
              </a:prstGeom>
              <a:blipFill>
                <a:blip r:embed="rId3" cstate="print"/>
                <a:stretch>
                  <a:fillRect l="-1333" t="-4490" r="-333" b="-9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12">
            <a:extLst>
              <a:ext uri="{FF2B5EF4-FFF2-40B4-BE49-F238E27FC236}">
                <a16:creationId xmlns:a16="http://schemas.microsoft.com/office/drawing/2014/main" id="{A1D06B61-BEBB-40B6-A86E-9C825000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326433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30" name="Text Box 6">
                <a:extLst>
                  <a:ext uri="{FF2B5EF4-FFF2-40B4-BE49-F238E27FC236}">
                    <a16:creationId xmlns:a16="http://schemas.microsoft.com/office/drawing/2014/main" id="{B348B81E-0C2B-4726-8BF5-489C32D06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5589240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30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48B81E-0C2B-4726-8BF5-489C32D06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589240"/>
                <a:ext cx="3048000" cy="497637"/>
              </a:xfrm>
              <a:prstGeom prst="rect">
                <a:avLst/>
              </a:prstGeom>
              <a:blipFill>
                <a:blip r:embed="rId5" cstate="print"/>
                <a:stretch>
                  <a:fillRect l="-3200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6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Text Box 3">
                <a:extLst>
                  <a:ext uri="{FF2B5EF4-FFF2-40B4-BE49-F238E27FC236}">
                    <a16:creationId xmlns:a16="http://schemas.microsoft.com/office/drawing/2014/main" id="{91F57075-46D3-4F57-B74C-948FF0CE9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715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4. Найдите все положительные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7171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F57075-46D3-4F57-B74C-948FF0CE9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7150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619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2253" name="Group 13">
            <a:extLst>
              <a:ext uri="{FF2B5EF4-FFF2-40B4-BE49-F238E27FC236}">
                <a16:creationId xmlns:a16="http://schemas.microsoft.com/office/drawing/2014/main" id="{F665031F-5F53-4841-8DD0-C5C7C352C21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95600"/>
            <a:ext cx="8583488" cy="2820988"/>
            <a:chOff x="240" y="1824"/>
            <a:chExt cx="5520" cy="1777"/>
          </a:xfrm>
        </p:grpSpPr>
        <p:sp>
          <p:nvSpPr>
            <p:cNvPr id="7174" name="Text Box 6">
              <a:extLst>
                <a:ext uri="{FF2B5EF4-FFF2-40B4-BE49-F238E27FC236}">
                  <a16:creationId xmlns:a16="http://schemas.microsoft.com/office/drawing/2014/main" id="{5169B78B-FCD2-4E2A-96D9-374E4E691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824"/>
              <a:ext cx="37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800">
                  <a:cs typeface="Times New Roman" panose="02020603050405020304" pitchFamily="18" charset="0"/>
                </a:rPr>
                <a:t> Перво</a:t>
              </a:r>
              <a:r>
                <a:rPr lang="ru-RU" altLang="ru-RU" sz="2800"/>
                <a:t>е уравнение задает квадрат, второе – окружность. Наибольшее число решений получается, если для параметра </a:t>
              </a:r>
              <a:r>
                <a:rPr lang="en-US" altLang="ru-RU" sz="2800" i="1"/>
                <a:t>a </a:t>
              </a:r>
              <a:r>
                <a:rPr lang="ru-RU" altLang="ru-RU" sz="2800"/>
                <a:t>выполняются неравенства </a:t>
              </a:r>
              <a:r>
                <a:rPr lang="ru-RU" altLang="ru-RU" sz="3200"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5" name="Object 8">
                  <a:extLst>
                    <a:ext uri="{FF2B5EF4-FFF2-40B4-BE49-F238E27FC236}">
                      <a16:creationId xmlns:a16="http://schemas.microsoft.com/office/drawing/2014/main" id="{0EC7E85A-69F8-4C0F-8389-040BF23E55E5}"/>
                    </a:ext>
                  </a:extLst>
                </p:cNvPr>
                <p:cNvSpPr txBox="1"/>
                <p:nvPr/>
              </p:nvSpPr>
              <p:spPr bwMode="auto">
                <a:xfrm>
                  <a:off x="4656" y="2928"/>
                  <a:ext cx="89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7175" name="Object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EC7E85A-69F8-4C0F-8389-040BF23E5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6" y="2928"/>
                  <a:ext cx="896" cy="289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76" name="Text Box 9">
              <a:extLst>
                <a:ext uri="{FF2B5EF4-FFF2-40B4-BE49-F238E27FC236}">
                  <a16:creationId xmlns:a16="http://schemas.microsoft.com/office/drawing/2014/main" id="{FB3693AB-C0D2-4B5D-9A9E-49E5DDB4F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31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7" name="Object 10">
                  <a:extLst>
                    <a:ext uri="{FF2B5EF4-FFF2-40B4-BE49-F238E27FC236}">
                      <a16:creationId xmlns:a16="http://schemas.microsoft.com/office/drawing/2014/main" id="{A0CE3277-EEDC-47C8-8EA1-E37E812D7AD6}"/>
                    </a:ext>
                  </a:extLst>
                </p:cNvPr>
                <p:cNvSpPr txBox="1"/>
                <p:nvPr/>
              </p:nvSpPr>
              <p:spPr bwMode="auto">
                <a:xfrm>
                  <a:off x="2888" y="3312"/>
                  <a:ext cx="89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7177" name="Object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0CE3277-EEDC-47C8-8EA1-E37E812D7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8" y="3312"/>
                  <a:ext cx="896" cy="289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78" name="Picture 12">
              <a:extLst>
                <a:ext uri="{FF2B5EF4-FFF2-40B4-BE49-F238E27FC236}">
                  <a16:creationId xmlns:a16="http://schemas.microsoft.com/office/drawing/2014/main" id="{9F8B5206-1075-49B2-A91B-693826F19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1716" cy="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6">
                <a:extLst>
                  <a:ext uri="{FF2B5EF4-FFF2-40B4-BE49-F238E27FC236}">
                    <a16:creationId xmlns:a16="http://schemas.microsoft.com/office/drawing/2014/main" id="{5169B78B-FCD2-4E2A-96D9-374E4E691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квадрат, второе – окружность. Наибольшее число решений получается, если для параметра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выполняются неравенства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174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69B78B-FCD2-4E2A-96D9-374E4E691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144000" cy="1494576"/>
              </a:xfrm>
              <a:prstGeom prst="rect">
                <a:avLst/>
              </a:prstGeom>
              <a:blipFill>
                <a:blip r:embed="rId3" cstate="print"/>
                <a:stretch>
                  <a:fillRect l="-1333" t="-4490" r="-1733" b="-9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 Box 9">
                <a:extLst>
                  <a:ext uri="{FF2B5EF4-FFF2-40B4-BE49-F238E27FC236}">
                    <a16:creationId xmlns:a16="http://schemas.microsoft.com/office/drawing/2014/main" id="{FB3693AB-C0D2-4B5D-9A9E-49E5DDB4F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5257800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176" name="Text 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3693AB-C0D2-4B5D-9A9E-49E5DDB4F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257800"/>
                <a:ext cx="3048000" cy="497637"/>
              </a:xfrm>
              <a:prstGeom prst="rect">
                <a:avLst/>
              </a:prstGeom>
              <a:blipFill>
                <a:blip r:embed="rId4" cstate="print"/>
                <a:stretch>
                  <a:fillRect l="-3200" t="-2469" b="-271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8" name="Picture 12">
            <a:extLst>
              <a:ext uri="{FF2B5EF4-FFF2-40B4-BE49-F238E27FC236}">
                <a16:creationId xmlns:a16="http://schemas.microsoft.com/office/drawing/2014/main" id="{9F8B5206-1075-49B2-A91B-693826F1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55224"/>
            <a:ext cx="3960440" cy="3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893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3">
                <a:extLst>
                  <a:ext uri="{FF2B5EF4-FFF2-40B4-BE49-F238E27FC236}">
                    <a16:creationId xmlns:a16="http://schemas.microsoft.com/office/drawing/2014/main" id="{20F2EF59-DA42-46C5-951D-F9CAD2A2C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563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5.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9219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F2EF59-DA42-46C5-951D-F9CAD2A2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563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>
            <a:extLst>
              <a:ext uri="{FF2B5EF4-FFF2-40B4-BE49-F238E27FC236}">
                <a16:creationId xmlns:a16="http://schemas.microsoft.com/office/drawing/2014/main" id="{A0B164CD-C27C-489F-82C9-8DE55A6C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126957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0</a:t>
            </a:r>
            <a:r>
              <a:rPr lang="en-US" altLang="ru-RU" sz="2800" dirty="0"/>
              <a:t>,5 &lt; </a:t>
            </a:r>
            <a:r>
              <a:rPr lang="en-US" altLang="ru-RU" sz="2800" i="1" dirty="0"/>
              <a:t>a </a:t>
            </a:r>
            <a:r>
              <a:rPr lang="en-US" altLang="ru-RU" sz="2800" dirty="0"/>
              <a:t>&lt; 1.</a:t>
            </a:r>
            <a:endParaRPr lang="ru-RU" altLang="ru-RU" sz="2800" dirty="0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6525D00E-33E0-4F64-ABA9-136BE68B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Уравнения задают квадраты. Наибольшее число решений системы получается, если 0</a:t>
            </a:r>
            <a:r>
              <a:rPr lang="en-US" altLang="ru-RU" sz="2800" dirty="0"/>
              <a:t>,5 &lt; </a:t>
            </a:r>
            <a:r>
              <a:rPr lang="en-US" altLang="ru-RU" sz="2800" i="1" dirty="0"/>
              <a:t>a </a:t>
            </a:r>
            <a:r>
              <a:rPr lang="en-US" altLang="ru-RU" sz="2800" dirty="0"/>
              <a:t>&lt; 1.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D83DCCE9-9484-45BD-ADE9-136E508A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84" y="1213346"/>
            <a:ext cx="3949549" cy="39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E9F182-0BB8-8FEF-1382-1AA5BE3D5364}"/>
              </a:ext>
            </a:extLst>
          </p:cNvPr>
          <p:cNvSpPr txBox="1"/>
          <p:nvPr/>
        </p:nvSpPr>
        <p:spPr>
          <a:xfrm>
            <a:off x="0" y="11663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Учебник физики 9-го класса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534BC2-0CFF-E0A8-DC01-D1C2AAB33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78296"/>
            <a:ext cx="5280302" cy="62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Рассмотрим вопрос о том, какое задание прямой на плоскости целесообразно взять за основу.</a:t>
            </a:r>
          </a:p>
          <a:p>
            <a:pPr algn="just"/>
            <a:r>
              <a:rPr lang="ru-RU" dirty="0"/>
              <a:t>	При этом нужно, чтобы такое задание удовлетворяло следующим требованиям:</a:t>
            </a:r>
          </a:p>
          <a:p>
            <a:pPr algn="just"/>
            <a:r>
              <a:rPr lang="ru-RU" dirty="0"/>
              <a:t>	1) было доступно для учащихся;</a:t>
            </a:r>
          </a:p>
          <a:p>
            <a:pPr algn="just"/>
            <a:r>
              <a:rPr lang="ru-RU" dirty="0"/>
              <a:t>	2) позволяло получить в качестве следствий другие задания прямой;</a:t>
            </a:r>
          </a:p>
          <a:p>
            <a:pPr algn="just"/>
            <a:r>
              <a:rPr lang="ru-RU" dirty="0"/>
              <a:t>	3) давало возможность распространить это задание на прямые в пространстве и кривые на плоскости и в пространстве;</a:t>
            </a:r>
          </a:p>
          <a:p>
            <a:pPr algn="just"/>
            <a:r>
              <a:rPr lang="ru-RU" dirty="0"/>
              <a:t>	4) было согласовано с заданием прямолинейного движения в курсе физики.</a:t>
            </a:r>
          </a:p>
        </p:txBody>
      </p:sp>
    </p:spTree>
    <p:extLst>
      <p:ext uri="{BB962C8B-B14F-4D97-AF65-F5344CB8AC3E}">
        <p14:creationId xmlns:p14="http://schemas.microsoft.com/office/powerpoint/2010/main" val="125699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4" y="829097"/>
            <a:ext cx="4382341" cy="151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4" y="2319687"/>
            <a:ext cx="4360265" cy="134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91" y="980728"/>
            <a:ext cx="421349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2" y="3574529"/>
            <a:ext cx="1950503" cy="214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5DB089-69F2-97DF-54DC-6AD69B3F0B7A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Вывод уравнения прямой в учебнике геометрии</a:t>
            </a:r>
          </a:p>
        </p:txBody>
      </p:sp>
    </p:spTree>
    <p:extLst>
      <p:ext uri="{BB962C8B-B14F-4D97-AF65-F5344CB8AC3E}">
        <p14:creationId xmlns:p14="http://schemas.microsoft.com/office/powerpoint/2010/main" val="340608444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3819430</TotalTime>
  <Words>4571</Words>
  <Application>Microsoft Office PowerPoint</Application>
  <PresentationFormat>Экран (4:3)</PresentationFormat>
  <Paragraphs>373</Paragraphs>
  <Slides>64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9" baseType="lpstr">
      <vt:lpstr>Arial</vt:lpstr>
      <vt:lpstr>Calibri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Окружность</vt:lpstr>
      <vt:lpstr>Презентация PowerPoint</vt:lpstr>
      <vt:lpstr>Презентация PowerPoint</vt:lpstr>
      <vt:lpstr>Упражнения</vt:lpstr>
      <vt:lpstr>Циклоида</vt:lpstr>
      <vt:lpstr>Презентация PowerPoint</vt:lpstr>
      <vt:lpstr>Презентация PowerPoint</vt:lpstr>
      <vt:lpstr> Рассмотрим эпициклоиду – траекторию движения точки, закреплённой на окружности, катящейся с внешней стороны по другой окружности.</vt:lpstr>
      <vt:lpstr>Презентация PowerPoint</vt:lpstr>
      <vt:lpstr>Кардиоида</vt:lpstr>
      <vt:lpstr>Презентация PowerPoint</vt:lpstr>
      <vt:lpstr>Презентация PowerPoint</vt:lpstr>
      <vt:lpstr>Эпициклоида (k = 2/3)</vt:lpstr>
      <vt:lpstr>Эпициклоида (k = 2/5)</vt:lpstr>
      <vt:lpstr>Гипоциклоиды</vt:lpstr>
      <vt:lpstr>Астроида</vt:lpstr>
      <vt:lpstr>Кривая Штейнера</vt:lpstr>
      <vt:lpstr>Гипоциклоида (k = 2/5)</vt:lpstr>
      <vt:lpstr> Спираль Архимеда – кривая, которую описывает точка, равномерно вращающаяся вокруг начала координат и равномерно удаляющаяся от начала координат.  Она задаётся параметрическими уравнениями {█(x=at cos⁡t,@y=at sin⁡t.)┤ </vt:lpstr>
      <vt:lpstr> Трилистник – кривая, задаваемая параметрическими уравнениями {█(x=sin⁡(3t)cos⁡t,@y=sin⁡(3t)sin⁡t.)┤ </vt:lpstr>
      <vt:lpstr>Кривые в пространстве</vt:lpstr>
      <vt:lpstr>Презентация PowerPoint</vt:lpstr>
      <vt:lpstr>Поверхности в пространстве</vt:lpstr>
      <vt:lpstr>Презентация PowerPoint</vt:lpstr>
      <vt:lpstr>Задачи с параметром</vt:lpstr>
      <vt:lpstr>Упражнение (Демоверсия 2024, задача 17)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329</cp:revision>
  <dcterms:created xsi:type="dcterms:W3CDTF">2008-04-30T05:51:18Z</dcterms:created>
  <dcterms:modified xsi:type="dcterms:W3CDTF">2025-04-24T03:39:34Z</dcterms:modified>
</cp:coreProperties>
</file>