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1439" r:id="rId2"/>
    <p:sldId id="1442" r:id="rId3"/>
    <p:sldId id="1440" r:id="rId4"/>
    <p:sldId id="1459" r:id="rId5"/>
    <p:sldId id="1460" r:id="rId6"/>
    <p:sldId id="1461" r:id="rId7"/>
    <p:sldId id="1441" r:id="rId8"/>
    <p:sldId id="1462" r:id="rId9"/>
    <p:sldId id="1463" r:id="rId10"/>
    <p:sldId id="355" r:id="rId11"/>
    <p:sldId id="1455" r:id="rId12"/>
    <p:sldId id="1456" r:id="rId13"/>
    <p:sldId id="1458" r:id="rId14"/>
    <p:sldId id="1457" r:id="rId15"/>
    <p:sldId id="1464" r:id="rId16"/>
    <p:sldId id="481" r:id="rId17"/>
    <p:sldId id="453" r:id="rId18"/>
    <p:sldId id="485" r:id="rId19"/>
    <p:sldId id="422" r:id="rId20"/>
    <p:sldId id="482" r:id="rId21"/>
    <p:sldId id="487" r:id="rId22"/>
    <p:sldId id="483" r:id="rId23"/>
    <p:sldId id="458" r:id="rId24"/>
    <p:sldId id="459" r:id="rId25"/>
    <p:sldId id="461" r:id="rId26"/>
    <p:sldId id="464" r:id="rId27"/>
    <p:sldId id="470" r:id="rId28"/>
    <p:sldId id="476" r:id="rId29"/>
    <p:sldId id="466" r:id="rId30"/>
    <p:sldId id="478" r:id="rId31"/>
    <p:sldId id="457" r:id="rId32"/>
    <p:sldId id="574" r:id="rId33"/>
    <p:sldId id="1030" r:id="rId34"/>
    <p:sldId id="490" r:id="rId35"/>
    <p:sldId id="491" r:id="rId36"/>
    <p:sldId id="492" r:id="rId37"/>
    <p:sldId id="493" r:id="rId38"/>
    <p:sldId id="494" r:id="rId39"/>
    <p:sldId id="503" r:id="rId40"/>
    <p:sldId id="455" r:id="rId41"/>
    <p:sldId id="588" r:id="rId42"/>
    <p:sldId id="589" r:id="rId43"/>
    <p:sldId id="595" r:id="rId44"/>
    <p:sldId id="590" r:id="rId45"/>
    <p:sldId id="1028" r:id="rId46"/>
    <p:sldId id="591" r:id="rId47"/>
    <p:sldId id="597" r:id="rId48"/>
    <p:sldId id="500" r:id="rId49"/>
    <p:sldId id="531" r:id="rId50"/>
    <p:sldId id="532" r:id="rId51"/>
    <p:sldId id="533" r:id="rId52"/>
    <p:sldId id="534" r:id="rId53"/>
    <p:sldId id="535" r:id="rId54"/>
    <p:sldId id="575" r:id="rId55"/>
    <p:sldId id="545" r:id="rId56"/>
    <p:sldId id="548" r:id="rId57"/>
    <p:sldId id="549" r:id="rId58"/>
    <p:sldId id="1443" r:id="rId59"/>
    <p:sldId id="551" r:id="rId60"/>
    <p:sldId id="554" r:id="rId61"/>
    <p:sldId id="555" r:id="rId62"/>
    <p:sldId id="559" r:id="rId63"/>
    <p:sldId id="561" r:id="rId64"/>
    <p:sldId id="564" r:id="rId65"/>
    <p:sldId id="356" r:id="rId66"/>
    <p:sldId id="1048" r:id="rId67"/>
    <p:sldId id="1465" r:id="rId68"/>
    <p:sldId id="539" r:id="rId69"/>
    <p:sldId id="540" r:id="rId70"/>
    <p:sldId id="541" r:id="rId71"/>
    <p:sldId id="542" r:id="rId72"/>
    <p:sldId id="1036" r:id="rId73"/>
    <p:sldId id="1034" r:id="rId74"/>
    <p:sldId id="1037" r:id="rId75"/>
    <p:sldId id="1445" r:id="rId76"/>
    <p:sldId id="465" r:id="rId77"/>
    <p:sldId id="546" r:id="rId78"/>
    <p:sldId id="1038" r:id="rId79"/>
    <p:sldId id="1046" r:id="rId80"/>
    <p:sldId id="547" r:id="rId81"/>
    <p:sldId id="543" r:id="rId82"/>
    <p:sldId id="544" r:id="rId83"/>
    <p:sldId id="1042" r:id="rId84"/>
    <p:sldId id="537" r:id="rId85"/>
    <p:sldId id="1040" r:id="rId86"/>
    <p:sldId id="515" r:id="rId87"/>
    <p:sldId id="1049" r:id="rId88"/>
    <p:sldId id="1050" r:id="rId89"/>
    <p:sldId id="1051" r:id="rId90"/>
    <p:sldId id="1044" r:id="rId91"/>
    <p:sldId id="504" r:id="rId92"/>
    <p:sldId id="516" r:id="rId93"/>
    <p:sldId id="505" r:id="rId94"/>
    <p:sldId id="506" r:id="rId95"/>
    <p:sldId id="507" r:id="rId96"/>
    <p:sldId id="508" r:id="rId97"/>
    <p:sldId id="509" r:id="rId98"/>
    <p:sldId id="510" r:id="rId99"/>
    <p:sldId id="511" r:id="rId100"/>
    <p:sldId id="512" r:id="rId101"/>
    <p:sldId id="1446" r:id="rId102"/>
    <p:sldId id="1447" r:id="rId103"/>
    <p:sldId id="1448" r:id="rId104"/>
    <p:sldId id="1449" r:id="rId105"/>
    <p:sldId id="550" r:id="rId106"/>
    <p:sldId id="552" r:id="rId107"/>
    <p:sldId id="553" r:id="rId108"/>
    <p:sldId id="1450" r:id="rId109"/>
    <p:sldId id="1451" r:id="rId110"/>
    <p:sldId id="1043" r:id="rId111"/>
    <p:sldId id="1452" r:id="rId112"/>
    <p:sldId id="1453" r:id="rId113"/>
    <p:sldId id="479" r:id="rId114"/>
    <p:sldId id="480" r:id="rId115"/>
    <p:sldId id="1454" r:id="rId116"/>
    <p:sldId id="1466" r:id="rId1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74" autoAdjust="0"/>
    <p:restoredTop sz="90929"/>
  </p:normalViewPr>
  <p:slideViewPr>
    <p:cSldViewPr>
      <p:cViewPr varScale="1">
        <p:scale>
          <a:sx n="90" d="100"/>
          <a:sy n="90" d="100"/>
        </p:scale>
        <p:origin x="10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DD3DDA1-5498-4742-A2D3-4C593C056B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33551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EF2E3C-0AF4-4FC3-BC5D-E2A885FADE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EE183-ACCD-46CC-A661-215BC104CC0A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465922" name="Rectangle 2">
            <a:extLst>
              <a:ext uri="{FF2B5EF4-FFF2-40B4-BE49-F238E27FC236}">
                <a16:creationId xmlns:a16="http://schemas.microsoft.com/office/drawing/2014/main" id="{B03B6854-B7F6-4714-869F-18A9E2948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FCEA328C-0363-4A5A-971A-45CB788D8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7673496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82432B-5C41-4F51-AB37-3B0E07A09A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D6B623-630C-47DF-AA5F-87F23AD6426C}" type="slidenum">
              <a:rPr lang="ru-RU" altLang="ru-RU"/>
              <a:pPr/>
              <a:t>108</a:t>
            </a:fld>
            <a:endParaRPr lang="ru-RU" altLang="ru-RU"/>
          </a:p>
        </p:txBody>
      </p:sp>
      <p:sp>
        <p:nvSpPr>
          <p:cNvPr id="676866" name="Rectangle 2">
            <a:extLst>
              <a:ext uri="{FF2B5EF4-FFF2-40B4-BE49-F238E27FC236}">
                <a16:creationId xmlns:a16="http://schemas.microsoft.com/office/drawing/2014/main" id="{39BE085E-131E-4A2D-93BD-31D3D57091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6867" name="Rectangle 3">
            <a:extLst>
              <a:ext uri="{FF2B5EF4-FFF2-40B4-BE49-F238E27FC236}">
                <a16:creationId xmlns:a16="http://schemas.microsoft.com/office/drawing/2014/main" id="{1DC63728-0FE2-4CE5-A3AA-049E66A8B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4887624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784FDD-15B9-4339-81EE-BF742DADB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5E433-E4AE-4EF7-A4AE-BC5780D3F539}" type="slidenum">
              <a:rPr lang="ru-RU" altLang="ru-RU"/>
              <a:pPr/>
              <a:t>109</a:t>
            </a:fld>
            <a:endParaRPr lang="ru-RU" altLang="ru-RU"/>
          </a:p>
        </p:txBody>
      </p:sp>
      <p:sp>
        <p:nvSpPr>
          <p:cNvPr id="635906" name="Rectangle 2">
            <a:extLst>
              <a:ext uri="{FF2B5EF4-FFF2-40B4-BE49-F238E27FC236}">
                <a16:creationId xmlns:a16="http://schemas.microsoft.com/office/drawing/2014/main" id="{A16124EF-A628-4C5B-8BA5-19F09B23E5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5907" name="Rectangle 3">
            <a:extLst>
              <a:ext uri="{FF2B5EF4-FFF2-40B4-BE49-F238E27FC236}">
                <a16:creationId xmlns:a16="http://schemas.microsoft.com/office/drawing/2014/main" id="{AE4B23F9-C763-4B91-BC6E-0DE76DF00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784FDD-15B9-4339-81EE-BF742DADB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5E433-E4AE-4EF7-A4AE-BC5780D3F539}" type="slidenum">
              <a:rPr lang="ru-RU" altLang="ru-RU"/>
              <a:pPr/>
              <a:t>110</a:t>
            </a:fld>
            <a:endParaRPr lang="ru-RU" altLang="ru-RU"/>
          </a:p>
        </p:txBody>
      </p:sp>
      <p:sp>
        <p:nvSpPr>
          <p:cNvPr id="635906" name="Rectangle 2">
            <a:extLst>
              <a:ext uri="{FF2B5EF4-FFF2-40B4-BE49-F238E27FC236}">
                <a16:creationId xmlns:a16="http://schemas.microsoft.com/office/drawing/2014/main" id="{A16124EF-A628-4C5B-8BA5-19F09B23E5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5907" name="Rectangle 3">
            <a:extLst>
              <a:ext uri="{FF2B5EF4-FFF2-40B4-BE49-F238E27FC236}">
                <a16:creationId xmlns:a16="http://schemas.microsoft.com/office/drawing/2014/main" id="{AE4B23F9-C763-4B91-BC6E-0DE76DF00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3851544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F31D60-500E-4B32-939D-E82AB6E164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CD2D0-1C81-4E51-BC52-9E65431D4E43}" type="slidenum">
              <a:rPr lang="ru-RU" altLang="ru-RU"/>
              <a:pPr/>
              <a:t>111</a:t>
            </a:fld>
            <a:endParaRPr lang="ru-RU" altLang="ru-RU"/>
          </a:p>
        </p:txBody>
      </p:sp>
      <p:sp>
        <p:nvSpPr>
          <p:cNvPr id="637954" name="Rectangle 2">
            <a:extLst>
              <a:ext uri="{FF2B5EF4-FFF2-40B4-BE49-F238E27FC236}">
                <a16:creationId xmlns:a16="http://schemas.microsoft.com/office/drawing/2014/main" id="{713591E2-9547-4D5D-BD8B-0763CC456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7955" name="Rectangle 3">
            <a:extLst>
              <a:ext uri="{FF2B5EF4-FFF2-40B4-BE49-F238E27FC236}">
                <a16:creationId xmlns:a16="http://schemas.microsoft.com/office/drawing/2014/main" id="{27C5D8D2-DD46-4808-93EB-9E991F5E6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8828FE6-7EE3-458C-832C-441AE03E58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F288BC-4FFB-45F3-8C53-A710BC8C3E73}" type="slidenum">
              <a:rPr lang="ru-RU" altLang="ru-RU"/>
              <a:pPr/>
              <a:t>112</a:t>
            </a:fld>
            <a:endParaRPr lang="ru-RU" altLang="ru-RU"/>
          </a:p>
        </p:txBody>
      </p:sp>
      <p:sp>
        <p:nvSpPr>
          <p:cNvPr id="523266" name="Rectangle 2">
            <a:extLst>
              <a:ext uri="{FF2B5EF4-FFF2-40B4-BE49-F238E27FC236}">
                <a16:creationId xmlns:a16="http://schemas.microsoft.com/office/drawing/2014/main" id="{1792F90C-A48A-45BC-8886-BF33377E9C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7" name="Rectangle 3">
            <a:extLst>
              <a:ext uri="{FF2B5EF4-FFF2-40B4-BE49-F238E27FC236}">
                <a16:creationId xmlns:a16="http://schemas.microsoft.com/office/drawing/2014/main" id="{C4CB232E-7179-4D61-832C-ABDE9CD8A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5A14DBA-464B-4901-B97F-DE5DBE9D2D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990AD-8956-4C65-93C7-DFED528144D4}" type="slidenum">
              <a:rPr lang="ru-RU" altLang="ru-RU"/>
              <a:pPr/>
              <a:t>113</a:t>
            </a:fld>
            <a:endParaRPr lang="ru-RU" altLang="ru-RU"/>
          </a:p>
        </p:txBody>
      </p:sp>
      <p:sp>
        <p:nvSpPr>
          <p:cNvPr id="525314" name="Rectangle 2">
            <a:extLst>
              <a:ext uri="{FF2B5EF4-FFF2-40B4-BE49-F238E27FC236}">
                <a16:creationId xmlns:a16="http://schemas.microsoft.com/office/drawing/2014/main" id="{90CBDCDF-529D-4CFE-AA71-5996F8C7A8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5315" name="Rectangle 3">
            <a:extLst>
              <a:ext uri="{FF2B5EF4-FFF2-40B4-BE49-F238E27FC236}">
                <a16:creationId xmlns:a16="http://schemas.microsoft.com/office/drawing/2014/main" id="{67B4289C-48E4-47A1-ABAD-E1708A4808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927D42-B4F9-4670-B162-EFF5CAE681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9637A-0F2C-45DD-BB49-5D9806DF88E6}" type="slidenum">
              <a:rPr lang="ru-RU" altLang="ru-RU"/>
              <a:pPr/>
              <a:t>114</a:t>
            </a:fld>
            <a:endParaRPr lang="ru-RU" altLang="ru-RU"/>
          </a:p>
        </p:txBody>
      </p:sp>
      <p:sp>
        <p:nvSpPr>
          <p:cNvPr id="527362" name="Rectangle 2">
            <a:extLst>
              <a:ext uri="{FF2B5EF4-FFF2-40B4-BE49-F238E27FC236}">
                <a16:creationId xmlns:a16="http://schemas.microsoft.com/office/drawing/2014/main" id="{9D65AEB6-5BBD-4572-AC9D-ECC88DBC5F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363" name="Rectangle 3">
            <a:extLst>
              <a:ext uri="{FF2B5EF4-FFF2-40B4-BE49-F238E27FC236}">
                <a16:creationId xmlns:a16="http://schemas.microsoft.com/office/drawing/2014/main" id="{119067AD-D615-463B-9612-4032EDA06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E26E3E-F148-4B00-A78B-3520AA225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0ADB84-B53D-474B-9D70-25EE52006539}" type="slidenum">
              <a:rPr lang="ru-RU" altLang="ru-RU"/>
              <a:pPr/>
              <a:t>115</a:t>
            </a:fld>
            <a:endParaRPr lang="ru-RU" altLang="ru-RU"/>
          </a:p>
        </p:txBody>
      </p:sp>
      <p:sp>
        <p:nvSpPr>
          <p:cNvPr id="529410" name="Rectangle 2">
            <a:extLst>
              <a:ext uri="{FF2B5EF4-FFF2-40B4-BE49-F238E27FC236}">
                <a16:creationId xmlns:a16="http://schemas.microsoft.com/office/drawing/2014/main" id="{BBC6F3BB-9DB8-4B73-BB24-1125156B6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9411" name="Rectangle 3">
            <a:extLst>
              <a:ext uri="{FF2B5EF4-FFF2-40B4-BE49-F238E27FC236}">
                <a16:creationId xmlns:a16="http://schemas.microsoft.com/office/drawing/2014/main" id="{DB297AB9-8D1C-405A-B8DA-35968812C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</a:t>
            </a:r>
            <a:r>
              <a:rPr lang="ru-RU" altLang="ru-RU" dirty="0" err="1"/>
              <a:t>кликанья</a:t>
            </a:r>
            <a:r>
              <a:rPr lang="ru-RU" altLang="ru-RU" dirty="0"/>
              <a:t> мышкой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E26E3E-F148-4B00-A78B-3520AA225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0ADB84-B53D-474B-9D70-25EE52006539}" type="slidenum">
              <a:rPr lang="ru-RU" altLang="ru-RU"/>
              <a:pPr/>
              <a:t>116</a:t>
            </a:fld>
            <a:endParaRPr lang="ru-RU" altLang="ru-RU"/>
          </a:p>
        </p:txBody>
      </p:sp>
      <p:sp>
        <p:nvSpPr>
          <p:cNvPr id="529410" name="Rectangle 2">
            <a:extLst>
              <a:ext uri="{FF2B5EF4-FFF2-40B4-BE49-F238E27FC236}">
                <a16:creationId xmlns:a16="http://schemas.microsoft.com/office/drawing/2014/main" id="{BBC6F3BB-9DB8-4B73-BB24-1125156B6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9411" name="Rectangle 3">
            <a:extLst>
              <a:ext uri="{FF2B5EF4-FFF2-40B4-BE49-F238E27FC236}">
                <a16:creationId xmlns:a16="http://schemas.microsoft.com/office/drawing/2014/main" id="{DB297AB9-8D1C-405A-B8DA-35968812C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</a:t>
            </a:r>
            <a:r>
              <a:rPr lang="ru-RU" altLang="ru-RU" dirty="0" err="1"/>
              <a:t>кликанья</a:t>
            </a:r>
            <a:r>
              <a:rPr lang="ru-RU" alt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6390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280A4D-CBB4-4DF2-83ED-E778992757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1F6E1-630C-4509-8D02-50286328A4A9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003232D5-19B7-449C-B229-4DCC368D32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FF45ED17-3007-4285-91A7-382FCC711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280A4D-CBB4-4DF2-83ED-E778992757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1F6E1-630C-4509-8D02-50286328A4A9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003232D5-19B7-449C-B229-4DCC368D32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FF45ED17-3007-4285-91A7-382FCC711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5915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280A4D-CBB4-4DF2-83ED-E778992757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1F6E1-630C-4509-8D02-50286328A4A9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003232D5-19B7-449C-B229-4DCC368D32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FF45ED17-3007-4285-91A7-382FCC711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76884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280A4D-CBB4-4DF2-83ED-E778992757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1F6E1-630C-4509-8D02-50286328A4A9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003232D5-19B7-449C-B229-4DCC368D32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FF45ED17-3007-4285-91A7-382FCC711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87061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5DAA19-81E1-4895-A2F6-C3D8348C2B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980176-8CEA-4D83-907C-4546CD81A0B4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480258" name="Rectangle 2">
            <a:extLst>
              <a:ext uri="{FF2B5EF4-FFF2-40B4-BE49-F238E27FC236}">
                <a16:creationId xmlns:a16="http://schemas.microsoft.com/office/drawing/2014/main" id="{09091B87-1BC2-456A-AE49-1FE69E5173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0259" name="Rectangle 3">
            <a:extLst>
              <a:ext uri="{FF2B5EF4-FFF2-40B4-BE49-F238E27FC236}">
                <a16:creationId xmlns:a16="http://schemas.microsoft.com/office/drawing/2014/main" id="{319E290D-18FD-4568-8386-A03E01E1D0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078F553-33BB-42F1-BA07-BD6DBD9093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5DAFC-C7CE-4204-89D3-1EDDEBF05DCC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482306" name="Rectangle 2">
            <a:extLst>
              <a:ext uri="{FF2B5EF4-FFF2-40B4-BE49-F238E27FC236}">
                <a16:creationId xmlns:a16="http://schemas.microsoft.com/office/drawing/2014/main" id="{67A8C9E4-A047-45D7-B2D5-CBE8A4D526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2307" name="Rectangle 3">
            <a:extLst>
              <a:ext uri="{FF2B5EF4-FFF2-40B4-BE49-F238E27FC236}">
                <a16:creationId xmlns:a16="http://schemas.microsoft.com/office/drawing/2014/main" id="{8FE8DE9A-A607-4E90-A46E-90A9331593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81C8EAB-6760-447B-B800-6B2E97C3C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44CD9D-CF36-4236-A8EF-67FD72266E74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486402" name="Rectangle 2">
            <a:extLst>
              <a:ext uri="{FF2B5EF4-FFF2-40B4-BE49-F238E27FC236}">
                <a16:creationId xmlns:a16="http://schemas.microsoft.com/office/drawing/2014/main" id="{D4E0EA45-7AE2-48BD-AF46-B23919F388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6403" name="Rectangle 3">
            <a:extLst>
              <a:ext uri="{FF2B5EF4-FFF2-40B4-BE49-F238E27FC236}">
                <a16:creationId xmlns:a16="http://schemas.microsoft.com/office/drawing/2014/main" id="{22360007-043B-4EFC-B923-1CE290326F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738081-2695-4187-A167-373CB7411E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450C81-8B1F-49E1-B972-AE44A9E9559F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492546" name="Rectangle 2">
            <a:extLst>
              <a:ext uri="{FF2B5EF4-FFF2-40B4-BE49-F238E27FC236}">
                <a16:creationId xmlns:a16="http://schemas.microsoft.com/office/drawing/2014/main" id="{82F3F613-7769-416C-9502-7D723D77B0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2547" name="Rectangle 3">
            <a:extLst>
              <a:ext uri="{FF2B5EF4-FFF2-40B4-BE49-F238E27FC236}">
                <a16:creationId xmlns:a16="http://schemas.microsoft.com/office/drawing/2014/main" id="{30A05EA1-E652-4E89-AE98-874754262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4F9B88-156D-4B01-B736-D53B022C97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0A51A3-ADEA-47F1-9479-5910BE2C5D80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504834" name="Rectangle 2">
            <a:extLst>
              <a:ext uri="{FF2B5EF4-FFF2-40B4-BE49-F238E27FC236}">
                <a16:creationId xmlns:a16="http://schemas.microsoft.com/office/drawing/2014/main" id="{89F6B79B-1952-4199-A98A-8B57F085C7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4835" name="Rectangle 3">
            <a:extLst>
              <a:ext uri="{FF2B5EF4-FFF2-40B4-BE49-F238E27FC236}">
                <a16:creationId xmlns:a16="http://schemas.microsoft.com/office/drawing/2014/main" id="{4E4A62D2-2D45-44A0-AEBE-A6EDED081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79686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1DB2CE-A976-4F0C-B02A-6D6841B499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3F7E2B-4B46-46BB-B7DB-75A8DAC56A70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509E625B-6C4C-445A-AA5D-CD766C389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DD39A599-DA23-40E3-8772-FB7079DB1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3351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E0E85A-4B23-4E0B-B023-3FB2B77919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5BA32B-8436-4C30-8B30-6DB9E3BE6C4A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517122" name="Rectangle 2">
            <a:extLst>
              <a:ext uri="{FF2B5EF4-FFF2-40B4-BE49-F238E27FC236}">
                <a16:creationId xmlns:a16="http://schemas.microsoft.com/office/drawing/2014/main" id="{B87B1303-989E-4863-9174-4147AA4453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7123" name="Rectangle 3">
            <a:extLst>
              <a:ext uri="{FF2B5EF4-FFF2-40B4-BE49-F238E27FC236}">
                <a16:creationId xmlns:a16="http://schemas.microsoft.com/office/drawing/2014/main" id="{197F6BFC-EB70-4D3E-8CC1-E645B3C7D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D6A444-C286-4919-9382-1FECA80100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1D6281-4641-48BC-9A53-1992E0BD3508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496642" name="Rectangle 2">
            <a:extLst>
              <a:ext uri="{FF2B5EF4-FFF2-40B4-BE49-F238E27FC236}">
                <a16:creationId xmlns:a16="http://schemas.microsoft.com/office/drawing/2014/main" id="{697C2AC6-77B5-4474-AFD8-049E44B015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6643" name="Rectangle 3">
            <a:extLst>
              <a:ext uri="{FF2B5EF4-FFF2-40B4-BE49-F238E27FC236}">
                <a16:creationId xmlns:a16="http://schemas.microsoft.com/office/drawing/2014/main" id="{2C7A1200-015E-4458-8C1D-BD50E2E47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628058-DC80-457C-8574-85F3E48080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754E34-DE56-4DB5-AC10-0D730F63052C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521218" name="Rectangle 2">
            <a:extLst>
              <a:ext uri="{FF2B5EF4-FFF2-40B4-BE49-F238E27FC236}">
                <a16:creationId xmlns:a16="http://schemas.microsoft.com/office/drawing/2014/main" id="{8EB7A9D8-7F6C-47A0-B03D-1125B7FFF3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1219" name="Rectangle 3">
            <a:extLst>
              <a:ext uri="{FF2B5EF4-FFF2-40B4-BE49-F238E27FC236}">
                <a16:creationId xmlns:a16="http://schemas.microsoft.com/office/drawing/2014/main" id="{EB74C715-E7EC-4B10-ADD9-42300FA53B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97399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E79DBE-9BC3-436B-8F6F-8376AAAF4A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0470D6-6181-4077-8D3C-2F16853DC200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478210" name="Rectangle 2">
            <a:extLst>
              <a:ext uri="{FF2B5EF4-FFF2-40B4-BE49-F238E27FC236}">
                <a16:creationId xmlns:a16="http://schemas.microsoft.com/office/drawing/2014/main" id="{9ED6A816-0D6D-4187-8162-8BD14099AD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8211" name="Rectangle 3">
            <a:extLst>
              <a:ext uri="{FF2B5EF4-FFF2-40B4-BE49-F238E27FC236}">
                <a16:creationId xmlns:a16="http://schemas.microsoft.com/office/drawing/2014/main" id="{600D0AEE-A36D-4E91-8528-A00AA4912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37113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55E454-6492-4354-BEB1-A884D1FC19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155B7-8545-4FF0-AF0F-88B35786CE6A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508930" name="Rectangle 2">
            <a:extLst>
              <a:ext uri="{FF2B5EF4-FFF2-40B4-BE49-F238E27FC236}">
                <a16:creationId xmlns:a16="http://schemas.microsoft.com/office/drawing/2014/main" id="{19030ED1-F731-468B-9681-6CA10B0028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8931" name="Rectangle 3">
            <a:extLst>
              <a:ext uri="{FF2B5EF4-FFF2-40B4-BE49-F238E27FC236}">
                <a16:creationId xmlns:a16="http://schemas.microsoft.com/office/drawing/2014/main" id="{2E784187-88B4-4454-A901-2255806ED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20546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2ECDFEC-75B0-473A-B7AF-8D4319AA22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E7D72-EB71-419D-AE72-D0E0B8252871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8DA3898D-FF19-4579-98CC-DEE1C83980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2A823FEC-4750-4499-A967-8C96B628A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88190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BFE1E3-7A86-4034-8364-0DA0AAC92C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276E2-450B-48CF-B462-8B7EC07D09D1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465922" name="Rectangle 2">
            <a:extLst>
              <a:ext uri="{FF2B5EF4-FFF2-40B4-BE49-F238E27FC236}">
                <a16:creationId xmlns:a16="http://schemas.microsoft.com/office/drawing/2014/main" id="{9ABE4FB3-51C9-491B-B874-754713A7BB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69B0BB23-E322-4973-9FC4-3B4532439A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EF2E3C-0AF4-4FC3-BC5D-E2A885FADE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EE183-ACCD-46CC-A661-215BC104CC0A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465922" name="Rectangle 2">
            <a:extLst>
              <a:ext uri="{FF2B5EF4-FFF2-40B4-BE49-F238E27FC236}">
                <a16:creationId xmlns:a16="http://schemas.microsoft.com/office/drawing/2014/main" id="{B03B6854-B7F6-4714-869F-18A9E2948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FCEA328C-0363-4A5A-971A-45CB788D8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92726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847503-304F-4ECD-857F-E8EDF12DF2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3BB02D-F017-480F-AC94-46133974A765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4896CCBB-C9BB-453B-B277-340C9D83B4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2CA74205-2A5A-41C7-947D-27B0369358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847503-304F-4ECD-857F-E8EDF12DF2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3BB02D-F017-480F-AC94-46133974A765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4896CCBB-C9BB-453B-B277-340C9D83B4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2CA74205-2A5A-41C7-947D-27B0369358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4085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1DB2CE-A976-4F0C-B02A-6D6841B499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3F7E2B-4B46-46BB-B7DB-75A8DAC56A70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509E625B-6C4C-445A-AA5D-CD766C389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DD39A599-DA23-40E3-8772-FB7079DB1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539332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847503-304F-4ECD-857F-E8EDF12DF2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3BB02D-F017-480F-AC94-46133974A765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4896CCBB-C9BB-453B-B277-340C9D83B4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2CA74205-2A5A-41C7-947D-27B0369358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27143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68FBAE-C7EC-4DDA-B742-FE84F40D7A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15B35A-4EAC-465C-8D66-A0634F93B083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447490" name="Rectangle 2">
            <a:extLst>
              <a:ext uri="{FF2B5EF4-FFF2-40B4-BE49-F238E27FC236}">
                <a16:creationId xmlns:a16="http://schemas.microsoft.com/office/drawing/2014/main" id="{21B60989-D49F-4B13-BD89-F1D16592A2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7491" name="Rectangle 3">
            <a:extLst>
              <a:ext uri="{FF2B5EF4-FFF2-40B4-BE49-F238E27FC236}">
                <a16:creationId xmlns:a16="http://schemas.microsoft.com/office/drawing/2014/main" id="{2558EB24-DBD4-4984-B2F7-EC0339A55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1B9728-35A8-4298-98F7-54D9C95141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A6BCCB-76D1-4F6D-B157-C04603623521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474114" name="Rectangle 2">
            <a:extLst>
              <a:ext uri="{FF2B5EF4-FFF2-40B4-BE49-F238E27FC236}">
                <a16:creationId xmlns:a16="http://schemas.microsoft.com/office/drawing/2014/main" id="{716F55DD-0144-47EF-AD45-8BFAC5E87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4115" name="Rectangle 3">
            <a:extLst>
              <a:ext uri="{FF2B5EF4-FFF2-40B4-BE49-F238E27FC236}">
                <a16:creationId xmlns:a16="http://schemas.microsoft.com/office/drawing/2014/main" id="{89B4B557-6F17-43ED-B12A-461AE3CAD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EBEC04-D6FC-4EDE-B199-977BDF400B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A0525-38FA-4D49-8CE4-40F30A933C62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486402" name="Rectangle 2">
            <a:extLst>
              <a:ext uri="{FF2B5EF4-FFF2-40B4-BE49-F238E27FC236}">
                <a16:creationId xmlns:a16="http://schemas.microsoft.com/office/drawing/2014/main" id="{800A1BBF-7A61-41B7-90BC-86B3938A82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6403" name="Rectangle 3">
            <a:extLst>
              <a:ext uri="{FF2B5EF4-FFF2-40B4-BE49-F238E27FC236}">
                <a16:creationId xmlns:a16="http://schemas.microsoft.com/office/drawing/2014/main" id="{0276E1B4-BE33-425F-A4DB-DF1B30ABAF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89C9AE-99A5-46C2-8426-DE902707B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7355A-C1C4-41A5-9BE4-E73C5834F7CA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494594" name="Rectangle 2">
            <a:extLst>
              <a:ext uri="{FF2B5EF4-FFF2-40B4-BE49-F238E27FC236}">
                <a16:creationId xmlns:a16="http://schemas.microsoft.com/office/drawing/2014/main" id="{7F7B42A3-E392-41D1-8E7C-8F4884414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4595" name="Rectangle 3">
            <a:extLst>
              <a:ext uri="{FF2B5EF4-FFF2-40B4-BE49-F238E27FC236}">
                <a16:creationId xmlns:a16="http://schemas.microsoft.com/office/drawing/2014/main" id="{EA6E2A52-095B-437D-BB80-F14BA61DA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DA8F57-DD58-4615-B77B-89F73EE1CB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D92AA-9FBC-4009-BDE3-51614F83C80C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521218" name="Rectangle 2">
            <a:extLst>
              <a:ext uri="{FF2B5EF4-FFF2-40B4-BE49-F238E27FC236}">
                <a16:creationId xmlns:a16="http://schemas.microsoft.com/office/drawing/2014/main" id="{074D46EC-B659-43E8-A950-9756B2C6CF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1219" name="Rectangle 3">
            <a:extLst>
              <a:ext uri="{FF2B5EF4-FFF2-40B4-BE49-F238E27FC236}">
                <a16:creationId xmlns:a16="http://schemas.microsoft.com/office/drawing/2014/main" id="{013B0B8B-6BF9-4AAE-98CA-FA1937504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109923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D8B307-7201-4FAE-93F9-514DE19D54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B575AC-5056-4B98-A0DF-4FCA643321CE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488450" name="Rectangle 2">
            <a:extLst>
              <a:ext uri="{FF2B5EF4-FFF2-40B4-BE49-F238E27FC236}">
                <a16:creationId xmlns:a16="http://schemas.microsoft.com/office/drawing/2014/main" id="{21D1C75F-471F-46EB-812D-810C1FFFA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8451" name="Rectangle 3">
            <a:extLst>
              <a:ext uri="{FF2B5EF4-FFF2-40B4-BE49-F238E27FC236}">
                <a16:creationId xmlns:a16="http://schemas.microsoft.com/office/drawing/2014/main" id="{6B7485B8-7F0C-437B-A7BB-A3809C263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787D63-02D7-4FC9-9AB7-ACD725F576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2064C-974A-4F9B-B2F1-8B18EEBD287E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523266" name="Rectangle 2">
            <a:extLst>
              <a:ext uri="{FF2B5EF4-FFF2-40B4-BE49-F238E27FC236}">
                <a16:creationId xmlns:a16="http://schemas.microsoft.com/office/drawing/2014/main" id="{6015B064-5662-4F64-8DCF-17BAD5773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7" name="Rectangle 3">
            <a:extLst>
              <a:ext uri="{FF2B5EF4-FFF2-40B4-BE49-F238E27FC236}">
                <a16:creationId xmlns:a16="http://schemas.microsoft.com/office/drawing/2014/main" id="{9BA394CB-A381-4ADC-ADC1-80ED588DA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565265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6023EC-D0F9-464C-848F-974C7D917E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42D2A2-C385-439A-9191-0CFB3826CB99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490498" name="Rectangle 2">
            <a:extLst>
              <a:ext uri="{FF2B5EF4-FFF2-40B4-BE49-F238E27FC236}">
                <a16:creationId xmlns:a16="http://schemas.microsoft.com/office/drawing/2014/main" id="{38FE450D-9BA2-4E23-92C0-0977EA316F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0499" name="Rectangle 3">
            <a:extLst>
              <a:ext uri="{FF2B5EF4-FFF2-40B4-BE49-F238E27FC236}">
                <a16:creationId xmlns:a16="http://schemas.microsoft.com/office/drawing/2014/main" id="{D51F17F9-0306-4A3B-BF07-B82422A52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1C2048-C533-4F70-B081-6292B7C905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9BDA48-F29D-43EC-8538-9A5C7425A0EC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541698" name="Rectangle 2">
            <a:extLst>
              <a:ext uri="{FF2B5EF4-FFF2-40B4-BE49-F238E27FC236}">
                <a16:creationId xmlns:a16="http://schemas.microsoft.com/office/drawing/2014/main" id="{095680BE-4489-4F98-8572-1CC66BFA31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1699" name="Rectangle 3">
            <a:extLst>
              <a:ext uri="{FF2B5EF4-FFF2-40B4-BE49-F238E27FC236}">
                <a16:creationId xmlns:a16="http://schemas.microsoft.com/office/drawing/2014/main" id="{FEFA6902-306A-44EB-A605-948F18443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1DB2CE-A976-4F0C-B02A-6D6841B499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3F7E2B-4B46-46BB-B7DB-75A8DAC56A70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509E625B-6C4C-445A-AA5D-CD766C389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DD39A599-DA23-40E3-8772-FB7079DB1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23545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1EFBF9-0329-4BCE-A90F-9EBBAF27E1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DDAD7-50EC-493C-A8CC-548F33216E2D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502786" name="Rectangle 2">
            <a:extLst>
              <a:ext uri="{FF2B5EF4-FFF2-40B4-BE49-F238E27FC236}">
                <a16:creationId xmlns:a16="http://schemas.microsoft.com/office/drawing/2014/main" id="{9304DA92-070C-492E-B0C0-921E4E76A6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2787" name="Rectangle 3">
            <a:extLst>
              <a:ext uri="{FF2B5EF4-FFF2-40B4-BE49-F238E27FC236}">
                <a16:creationId xmlns:a16="http://schemas.microsoft.com/office/drawing/2014/main" id="{33B1B79A-65D4-4342-B126-7C9EA0307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1293091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F7C0A9-2A98-4F3E-B721-A62FF42A2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2895F1-B131-4A13-AB04-BC297DE3BAB6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20020EE0-B429-4F7D-93C2-CDA706A680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0F77E33F-20E6-4675-9CA7-78FF669B0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861517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6F8084-273F-4557-8286-870C4300A9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C935D-CF28-49C2-97B0-D9D31DAD6769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465922" name="Rectangle 2">
            <a:extLst>
              <a:ext uri="{FF2B5EF4-FFF2-40B4-BE49-F238E27FC236}">
                <a16:creationId xmlns:a16="http://schemas.microsoft.com/office/drawing/2014/main" id="{3755ED3F-9705-43BE-AF3F-5BD1B69846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8EE227DD-7C55-4CAB-81D8-D6FE9151B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EF2E3C-0AF4-4FC3-BC5D-E2A885FADE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EE183-ACCD-46CC-A661-215BC104CC0A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465922" name="Rectangle 2">
            <a:extLst>
              <a:ext uri="{FF2B5EF4-FFF2-40B4-BE49-F238E27FC236}">
                <a16:creationId xmlns:a16="http://schemas.microsoft.com/office/drawing/2014/main" id="{B03B6854-B7F6-4714-869F-18A9E2948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FCEA328C-0363-4A5A-971A-45CB788D8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767349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F0B1EE-9B78-4750-B39F-AA0EC5F9DA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2AF36C-9103-4670-BA3B-8002462864D6}" type="slidenum">
              <a:rPr lang="ru-RU" altLang="ru-RU"/>
              <a:pPr/>
              <a:t>52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9B283D34-96D6-48E2-9E25-1967EA320F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EB00CFC9-07AC-467B-9C47-BD5214895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F0B1EE-9B78-4750-B39F-AA0EC5F9DA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2AF36C-9103-4670-BA3B-8002462864D6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9B283D34-96D6-48E2-9E25-1967EA320F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EB00CFC9-07AC-467B-9C47-BD5214895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689112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F0B1EE-9B78-4750-B39F-AA0EC5F9DA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2AF36C-9103-4670-BA3B-8002462864D6}" type="slidenum">
              <a:rPr lang="ru-RU" altLang="ru-RU"/>
              <a:pPr/>
              <a:t>54</a:t>
            </a:fld>
            <a:endParaRPr lang="ru-RU" altLang="ru-RU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9B283D34-96D6-48E2-9E25-1967EA320F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EB00CFC9-07AC-467B-9C47-BD5214895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756698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AFB6BD4-668D-4A1F-8CEC-B293D69C3A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238D5-B7CE-49FA-9C38-76F9DCFE21E3}" type="slidenum">
              <a:rPr lang="ru-RU" altLang="ru-RU"/>
              <a:pPr/>
              <a:t>55</a:t>
            </a:fld>
            <a:endParaRPr lang="ru-RU" altLang="ru-RU"/>
          </a:p>
        </p:txBody>
      </p:sp>
      <p:sp>
        <p:nvSpPr>
          <p:cNvPr id="306178" name="Rectangle 2">
            <a:extLst>
              <a:ext uri="{FF2B5EF4-FFF2-40B4-BE49-F238E27FC236}">
                <a16:creationId xmlns:a16="http://schemas.microsoft.com/office/drawing/2014/main" id="{D855D84F-6A54-4A8A-B49A-6EAEBB651A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>
            <a:extLst>
              <a:ext uri="{FF2B5EF4-FFF2-40B4-BE49-F238E27FC236}">
                <a16:creationId xmlns:a16="http://schemas.microsoft.com/office/drawing/2014/main" id="{BAB30B25-4122-4546-AE41-FFC9003AA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E621A2-E0B5-42E7-8493-011E8A21CB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67AED3-C9D5-45AE-9354-1DF369CE9367}" type="slidenum">
              <a:rPr lang="ru-RU" altLang="ru-RU"/>
              <a:pPr/>
              <a:t>56</a:t>
            </a:fld>
            <a:endParaRPr lang="ru-RU" altLang="ru-RU"/>
          </a:p>
        </p:txBody>
      </p:sp>
      <p:sp>
        <p:nvSpPr>
          <p:cNvPr id="474114" name="Rectangle 2">
            <a:extLst>
              <a:ext uri="{FF2B5EF4-FFF2-40B4-BE49-F238E27FC236}">
                <a16:creationId xmlns:a16="http://schemas.microsoft.com/office/drawing/2014/main" id="{C35449A2-BE9E-4B50-B992-87B8D58A48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4115" name="Rectangle 3">
            <a:extLst>
              <a:ext uri="{FF2B5EF4-FFF2-40B4-BE49-F238E27FC236}">
                <a16:creationId xmlns:a16="http://schemas.microsoft.com/office/drawing/2014/main" id="{523843B8-7343-4BA1-9541-BBBF92E6E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F7D0FF-DB18-419C-9188-A2730DB4D9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F7EB8-0361-4FF1-9665-1E11353E1AC0}" type="slidenum">
              <a:rPr lang="ru-RU" altLang="ru-RU"/>
              <a:pPr/>
              <a:t>57</a:t>
            </a:fld>
            <a:endParaRPr lang="ru-RU" altLang="ru-RU"/>
          </a:p>
        </p:txBody>
      </p:sp>
      <p:sp>
        <p:nvSpPr>
          <p:cNvPr id="506882" name="Rectangle 2">
            <a:extLst>
              <a:ext uri="{FF2B5EF4-FFF2-40B4-BE49-F238E27FC236}">
                <a16:creationId xmlns:a16="http://schemas.microsoft.com/office/drawing/2014/main" id="{8D9E2481-D0F3-4CD8-A11D-991EF2D5C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6883" name="Rectangle 3">
            <a:extLst>
              <a:ext uri="{FF2B5EF4-FFF2-40B4-BE49-F238E27FC236}">
                <a16:creationId xmlns:a16="http://schemas.microsoft.com/office/drawing/2014/main" id="{A9A475AD-221D-435D-B8BE-A415FBFF7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1DB2CE-A976-4F0C-B02A-6D6841B499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3F7E2B-4B46-46BB-B7DB-75A8DAC56A70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509E625B-6C4C-445A-AA5D-CD766C389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DD39A599-DA23-40E3-8772-FB7079DB1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232729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F7D0FF-DB18-419C-9188-A2730DB4D9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F7EB8-0361-4FF1-9665-1E11353E1AC0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506882" name="Rectangle 2">
            <a:extLst>
              <a:ext uri="{FF2B5EF4-FFF2-40B4-BE49-F238E27FC236}">
                <a16:creationId xmlns:a16="http://schemas.microsoft.com/office/drawing/2014/main" id="{8D9E2481-D0F3-4CD8-A11D-991EF2D5C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6883" name="Rectangle 3">
            <a:extLst>
              <a:ext uri="{FF2B5EF4-FFF2-40B4-BE49-F238E27FC236}">
                <a16:creationId xmlns:a16="http://schemas.microsoft.com/office/drawing/2014/main" id="{A9A475AD-221D-435D-B8BE-A415FBFF7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089997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D9736D-823D-44FD-A587-0766160E9D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4BAA4E-858A-4ABE-A1A9-B4BEFB0BD0F6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451586" name="Rectangle 2">
            <a:extLst>
              <a:ext uri="{FF2B5EF4-FFF2-40B4-BE49-F238E27FC236}">
                <a16:creationId xmlns:a16="http://schemas.microsoft.com/office/drawing/2014/main" id="{89856094-4FB3-4F07-AC46-05679357B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1587" name="Rectangle 3">
            <a:extLst>
              <a:ext uri="{FF2B5EF4-FFF2-40B4-BE49-F238E27FC236}">
                <a16:creationId xmlns:a16="http://schemas.microsoft.com/office/drawing/2014/main" id="{8F73CBE5-1218-46CC-9063-BC117684E6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76BE18-75A6-4F85-9FDB-D76C705089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E6F364-F5BE-4E6C-823B-D0517B511F54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488450" name="Rectangle 2">
            <a:extLst>
              <a:ext uri="{FF2B5EF4-FFF2-40B4-BE49-F238E27FC236}">
                <a16:creationId xmlns:a16="http://schemas.microsoft.com/office/drawing/2014/main" id="{69E91F0D-13B8-42BE-BF23-0ECC97154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8451" name="Rectangle 3">
            <a:extLst>
              <a:ext uri="{FF2B5EF4-FFF2-40B4-BE49-F238E27FC236}">
                <a16:creationId xmlns:a16="http://schemas.microsoft.com/office/drawing/2014/main" id="{61034065-32B9-44D0-8A77-EEB8456B8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39A9E7-DC19-4547-B32D-C04C2C36AD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8500A0-03CC-458A-A04E-18FB581BAC6D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517122" name="Rectangle 2">
            <a:extLst>
              <a:ext uri="{FF2B5EF4-FFF2-40B4-BE49-F238E27FC236}">
                <a16:creationId xmlns:a16="http://schemas.microsoft.com/office/drawing/2014/main" id="{5AF63265-B09A-4E4D-A892-4F18DEFE8D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7123" name="Rectangle 3">
            <a:extLst>
              <a:ext uri="{FF2B5EF4-FFF2-40B4-BE49-F238E27FC236}">
                <a16:creationId xmlns:a16="http://schemas.microsoft.com/office/drawing/2014/main" id="{9918AB82-1457-45FA-84EB-AC2E77A0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3386DD-35CA-431C-A478-C997C3BA2F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620961-5F54-4BC4-8AD5-4183BD503A95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494594" name="Rectangle 2">
            <a:extLst>
              <a:ext uri="{FF2B5EF4-FFF2-40B4-BE49-F238E27FC236}">
                <a16:creationId xmlns:a16="http://schemas.microsoft.com/office/drawing/2014/main" id="{B55DEA0F-DF0D-4DDE-97F3-ACC1C35BB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4595" name="Rectangle 3">
            <a:extLst>
              <a:ext uri="{FF2B5EF4-FFF2-40B4-BE49-F238E27FC236}">
                <a16:creationId xmlns:a16="http://schemas.microsoft.com/office/drawing/2014/main" id="{D763CED4-DEEF-4D9B-80CD-E437BF267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06EFC0-487C-4DFF-BCAA-895449837A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C7B4EB-1B52-459B-8938-FC6EFCE58422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498690" name="Rectangle 2">
            <a:extLst>
              <a:ext uri="{FF2B5EF4-FFF2-40B4-BE49-F238E27FC236}">
                <a16:creationId xmlns:a16="http://schemas.microsoft.com/office/drawing/2014/main" id="{AFFF9C82-1B11-4848-B1A7-3204F7DEA2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8691" name="Rectangle 3">
            <a:extLst>
              <a:ext uri="{FF2B5EF4-FFF2-40B4-BE49-F238E27FC236}">
                <a16:creationId xmlns:a16="http://schemas.microsoft.com/office/drawing/2014/main" id="{0CB2C6F8-DD95-49DE-A77B-30A32CDDF3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2DED85-F3DC-46D4-9D5F-A6D6FC2805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5C5FD-F105-470A-B815-B1E819412347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523266" name="Rectangle 2">
            <a:extLst>
              <a:ext uri="{FF2B5EF4-FFF2-40B4-BE49-F238E27FC236}">
                <a16:creationId xmlns:a16="http://schemas.microsoft.com/office/drawing/2014/main" id="{5010708F-283D-4176-8EB0-CC7391453A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7" name="Rectangle 3">
            <a:extLst>
              <a:ext uri="{FF2B5EF4-FFF2-40B4-BE49-F238E27FC236}">
                <a16:creationId xmlns:a16="http://schemas.microsoft.com/office/drawing/2014/main" id="{207E51ED-2A93-45DC-A364-BDD53E87F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EAFF92-4B08-47CE-982D-A975F22973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B112E-D4FC-4202-8333-2D699D1988C9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BEE272B9-0665-4BE5-A2AE-03310680A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93F850CA-EE9A-448C-8397-1F257434E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405336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EAFF92-4B08-47CE-982D-A975F22973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B112E-D4FC-4202-8333-2D699D1988C9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BEE272B9-0665-4BE5-A2AE-03310680A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93F850CA-EE9A-448C-8397-1F257434E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157865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EAFF92-4B08-47CE-982D-A975F22973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B112E-D4FC-4202-8333-2D699D1988C9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BEE272B9-0665-4BE5-A2AE-03310680A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93F850CA-EE9A-448C-8397-1F257434E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90021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1DB2CE-A976-4F0C-B02A-6D6841B499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3F7E2B-4B46-46BB-B7DB-75A8DAC56A70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509E625B-6C4C-445A-AA5D-CD766C389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DD39A599-DA23-40E3-8772-FB7079DB1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164031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4F9D4C-927F-4C7D-B938-7B5331BF2F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2CEAC-F85A-4944-BA90-C9BCDBB1819B}" type="slidenum">
              <a:rPr lang="ru-RU" altLang="ru-RU"/>
              <a:pPr/>
              <a:t>68</a:t>
            </a:fld>
            <a:endParaRPr lang="ru-RU" altLang="ru-RU"/>
          </a:p>
        </p:txBody>
      </p:sp>
      <p:sp>
        <p:nvSpPr>
          <p:cNvPr id="652290" name="Rectangle 2">
            <a:extLst>
              <a:ext uri="{FF2B5EF4-FFF2-40B4-BE49-F238E27FC236}">
                <a16:creationId xmlns:a16="http://schemas.microsoft.com/office/drawing/2014/main" id="{0E6799A1-4DB4-4A12-B580-B7E97A699E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2291" name="Rectangle 3">
            <a:extLst>
              <a:ext uri="{FF2B5EF4-FFF2-40B4-BE49-F238E27FC236}">
                <a16:creationId xmlns:a16="http://schemas.microsoft.com/office/drawing/2014/main" id="{ED51A2E3-FC5E-4CAA-8059-CD0223F5F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358590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F6CDF0-F42F-45A9-86D1-924E2EF2F6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B8B28C-26B9-4D6C-B08E-1829C37BED51}" type="slidenum">
              <a:rPr lang="ru-RU" altLang="ru-RU"/>
              <a:pPr/>
              <a:t>69</a:t>
            </a:fld>
            <a:endParaRPr lang="ru-RU" altLang="ru-RU"/>
          </a:p>
        </p:txBody>
      </p:sp>
      <p:sp>
        <p:nvSpPr>
          <p:cNvPr id="654338" name="Rectangle 2">
            <a:extLst>
              <a:ext uri="{FF2B5EF4-FFF2-40B4-BE49-F238E27FC236}">
                <a16:creationId xmlns:a16="http://schemas.microsoft.com/office/drawing/2014/main" id="{683E37DE-B06D-4745-9F87-2AC053AF9A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4339" name="Rectangle 3">
            <a:extLst>
              <a:ext uri="{FF2B5EF4-FFF2-40B4-BE49-F238E27FC236}">
                <a16:creationId xmlns:a16="http://schemas.microsoft.com/office/drawing/2014/main" id="{5C9205B7-AC1A-434F-8EA2-1F10798BE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910334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E02511-3C0D-4E6B-A9A7-A6749F5291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8BD127-E002-403B-BE1A-4C001CD20039}" type="slidenum">
              <a:rPr lang="ru-RU" altLang="ru-RU"/>
              <a:pPr/>
              <a:t>70</a:t>
            </a:fld>
            <a:endParaRPr lang="ru-RU" altLang="ru-RU"/>
          </a:p>
        </p:txBody>
      </p:sp>
      <p:sp>
        <p:nvSpPr>
          <p:cNvPr id="656386" name="Rectangle 2">
            <a:extLst>
              <a:ext uri="{FF2B5EF4-FFF2-40B4-BE49-F238E27FC236}">
                <a16:creationId xmlns:a16="http://schemas.microsoft.com/office/drawing/2014/main" id="{20A759F6-FA0C-4F69-9CF7-05FF29406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6387" name="Rectangle 3">
            <a:extLst>
              <a:ext uri="{FF2B5EF4-FFF2-40B4-BE49-F238E27FC236}">
                <a16:creationId xmlns:a16="http://schemas.microsoft.com/office/drawing/2014/main" id="{2139C926-1FA3-4D21-9EFF-A66194D8BD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023847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9F0151-17B1-4565-89E1-7F40D9D6DB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062FFC-F886-4C66-9262-E1BCEA980CB2}" type="slidenum">
              <a:rPr lang="ru-RU" altLang="ru-RU"/>
              <a:pPr/>
              <a:t>71</a:t>
            </a:fld>
            <a:endParaRPr lang="ru-RU" altLang="ru-RU"/>
          </a:p>
        </p:txBody>
      </p:sp>
      <p:sp>
        <p:nvSpPr>
          <p:cNvPr id="658434" name="Rectangle 2">
            <a:extLst>
              <a:ext uri="{FF2B5EF4-FFF2-40B4-BE49-F238E27FC236}">
                <a16:creationId xmlns:a16="http://schemas.microsoft.com/office/drawing/2014/main" id="{5ED9259F-F2E0-4E0A-9681-557D4B6CCC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>
            <a:extLst>
              <a:ext uri="{FF2B5EF4-FFF2-40B4-BE49-F238E27FC236}">
                <a16:creationId xmlns:a16="http://schemas.microsoft.com/office/drawing/2014/main" id="{99B12EE0-334F-40EC-8477-48AF8C631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306719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F6CDF0-F42F-45A9-86D1-924E2EF2F6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B8B28C-26B9-4D6C-B08E-1829C37BED51}" type="slidenum">
              <a:rPr lang="ru-RU" altLang="ru-RU"/>
              <a:pPr/>
              <a:t>72</a:t>
            </a:fld>
            <a:endParaRPr lang="ru-RU" altLang="ru-RU"/>
          </a:p>
        </p:txBody>
      </p:sp>
      <p:sp>
        <p:nvSpPr>
          <p:cNvPr id="654338" name="Rectangle 2">
            <a:extLst>
              <a:ext uri="{FF2B5EF4-FFF2-40B4-BE49-F238E27FC236}">
                <a16:creationId xmlns:a16="http://schemas.microsoft.com/office/drawing/2014/main" id="{683E37DE-B06D-4745-9F87-2AC053AF9A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4339" name="Rectangle 3">
            <a:extLst>
              <a:ext uri="{FF2B5EF4-FFF2-40B4-BE49-F238E27FC236}">
                <a16:creationId xmlns:a16="http://schemas.microsoft.com/office/drawing/2014/main" id="{5C9205B7-AC1A-434F-8EA2-1F10798BE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199609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9F0151-17B1-4565-89E1-7F40D9D6DB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062FFC-F886-4C66-9262-E1BCEA980CB2}" type="slidenum">
              <a:rPr lang="ru-RU" altLang="ru-RU"/>
              <a:pPr/>
              <a:t>73</a:t>
            </a:fld>
            <a:endParaRPr lang="ru-RU" altLang="ru-RU"/>
          </a:p>
        </p:txBody>
      </p:sp>
      <p:sp>
        <p:nvSpPr>
          <p:cNvPr id="658434" name="Rectangle 2">
            <a:extLst>
              <a:ext uri="{FF2B5EF4-FFF2-40B4-BE49-F238E27FC236}">
                <a16:creationId xmlns:a16="http://schemas.microsoft.com/office/drawing/2014/main" id="{5ED9259F-F2E0-4E0A-9681-557D4B6CCC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>
            <a:extLst>
              <a:ext uri="{FF2B5EF4-FFF2-40B4-BE49-F238E27FC236}">
                <a16:creationId xmlns:a16="http://schemas.microsoft.com/office/drawing/2014/main" id="{99B12EE0-334F-40EC-8477-48AF8C631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625453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F6CDF0-F42F-45A9-86D1-924E2EF2F6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B8B28C-26B9-4D6C-B08E-1829C37BED51}" type="slidenum">
              <a:rPr lang="ru-RU" altLang="ru-RU"/>
              <a:pPr/>
              <a:t>74</a:t>
            </a:fld>
            <a:endParaRPr lang="ru-RU" altLang="ru-RU"/>
          </a:p>
        </p:txBody>
      </p:sp>
      <p:sp>
        <p:nvSpPr>
          <p:cNvPr id="654338" name="Rectangle 2">
            <a:extLst>
              <a:ext uri="{FF2B5EF4-FFF2-40B4-BE49-F238E27FC236}">
                <a16:creationId xmlns:a16="http://schemas.microsoft.com/office/drawing/2014/main" id="{683E37DE-B06D-4745-9F87-2AC053AF9A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4339" name="Rectangle 3">
            <a:extLst>
              <a:ext uri="{FF2B5EF4-FFF2-40B4-BE49-F238E27FC236}">
                <a16:creationId xmlns:a16="http://schemas.microsoft.com/office/drawing/2014/main" id="{5C9205B7-AC1A-434F-8EA2-1F10798BE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542866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8FD53C-43DB-4192-A530-846934248A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ABD7B0-4197-446B-8334-D61DBFB20966}" type="slidenum">
              <a:rPr lang="ru-RU" altLang="ru-RU"/>
              <a:pPr/>
              <a:t>75</a:t>
            </a:fld>
            <a:endParaRPr lang="ru-RU" altLang="ru-RU"/>
          </a:p>
        </p:txBody>
      </p:sp>
      <p:sp>
        <p:nvSpPr>
          <p:cNvPr id="664578" name="Rectangle 2">
            <a:extLst>
              <a:ext uri="{FF2B5EF4-FFF2-40B4-BE49-F238E27FC236}">
                <a16:creationId xmlns:a16="http://schemas.microsoft.com/office/drawing/2014/main" id="{74EA114A-B075-40D9-8D8B-95C4376DD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4579" name="Rectangle 3">
            <a:extLst>
              <a:ext uri="{FF2B5EF4-FFF2-40B4-BE49-F238E27FC236}">
                <a16:creationId xmlns:a16="http://schemas.microsoft.com/office/drawing/2014/main" id="{6D7E00A6-4C5A-4818-88AF-6AE034297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998556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67CC9D-0BA7-4B46-A1F7-E39E2B05A1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B57F48-F1E6-4FBB-81F1-5C3F3C790666}" type="slidenum">
              <a:rPr lang="ru-RU" altLang="ru-RU"/>
              <a:pPr/>
              <a:t>76</a:t>
            </a:fld>
            <a:endParaRPr lang="ru-RU" altLang="ru-RU"/>
          </a:p>
        </p:txBody>
      </p:sp>
      <p:sp>
        <p:nvSpPr>
          <p:cNvPr id="496642" name="Rectangle 2">
            <a:extLst>
              <a:ext uri="{FF2B5EF4-FFF2-40B4-BE49-F238E27FC236}">
                <a16:creationId xmlns:a16="http://schemas.microsoft.com/office/drawing/2014/main" id="{6CD29EBE-F4FD-4C4E-A7D1-4A9DC24C1B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6643" name="Rectangle 3">
            <a:extLst>
              <a:ext uri="{FF2B5EF4-FFF2-40B4-BE49-F238E27FC236}">
                <a16:creationId xmlns:a16="http://schemas.microsoft.com/office/drawing/2014/main" id="{2A275DE5-2266-46E3-BE6B-C5DD17CAF5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952938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345789-66C5-48A7-A1B3-A1EB76C7D4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47FD90-89C9-4CDD-8DA4-BCD17AB736AB}" type="slidenum">
              <a:rPr lang="ru-RU" altLang="ru-RU"/>
              <a:pPr/>
              <a:t>77</a:t>
            </a:fld>
            <a:endParaRPr lang="ru-RU" altLang="ru-RU"/>
          </a:p>
        </p:txBody>
      </p:sp>
      <p:sp>
        <p:nvSpPr>
          <p:cNvPr id="666626" name="Rectangle 2">
            <a:extLst>
              <a:ext uri="{FF2B5EF4-FFF2-40B4-BE49-F238E27FC236}">
                <a16:creationId xmlns:a16="http://schemas.microsoft.com/office/drawing/2014/main" id="{3D57A840-05DD-4978-A835-E5FF8D6E7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6627" name="Rectangle 3">
            <a:extLst>
              <a:ext uri="{FF2B5EF4-FFF2-40B4-BE49-F238E27FC236}">
                <a16:creationId xmlns:a16="http://schemas.microsoft.com/office/drawing/2014/main" id="{9025FC1F-EC61-43CE-84C5-F4D21FAC3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34860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1DB2CE-A976-4F0C-B02A-6D6841B499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3F7E2B-4B46-46BB-B7DB-75A8DAC56A70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509E625B-6C4C-445A-AA5D-CD766C389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DD39A599-DA23-40E3-8772-FB7079DB1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705978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345789-66C5-48A7-A1B3-A1EB76C7D4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47FD90-89C9-4CDD-8DA4-BCD17AB736AB}" type="slidenum">
              <a:rPr lang="ru-RU" altLang="ru-RU"/>
              <a:pPr/>
              <a:t>78</a:t>
            </a:fld>
            <a:endParaRPr lang="ru-RU" altLang="ru-RU"/>
          </a:p>
        </p:txBody>
      </p:sp>
      <p:sp>
        <p:nvSpPr>
          <p:cNvPr id="666626" name="Rectangle 2">
            <a:extLst>
              <a:ext uri="{FF2B5EF4-FFF2-40B4-BE49-F238E27FC236}">
                <a16:creationId xmlns:a16="http://schemas.microsoft.com/office/drawing/2014/main" id="{3D57A840-05DD-4978-A835-E5FF8D6E7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6627" name="Rectangle 3">
            <a:extLst>
              <a:ext uri="{FF2B5EF4-FFF2-40B4-BE49-F238E27FC236}">
                <a16:creationId xmlns:a16="http://schemas.microsoft.com/office/drawing/2014/main" id="{9025FC1F-EC61-43CE-84C5-F4D21FAC3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7699035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C9835A-A932-408E-9FDF-36FE67F469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1939E-07EB-43FA-9F86-9196252276DC}" type="slidenum">
              <a:rPr lang="ru-RU" altLang="ru-RU"/>
              <a:pPr/>
              <a:t>79</a:t>
            </a:fld>
            <a:endParaRPr lang="ru-RU" altLang="ru-RU"/>
          </a:p>
        </p:txBody>
      </p:sp>
      <p:sp>
        <p:nvSpPr>
          <p:cNvPr id="603138" name="Rectangle 2">
            <a:extLst>
              <a:ext uri="{FF2B5EF4-FFF2-40B4-BE49-F238E27FC236}">
                <a16:creationId xmlns:a16="http://schemas.microsoft.com/office/drawing/2014/main" id="{73E40954-99C8-40CE-9D9C-998187A9D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3139" name="Rectangle 3">
            <a:extLst>
              <a:ext uri="{FF2B5EF4-FFF2-40B4-BE49-F238E27FC236}">
                <a16:creationId xmlns:a16="http://schemas.microsoft.com/office/drawing/2014/main" id="{B3BB4E52-5F33-4777-A568-05C07256E4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881879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A1D0EB-7E01-43DB-8BAE-1B26B65777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6EB3C8-528A-40EB-9BEB-7896FF31C7BD}" type="slidenum">
              <a:rPr lang="ru-RU" altLang="ru-RU"/>
              <a:pPr/>
              <a:t>80</a:t>
            </a:fld>
            <a:endParaRPr lang="ru-RU" altLang="ru-RU"/>
          </a:p>
        </p:txBody>
      </p:sp>
      <p:sp>
        <p:nvSpPr>
          <p:cNvPr id="668674" name="Rectangle 2">
            <a:extLst>
              <a:ext uri="{FF2B5EF4-FFF2-40B4-BE49-F238E27FC236}">
                <a16:creationId xmlns:a16="http://schemas.microsoft.com/office/drawing/2014/main" id="{F4586332-38A3-4020-9D9E-E8877BC1F7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8675" name="Rectangle 3">
            <a:extLst>
              <a:ext uri="{FF2B5EF4-FFF2-40B4-BE49-F238E27FC236}">
                <a16:creationId xmlns:a16="http://schemas.microsoft.com/office/drawing/2014/main" id="{DBA3DA3E-7A4D-4002-9FEE-DA9898D2A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317278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B011C7-0A54-4682-BEF1-D4C37B5CD0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ED6FD-8951-46D3-9586-45C95D916DD0}" type="slidenum">
              <a:rPr lang="ru-RU" altLang="ru-RU"/>
              <a:pPr/>
              <a:t>81</a:t>
            </a:fld>
            <a:endParaRPr lang="ru-RU" altLang="ru-RU"/>
          </a:p>
        </p:txBody>
      </p:sp>
      <p:sp>
        <p:nvSpPr>
          <p:cNvPr id="660482" name="Rectangle 2">
            <a:extLst>
              <a:ext uri="{FF2B5EF4-FFF2-40B4-BE49-F238E27FC236}">
                <a16:creationId xmlns:a16="http://schemas.microsoft.com/office/drawing/2014/main" id="{1F3ACDED-1DC1-4744-8E73-9BE518DEF1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0483" name="Rectangle 3">
            <a:extLst>
              <a:ext uri="{FF2B5EF4-FFF2-40B4-BE49-F238E27FC236}">
                <a16:creationId xmlns:a16="http://schemas.microsoft.com/office/drawing/2014/main" id="{71A30856-DB55-4427-A19C-698666B26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9661852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EC83A3-C98E-44A6-82DD-8FD6AF59B4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8CDC5A-62AB-492E-8A6C-58208AC0870E}" type="slidenum">
              <a:rPr lang="ru-RU" altLang="ru-RU"/>
              <a:pPr/>
              <a:t>82</a:t>
            </a:fld>
            <a:endParaRPr lang="ru-RU" altLang="ru-RU"/>
          </a:p>
        </p:txBody>
      </p:sp>
      <p:sp>
        <p:nvSpPr>
          <p:cNvPr id="662530" name="Rectangle 2">
            <a:extLst>
              <a:ext uri="{FF2B5EF4-FFF2-40B4-BE49-F238E27FC236}">
                <a16:creationId xmlns:a16="http://schemas.microsoft.com/office/drawing/2014/main" id="{9578B2BD-5A40-4053-860E-4F98CAEB79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2531" name="Rectangle 3">
            <a:extLst>
              <a:ext uri="{FF2B5EF4-FFF2-40B4-BE49-F238E27FC236}">
                <a16:creationId xmlns:a16="http://schemas.microsoft.com/office/drawing/2014/main" id="{920D441A-2431-40BB-9B65-53CD62DBA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0383166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F6CDF0-F42F-45A9-86D1-924E2EF2F6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B8B28C-26B9-4D6C-B08E-1829C37BED51}" type="slidenum">
              <a:rPr lang="ru-RU" altLang="ru-RU"/>
              <a:pPr/>
              <a:t>83</a:t>
            </a:fld>
            <a:endParaRPr lang="ru-RU" altLang="ru-RU"/>
          </a:p>
        </p:txBody>
      </p:sp>
      <p:sp>
        <p:nvSpPr>
          <p:cNvPr id="654338" name="Rectangle 2">
            <a:extLst>
              <a:ext uri="{FF2B5EF4-FFF2-40B4-BE49-F238E27FC236}">
                <a16:creationId xmlns:a16="http://schemas.microsoft.com/office/drawing/2014/main" id="{683E37DE-B06D-4745-9F87-2AC053AF9A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4339" name="Rectangle 3">
            <a:extLst>
              <a:ext uri="{FF2B5EF4-FFF2-40B4-BE49-F238E27FC236}">
                <a16:creationId xmlns:a16="http://schemas.microsoft.com/office/drawing/2014/main" id="{5C9205B7-AC1A-434F-8EA2-1F10798BE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9704385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F52073-1D80-491B-BDDC-3274158600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28153B-BFD2-4E9C-9F6B-6E0586BF6032}" type="slidenum">
              <a:rPr lang="ru-RU" altLang="ru-RU"/>
              <a:pPr/>
              <a:t>84</a:t>
            </a:fld>
            <a:endParaRPr lang="ru-RU" altLang="ru-RU"/>
          </a:p>
        </p:txBody>
      </p:sp>
      <p:sp>
        <p:nvSpPr>
          <p:cNvPr id="648194" name="Rectangle 2">
            <a:extLst>
              <a:ext uri="{FF2B5EF4-FFF2-40B4-BE49-F238E27FC236}">
                <a16:creationId xmlns:a16="http://schemas.microsoft.com/office/drawing/2014/main" id="{62AF2A78-C1E2-4185-BE78-F66CE16617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8195" name="Rectangle 3">
            <a:extLst>
              <a:ext uri="{FF2B5EF4-FFF2-40B4-BE49-F238E27FC236}">
                <a16:creationId xmlns:a16="http://schemas.microsoft.com/office/drawing/2014/main" id="{9A1F4775-823D-4D2F-B796-81B47078E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6870813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EAFF92-4B08-47CE-982D-A975F22973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B112E-D4FC-4202-8333-2D699D1988C9}" type="slidenum">
              <a:rPr lang="ru-RU" altLang="ru-RU"/>
              <a:pPr/>
              <a:t>85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BEE272B9-0665-4BE5-A2AE-03310680A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93F850CA-EE9A-448C-8397-1F257434E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010511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C9835A-A932-408E-9FDF-36FE67F469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1939E-07EB-43FA-9F86-9196252276DC}" type="slidenum">
              <a:rPr lang="ru-RU" altLang="ru-RU"/>
              <a:pPr/>
              <a:t>86</a:t>
            </a:fld>
            <a:endParaRPr lang="ru-RU" altLang="ru-RU"/>
          </a:p>
        </p:txBody>
      </p:sp>
      <p:sp>
        <p:nvSpPr>
          <p:cNvPr id="603138" name="Rectangle 2">
            <a:extLst>
              <a:ext uri="{FF2B5EF4-FFF2-40B4-BE49-F238E27FC236}">
                <a16:creationId xmlns:a16="http://schemas.microsoft.com/office/drawing/2014/main" id="{73E40954-99C8-40CE-9D9C-998187A9D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3139" name="Rectangle 3">
            <a:extLst>
              <a:ext uri="{FF2B5EF4-FFF2-40B4-BE49-F238E27FC236}">
                <a16:creationId xmlns:a16="http://schemas.microsoft.com/office/drawing/2014/main" id="{B3BB4E52-5F33-4777-A568-05C07256E4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777C2D-F425-43F7-B0F4-9E66C3C088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470A1E-21DE-4111-A107-D8020C38AF8C}" type="slidenum">
              <a:rPr lang="ru-RU" altLang="ru-RU"/>
              <a:pPr/>
              <a:t>87</a:t>
            </a:fld>
            <a:endParaRPr lang="ru-RU" altLang="ru-RU"/>
          </a:p>
        </p:txBody>
      </p:sp>
      <p:sp>
        <p:nvSpPr>
          <p:cNvPr id="580610" name="Rectangle 2">
            <a:extLst>
              <a:ext uri="{FF2B5EF4-FFF2-40B4-BE49-F238E27FC236}">
                <a16:creationId xmlns:a16="http://schemas.microsoft.com/office/drawing/2014/main" id="{BD1F039F-EEC6-4F0A-BA9E-57A0D007A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611" name="Rectangle 3">
            <a:extLst>
              <a:ext uri="{FF2B5EF4-FFF2-40B4-BE49-F238E27FC236}">
                <a16:creationId xmlns:a16="http://schemas.microsoft.com/office/drawing/2014/main" id="{190049DA-207A-444F-B700-377387CE5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0459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1DB2CE-A976-4F0C-B02A-6D6841B499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3F7E2B-4B46-46BB-B7DB-75A8DAC56A70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250882" name="Rectangle 1026">
            <a:extLst>
              <a:ext uri="{FF2B5EF4-FFF2-40B4-BE49-F238E27FC236}">
                <a16:creationId xmlns:a16="http://schemas.microsoft.com/office/drawing/2014/main" id="{509E625B-6C4C-445A-AA5D-CD766C389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1027">
            <a:extLst>
              <a:ext uri="{FF2B5EF4-FFF2-40B4-BE49-F238E27FC236}">
                <a16:creationId xmlns:a16="http://schemas.microsoft.com/office/drawing/2014/main" id="{DD39A599-DA23-40E3-8772-FB7079DB1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136589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777C2D-F425-43F7-B0F4-9E66C3C088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470A1E-21DE-4111-A107-D8020C38AF8C}" type="slidenum">
              <a:rPr lang="ru-RU" altLang="ru-RU"/>
              <a:pPr/>
              <a:t>88</a:t>
            </a:fld>
            <a:endParaRPr lang="ru-RU" altLang="ru-RU"/>
          </a:p>
        </p:txBody>
      </p:sp>
      <p:sp>
        <p:nvSpPr>
          <p:cNvPr id="580610" name="Rectangle 2">
            <a:extLst>
              <a:ext uri="{FF2B5EF4-FFF2-40B4-BE49-F238E27FC236}">
                <a16:creationId xmlns:a16="http://schemas.microsoft.com/office/drawing/2014/main" id="{BD1F039F-EEC6-4F0A-BA9E-57A0D007A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611" name="Rectangle 3">
            <a:extLst>
              <a:ext uri="{FF2B5EF4-FFF2-40B4-BE49-F238E27FC236}">
                <a16:creationId xmlns:a16="http://schemas.microsoft.com/office/drawing/2014/main" id="{190049DA-207A-444F-B700-377387CE5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8666770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777C2D-F425-43F7-B0F4-9E66C3C088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470A1E-21DE-4111-A107-D8020C38AF8C}" type="slidenum">
              <a:rPr lang="ru-RU" altLang="ru-RU"/>
              <a:pPr/>
              <a:t>89</a:t>
            </a:fld>
            <a:endParaRPr lang="ru-RU" altLang="ru-RU"/>
          </a:p>
        </p:txBody>
      </p:sp>
      <p:sp>
        <p:nvSpPr>
          <p:cNvPr id="580610" name="Rectangle 2">
            <a:extLst>
              <a:ext uri="{FF2B5EF4-FFF2-40B4-BE49-F238E27FC236}">
                <a16:creationId xmlns:a16="http://schemas.microsoft.com/office/drawing/2014/main" id="{BD1F039F-EEC6-4F0A-BA9E-57A0D007A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611" name="Rectangle 3">
            <a:extLst>
              <a:ext uri="{FF2B5EF4-FFF2-40B4-BE49-F238E27FC236}">
                <a16:creationId xmlns:a16="http://schemas.microsoft.com/office/drawing/2014/main" id="{190049DA-207A-444F-B700-377387CE5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340749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C9835A-A932-408E-9FDF-36FE67F469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1939E-07EB-43FA-9F86-9196252276DC}" type="slidenum">
              <a:rPr lang="ru-RU" altLang="ru-RU"/>
              <a:pPr/>
              <a:t>90</a:t>
            </a:fld>
            <a:endParaRPr lang="ru-RU" altLang="ru-RU"/>
          </a:p>
        </p:txBody>
      </p:sp>
      <p:sp>
        <p:nvSpPr>
          <p:cNvPr id="603138" name="Rectangle 2">
            <a:extLst>
              <a:ext uri="{FF2B5EF4-FFF2-40B4-BE49-F238E27FC236}">
                <a16:creationId xmlns:a16="http://schemas.microsoft.com/office/drawing/2014/main" id="{73E40954-99C8-40CE-9D9C-998187A9D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3139" name="Rectangle 3">
            <a:extLst>
              <a:ext uri="{FF2B5EF4-FFF2-40B4-BE49-F238E27FC236}">
                <a16:creationId xmlns:a16="http://schemas.microsoft.com/office/drawing/2014/main" id="{B3BB4E52-5F33-4777-A568-05C07256E4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437194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777C2D-F425-43F7-B0F4-9E66C3C088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470A1E-21DE-4111-A107-D8020C38AF8C}" type="slidenum">
              <a:rPr lang="ru-RU" altLang="ru-RU"/>
              <a:pPr/>
              <a:t>91</a:t>
            </a:fld>
            <a:endParaRPr lang="ru-RU" altLang="ru-RU"/>
          </a:p>
        </p:txBody>
      </p:sp>
      <p:sp>
        <p:nvSpPr>
          <p:cNvPr id="580610" name="Rectangle 2">
            <a:extLst>
              <a:ext uri="{FF2B5EF4-FFF2-40B4-BE49-F238E27FC236}">
                <a16:creationId xmlns:a16="http://schemas.microsoft.com/office/drawing/2014/main" id="{BD1F039F-EEC6-4F0A-BA9E-57A0D007A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611" name="Rectangle 3">
            <a:extLst>
              <a:ext uri="{FF2B5EF4-FFF2-40B4-BE49-F238E27FC236}">
                <a16:creationId xmlns:a16="http://schemas.microsoft.com/office/drawing/2014/main" id="{190049DA-207A-444F-B700-377387CE5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D8EF58-E41C-4416-8518-B3C1564F95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B28605-DDE0-4430-A6F4-BBB3EBFCA1E2}" type="slidenum">
              <a:rPr lang="ru-RU" altLang="ru-RU"/>
              <a:pPr/>
              <a:t>92</a:t>
            </a:fld>
            <a:endParaRPr lang="ru-RU" altLang="ru-RU"/>
          </a:p>
        </p:txBody>
      </p:sp>
      <p:sp>
        <p:nvSpPr>
          <p:cNvPr id="605186" name="Rectangle 2">
            <a:extLst>
              <a:ext uri="{FF2B5EF4-FFF2-40B4-BE49-F238E27FC236}">
                <a16:creationId xmlns:a16="http://schemas.microsoft.com/office/drawing/2014/main" id="{0D43B035-C3B6-49AF-A0BB-6E74061AA4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5187" name="Rectangle 3">
            <a:extLst>
              <a:ext uri="{FF2B5EF4-FFF2-40B4-BE49-F238E27FC236}">
                <a16:creationId xmlns:a16="http://schemas.microsoft.com/office/drawing/2014/main" id="{597C0447-9459-41A5-A569-921DDA1D60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7439063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E4262A-B37E-41F8-86BD-1781219A6C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AC01F6-CA69-4B1F-98C1-E13E1099D9E7}" type="slidenum">
              <a:rPr lang="ru-RU" altLang="ru-RU"/>
              <a:pPr/>
              <a:t>93</a:t>
            </a:fld>
            <a:endParaRPr lang="ru-RU" altLang="ru-RU"/>
          </a:p>
        </p:txBody>
      </p:sp>
      <p:sp>
        <p:nvSpPr>
          <p:cNvPr id="582658" name="Rectangle 2">
            <a:extLst>
              <a:ext uri="{FF2B5EF4-FFF2-40B4-BE49-F238E27FC236}">
                <a16:creationId xmlns:a16="http://schemas.microsoft.com/office/drawing/2014/main" id="{AE1FE0B8-0E2B-4028-8A59-24665D1E22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2659" name="Rectangle 3">
            <a:extLst>
              <a:ext uri="{FF2B5EF4-FFF2-40B4-BE49-F238E27FC236}">
                <a16:creationId xmlns:a16="http://schemas.microsoft.com/office/drawing/2014/main" id="{4E50BA25-2783-41D7-95CF-B0DAD9BAA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29D4144-0E14-4894-9C09-B8B781D172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C5481E-3015-46B1-909C-1859EC35755E}" type="slidenum">
              <a:rPr lang="ru-RU" altLang="ru-RU"/>
              <a:pPr/>
              <a:t>94</a:t>
            </a:fld>
            <a:endParaRPr lang="ru-RU" altLang="ru-RU"/>
          </a:p>
        </p:txBody>
      </p:sp>
      <p:sp>
        <p:nvSpPr>
          <p:cNvPr id="584706" name="Rectangle 2">
            <a:extLst>
              <a:ext uri="{FF2B5EF4-FFF2-40B4-BE49-F238E27FC236}">
                <a16:creationId xmlns:a16="http://schemas.microsoft.com/office/drawing/2014/main" id="{59F18BDD-B89D-4C41-85D2-B72A07CB81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4707" name="Rectangle 3">
            <a:extLst>
              <a:ext uri="{FF2B5EF4-FFF2-40B4-BE49-F238E27FC236}">
                <a16:creationId xmlns:a16="http://schemas.microsoft.com/office/drawing/2014/main" id="{5A9ACC88-036C-4033-A523-906823080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DECA07-D186-4001-8BA4-917204FB5F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CCB8C-FB68-4B5A-B886-28DE646015EA}" type="slidenum">
              <a:rPr lang="ru-RU" altLang="ru-RU"/>
              <a:pPr/>
              <a:t>95</a:t>
            </a:fld>
            <a:endParaRPr lang="ru-RU" altLang="ru-RU"/>
          </a:p>
        </p:txBody>
      </p:sp>
      <p:sp>
        <p:nvSpPr>
          <p:cNvPr id="586754" name="Rectangle 2">
            <a:extLst>
              <a:ext uri="{FF2B5EF4-FFF2-40B4-BE49-F238E27FC236}">
                <a16:creationId xmlns:a16="http://schemas.microsoft.com/office/drawing/2014/main" id="{F2E07FB6-E68B-49B8-9CEE-EFA2E514F3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6755" name="Rectangle 3">
            <a:extLst>
              <a:ext uri="{FF2B5EF4-FFF2-40B4-BE49-F238E27FC236}">
                <a16:creationId xmlns:a16="http://schemas.microsoft.com/office/drawing/2014/main" id="{30D04563-10F3-4FDF-8755-86DE75BC65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07A345-F99B-4C8C-8493-1937271199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D6F81-824C-4AAD-A2BC-CA0A5A3F5FE6}" type="slidenum">
              <a:rPr lang="ru-RU" altLang="ru-RU"/>
              <a:pPr/>
              <a:t>96</a:t>
            </a:fld>
            <a:endParaRPr lang="ru-RU" altLang="ru-RU"/>
          </a:p>
        </p:txBody>
      </p:sp>
      <p:sp>
        <p:nvSpPr>
          <p:cNvPr id="588802" name="Rectangle 2">
            <a:extLst>
              <a:ext uri="{FF2B5EF4-FFF2-40B4-BE49-F238E27FC236}">
                <a16:creationId xmlns:a16="http://schemas.microsoft.com/office/drawing/2014/main" id="{A35C4F49-1007-431C-8D90-BC7FD5DB59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8803" name="Rectangle 3">
            <a:extLst>
              <a:ext uri="{FF2B5EF4-FFF2-40B4-BE49-F238E27FC236}">
                <a16:creationId xmlns:a16="http://schemas.microsoft.com/office/drawing/2014/main" id="{DEF11528-4C4A-416C-B614-6DAE79C7B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918C5D6-78C2-4538-88DC-435501A59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702FB9-FC7A-489D-BE7C-F25115549EBB}" type="slidenum">
              <a:rPr lang="ru-RU" altLang="ru-RU"/>
              <a:pPr/>
              <a:t>97</a:t>
            </a:fld>
            <a:endParaRPr lang="ru-RU" altLang="ru-RU"/>
          </a:p>
        </p:txBody>
      </p:sp>
      <p:sp>
        <p:nvSpPr>
          <p:cNvPr id="590850" name="Rectangle 2">
            <a:extLst>
              <a:ext uri="{FF2B5EF4-FFF2-40B4-BE49-F238E27FC236}">
                <a16:creationId xmlns:a16="http://schemas.microsoft.com/office/drawing/2014/main" id="{787C7B3C-C7ED-4AE7-8F8A-8B012A7964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1" name="Rectangle 3">
            <a:extLst>
              <a:ext uri="{FF2B5EF4-FFF2-40B4-BE49-F238E27FC236}">
                <a16:creationId xmlns:a16="http://schemas.microsoft.com/office/drawing/2014/main" id="{B280E7F9-E22D-447F-AEB9-FE4C5BEE6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EF2E3C-0AF4-4FC3-BC5D-E2A885FADE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EE183-ACCD-46CC-A661-215BC104CC0A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465922" name="Rectangle 2">
            <a:extLst>
              <a:ext uri="{FF2B5EF4-FFF2-40B4-BE49-F238E27FC236}">
                <a16:creationId xmlns:a16="http://schemas.microsoft.com/office/drawing/2014/main" id="{B03B6854-B7F6-4714-869F-18A9E2948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FCEA328C-0363-4A5A-971A-45CB788D8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2464F5-B787-462D-B51F-BB060AC275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C2B077-C2CF-4BA2-B7BF-704A43A3405F}" type="slidenum">
              <a:rPr lang="ru-RU" altLang="ru-RU"/>
              <a:pPr/>
              <a:t>98</a:t>
            </a:fld>
            <a:endParaRPr lang="ru-RU" altLang="ru-RU"/>
          </a:p>
        </p:txBody>
      </p:sp>
      <p:sp>
        <p:nvSpPr>
          <p:cNvPr id="592898" name="Rectangle 2">
            <a:extLst>
              <a:ext uri="{FF2B5EF4-FFF2-40B4-BE49-F238E27FC236}">
                <a16:creationId xmlns:a16="http://schemas.microsoft.com/office/drawing/2014/main" id="{C383F5D2-DB18-49D8-AE22-DBD1747E3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2899" name="Rectangle 3">
            <a:extLst>
              <a:ext uri="{FF2B5EF4-FFF2-40B4-BE49-F238E27FC236}">
                <a16:creationId xmlns:a16="http://schemas.microsoft.com/office/drawing/2014/main" id="{B204EEB5-7376-4EAF-B0B3-2BBE76F95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5E6FA1-420A-41FA-B50A-6DF61BEBEA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BFA2D0-F985-4DA7-B48F-2C60E8477C8B}" type="slidenum">
              <a:rPr lang="ru-RU" altLang="ru-RU"/>
              <a:pPr/>
              <a:t>99</a:t>
            </a:fld>
            <a:endParaRPr lang="ru-RU" altLang="ru-RU"/>
          </a:p>
        </p:txBody>
      </p:sp>
      <p:sp>
        <p:nvSpPr>
          <p:cNvPr id="594946" name="Rectangle 2">
            <a:extLst>
              <a:ext uri="{FF2B5EF4-FFF2-40B4-BE49-F238E27FC236}">
                <a16:creationId xmlns:a16="http://schemas.microsoft.com/office/drawing/2014/main" id="{D9E7C72D-32AF-43C8-AC65-A99B00118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4947" name="Rectangle 3">
            <a:extLst>
              <a:ext uri="{FF2B5EF4-FFF2-40B4-BE49-F238E27FC236}">
                <a16:creationId xmlns:a16="http://schemas.microsoft.com/office/drawing/2014/main" id="{7CDEFA36-6283-4AD6-A856-8A29C388C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7839D0-E53D-4D2C-B399-356EAEF597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13022-3616-4158-9D7C-12B422CD07ED}" type="slidenum">
              <a:rPr lang="ru-RU" altLang="ru-RU"/>
              <a:pPr/>
              <a:t>100</a:t>
            </a:fld>
            <a:endParaRPr lang="ru-RU" altLang="ru-RU"/>
          </a:p>
        </p:txBody>
      </p:sp>
      <p:sp>
        <p:nvSpPr>
          <p:cNvPr id="596994" name="Rectangle 2">
            <a:extLst>
              <a:ext uri="{FF2B5EF4-FFF2-40B4-BE49-F238E27FC236}">
                <a16:creationId xmlns:a16="http://schemas.microsoft.com/office/drawing/2014/main" id="{69CC390A-9A06-4120-8A7F-CAD940BD4E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6995" name="Rectangle 3">
            <a:extLst>
              <a:ext uri="{FF2B5EF4-FFF2-40B4-BE49-F238E27FC236}">
                <a16:creationId xmlns:a16="http://schemas.microsoft.com/office/drawing/2014/main" id="{87BB984C-B36E-4A12-9401-3FFF7A976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3E8813-0E7A-4009-B261-8464DAD70B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7E8E07-46A7-4A14-8BF0-4DFCCE94B3EA}" type="slidenum">
              <a:rPr lang="ru-RU" altLang="ru-RU"/>
              <a:pPr/>
              <a:t>101</a:t>
            </a:fld>
            <a:endParaRPr lang="ru-RU" altLang="ru-RU"/>
          </a:p>
        </p:txBody>
      </p:sp>
      <p:sp>
        <p:nvSpPr>
          <p:cNvPr id="642050" name="Rectangle 2">
            <a:extLst>
              <a:ext uri="{FF2B5EF4-FFF2-40B4-BE49-F238E27FC236}">
                <a16:creationId xmlns:a16="http://schemas.microsoft.com/office/drawing/2014/main" id="{C8F51FD2-5D25-4FF9-8AC7-8C61F2909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2051" name="Rectangle 3">
            <a:extLst>
              <a:ext uri="{FF2B5EF4-FFF2-40B4-BE49-F238E27FC236}">
                <a16:creationId xmlns:a16="http://schemas.microsoft.com/office/drawing/2014/main" id="{60EE8DD2-E2EB-466B-9434-F6A6F0B6D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4958724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83B490-0988-49E9-B522-F20A40F54E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D5DD64-1F64-48D4-A8B3-42295E2B2C66}" type="slidenum">
              <a:rPr lang="ru-RU" altLang="ru-RU"/>
              <a:pPr/>
              <a:t>102</a:t>
            </a:fld>
            <a:endParaRPr lang="ru-RU" altLang="ru-RU"/>
          </a:p>
        </p:txBody>
      </p:sp>
      <p:sp>
        <p:nvSpPr>
          <p:cNvPr id="644098" name="Rectangle 2">
            <a:extLst>
              <a:ext uri="{FF2B5EF4-FFF2-40B4-BE49-F238E27FC236}">
                <a16:creationId xmlns:a16="http://schemas.microsoft.com/office/drawing/2014/main" id="{4AB7A429-1A07-4E44-8378-35E3C2F9BA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4099" name="Rectangle 3">
            <a:extLst>
              <a:ext uri="{FF2B5EF4-FFF2-40B4-BE49-F238E27FC236}">
                <a16:creationId xmlns:a16="http://schemas.microsoft.com/office/drawing/2014/main" id="{2D3D74D4-54D9-461A-BB1C-37C399398E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0750213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8B79E8C-220D-49CF-A858-7782794A8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9F0F88-BE60-44F9-BB8C-6D8FBDB8980A}" type="slidenum">
              <a:rPr lang="ru-RU" altLang="ru-RU"/>
              <a:pPr/>
              <a:t>103</a:t>
            </a:fld>
            <a:endParaRPr lang="ru-RU" altLang="ru-RU"/>
          </a:p>
        </p:txBody>
      </p:sp>
      <p:sp>
        <p:nvSpPr>
          <p:cNvPr id="670722" name="Rectangle 2">
            <a:extLst>
              <a:ext uri="{FF2B5EF4-FFF2-40B4-BE49-F238E27FC236}">
                <a16:creationId xmlns:a16="http://schemas.microsoft.com/office/drawing/2014/main" id="{6D51A057-BDE1-4BCE-A6B7-DED7F42458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0723" name="Rectangle 3">
            <a:extLst>
              <a:ext uri="{FF2B5EF4-FFF2-40B4-BE49-F238E27FC236}">
                <a16:creationId xmlns:a16="http://schemas.microsoft.com/office/drawing/2014/main" id="{FE7770DE-8636-4D57-95D3-1911EE79D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101AB8-C589-424A-B401-86489B85E4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244934-A140-414B-B6E3-79DDDB48BDB4}" type="slidenum">
              <a:rPr lang="ru-RU" altLang="ru-RU"/>
              <a:pPr/>
              <a:t>104</a:t>
            </a:fld>
            <a:endParaRPr lang="ru-RU" altLang="ru-RU"/>
          </a:p>
        </p:txBody>
      </p:sp>
      <p:sp>
        <p:nvSpPr>
          <p:cNvPr id="672770" name="Rectangle 2">
            <a:extLst>
              <a:ext uri="{FF2B5EF4-FFF2-40B4-BE49-F238E27FC236}">
                <a16:creationId xmlns:a16="http://schemas.microsoft.com/office/drawing/2014/main" id="{4985453F-9AC4-4AAE-B3F4-6B247CE924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2771" name="Rectangle 3">
            <a:extLst>
              <a:ext uri="{FF2B5EF4-FFF2-40B4-BE49-F238E27FC236}">
                <a16:creationId xmlns:a16="http://schemas.microsoft.com/office/drawing/2014/main" id="{0EB28633-6213-40C1-922F-606FF60BE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66106C-CBD7-4680-859D-CDC9226972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B06F92-16F7-4E57-9395-5614D463D1DD}" type="slidenum">
              <a:rPr lang="ru-RU" altLang="ru-RU"/>
              <a:pPr/>
              <a:t>105</a:t>
            </a:fld>
            <a:endParaRPr lang="ru-RU" altLang="ru-RU"/>
          </a:p>
        </p:txBody>
      </p:sp>
      <p:sp>
        <p:nvSpPr>
          <p:cNvPr id="674818" name="Rectangle 2">
            <a:extLst>
              <a:ext uri="{FF2B5EF4-FFF2-40B4-BE49-F238E27FC236}">
                <a16:creationId xmlns:a16="http://schemas.microsoft.com/office/drawing/2014/main" id="{A3CE47F3-9746-43FA-9433-5769C8567A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4819" name="Rectangle 3">
            <a:extLst>
              <a:ext uri="{FF2B5EF4-FFF2-40B4-BE49-F238E27FC236}">
                <a16:creationId xmlns:a16="http://schemas.microsoft.com/office/drawing/2014/main" id="{A6F4AEE1-0651-48AC-B062-843DBEDCA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F86270-CC44-4B34-99E1-E07AA9D095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0AAC41-846B-482F-A069-1CF3877FB718}" type="slidenum">
              <a:rPr lang="ru-RU" altLang="ru-RU"/>
              <a:pPr/>
              <a:t>106</a:t>
            </a:fld>
            <a:endParaRPr lang="ru-RU" altLang="ru-RU"/>
          </a:p>
        </p:txBody>
      </p:sp>
      <p:sp>
        <p:nvSpPr>
          <p:cNvPr id="678914" name="Rectangle 2">
            <a:extLst>
              <a:ext uri="{FF2B5EF4-FFF2-40B4-BE49-F238E27FC236}">
                <a16:creationId xmlns:a16="http://schemas.microsoft.com/office/drawing/2014/main" id="{08E453E8-813A-4C34-8B28-65122496E2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8915" name="Rectangle 3">
            <a:extLst>
              <a:ext uri="{FF2B5EF4-FFF2-40B4-BE49-F238E27FC236}">
                <a16:creationId xmlns:a16="http://schemas.microsoft.com/office/drawing/2014/main" id="{683C4ED7-7CA2-4D9A-9CD7-BD01B5DB2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86799D-5D75-4A09-AD76-82F67D2684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ECBFDB-F65D-4A2B-B9F4-9A9AD6C87CEF}" type="slidenum">
              <a:rPr lang="ru-RU" altLang="ru-RU"/>
              <a:pPr/>
              <a:t>107</a:t>
            </a:fld>
            <a:endParaRPr lang="ru-RU" altLang="ru-RU"/>
          </a:p>
        </p:txBody>
      </p:sp>
      <p:sp>
        <p:nvSpPr>
          <p:cNvPr id="680962" name="Rectangle 2">
            <a:extLst>
              <a:ext uri="{FF2B5EF4-FFF2-40B4-BE49-F238E27FC236}">
                <a16:creationId xmlns:a16="http://schemas.microsoft.com/office/drawing/2014/main" id="{8478282A-2EE4-48DD-8893-165FF6CDA5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0963" name="Rectangle 3">
            <a:extLst>
              <a:ext uri="{FF2B5EF4-FFF2-40B4-BE49-F238E27FC236}">
                <a16:creationId xmlns:a16="http://schemas.microsoft.com/office/drawing/2014/main" id="{381D5A28-A58B-49FD-AAA1-DBCC6099A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6F0AB-3B44-4523-9461-89925AAF6F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4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4EA7-1810-4713-B6FE-6DF023BF1C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13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11907-3F2F-4670-90D3-611C682407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85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2A225-6A38-4ADA-AB0B-D9621DEE59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0796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45A17-1661-4D0E-83C9-04DF57C3CA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627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90EFA-0558-487D-8CA0-EF3BB8CA51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25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0F7AA-81FE-447E-802F-B2DC1F495B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979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C3034-A32B-4BCB-AB2B-08BCA6F2C8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851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FF264-3993-4885-BC64-00AF01BC3D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69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797F1-5B60-471D-A788-C77485DEEC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15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61F5E-65F2-4211-9181-B18787D14B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239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5224B5-7D43-4F39-9C25-D75B4B1AB6A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2.png"/><Relationship Id="rId4" Type="http://schemas.openxmlformats.org/officeDocument/2006/relationships/image" Target="../media/image16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73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230.png"/><Relationship Id="rId4" Type="http://schemas.openxmlformats.org/officeDocument/2006/relationships/image" Target="../media/image11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png"/><Relationship Id="rId4" Type="http://schemas.openxmlformats.org/officeDocument/2006/relationships/oleObject" Target="../embeddings/oleObject3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0.png"/><Relationship Id="rId5" Type="http://schemas.openxmlformats.org/officeDocument/2006/relationships/image" Target="../media/image134.png"/><Relationship Id="rId4" Type="http://schemas.openxmlformats.org/officeDocument/2006/relationships/image" Target="../media/image44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png"/><Relationship Id="rId4" Type="http://schemas.openxmlformats.org/officeDocument/2006/relationships/image" Target="../media/image14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0" y="263769"/>
            <a:ext cx="5005754" cy="63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3779228" y="652097"/>
            <a:ext cx="5364773" cy="6036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ru-RU" altLang="ru-RU" sz="3323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3722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defTabSz="844083">
              <a:defRPr/>
            </a:pPr>
            <a:r>
              <a:rPr lang="ru-RU" sz="184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13</a:t>
            </a:r>
            <a:r>
              <a:rPr lang="en-US" sz="184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.03.</a:t>
            </a:r>
            <a:r>
              <a:rPr lang="ru-RU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84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DED678-C70D-5A3B-E78F-68FABCB26631}"/>
              </a:ext>
            </a:extLst>
          </p:cNvPr>
          <p:cNvSpPr txBox="1"/>
          <p:nvPr/>
        </p:nvSpPr>
        <p:spPr>
          <a:xfrm>
            <a:off x="0" y="18096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Методика использования компьютерной программы </a:t>
            </a:r>
            <a:r>
              <a:rPr lang="ru-RU" sz="3600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ru-RU" sz="36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 изучении преобразований плоскости» </a:t>
            </a:r>
            <a:endParaRPr lang="en-US" sz="36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6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</a:rPr>
              <a:t>сайт: </a:t>
            </a:r>
            <a:r>
              <a:rPr lang="en-US" sz="36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</a:rPr>
              <a:t>vasmirnov.ru</a:t>
            </a:r>
            <a:r>
              <a:rPr lang="ru-RU" sz="3600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3600" dirty="0">
                <a:solidFill>
                  <a:schemeClr val="accent2"/>
                </a:solidFill>
                <a:latin typeface="+mj-lt"/>
              </a:rPr>
              <a:t>эл. почта: </a:t>
            </a:r>
            <a:r>
              <a:rPr lang="en-US" sz="3600" dirty="0">
                <a:solidFill>
                  <a:schemeClr val="accent2"/>
                </a:solidFill>
                <a:latin typeface="+mj-lt"/>
              </a:rPr>
              <a:t>v-a-smirnov@mail.ru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02A440-64B1-F950-2942-AE488527113C}"/>
              </a:ext>
            </a:extLst>
          </p:cNvPr>
          <p:cNvSpPr/>
          <p:nvPr/>
        </p:nvSpPr>
        <p:spPr>
          <a:xfrm>
            <a:off x="2699792" y="24496"/>
            <a:ext cx="63367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А. Смирнов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физ.-мат. наук, профессор,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кафедрой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элементарной математики и теории чисел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педагогического 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университета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95;p1" descr="СОЮЗ_ЛОГО_1.psd">
            <a:extLst>
              <a:ext uri="{FF2B5EF4-FFF2-40B4-BE49-F238E27FC236}">
                <a16:creationId xmlns:a16="http://schemas.microsoft.com/office/drawing/2014/main" id="{C4744F0C-1F10-F73B-6F1D-BDFA2E9713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36794"/>
          <a:stretch/>
        </p:blipFill>
        <p:spPr>
          <a:xfrm>
            <a:off x="7164288" y="5225734"/>
            <a:ext cx="1749793" cy="75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837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0FF553-7B68-47D5-B2E9-63A3D9C30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3200" dirty="0">
                <a:solidFill>
                  <a:srgbClr val="FF0000"/>
                </a:solidFill>
              </a:rPr>
              <a:t>Литература</a:t>
            </a:r>
          </a:p>
          <a:p>
            <a:pPr algn="just"/>
            <a:r>
              <a:rPr lang="en-US" altLang="ru-RU" sz="2800" dirty="0">
                <a:solidFill>
                  <a:schemeClr val="tx1"/>
                </a:solidFill>
              </a:rPr>
              <a:t>	</a:t>
            </a:r>
            <a:r>
              <a:rPr lang="ru-RU" altLang="ru-RU" sz="2800" dirty="0">
                <a:solidFill>
                  <a:schemeClr val="tx1"/>
                </a:solidFill>
              </a:rPr>
              <a:t>1. </a:t>
            </a:r>
            <a:r>
              <a:rPr lang="ru-RU" altLang="ru-RU" sz="2800" dirty="0" err="1">
                <a:solidFill>
                  <a:schemeClr val="tx1"/>
                </a:solidFill>
              </a:rPr>
              <a:t>Яглом</a:t>
            </a:r>
            <a:r>
              <a:rPr lang="ru-RU" altLang="ru-RU" sz="2800" dirty="0">
                <a:solidFill>
                  <a:schemeClr val="tx1"/>
                </a:solidFill>
              </a:rPr>
              <a:t> И.М. Геометрические преобразования, т. 1. – М.: Гос. изд. техн.-</a:t>
            </a:r>
            <a:r>
              <a:rPr lang="ru-RU" altLang="ru-RU" sz="2800" dirty="0" err="1">
                <a:solidFill>
                  <a:schemeClr val="tx1"/>
                </a:solidFill>
              </a:rPr>
              <a:t>теор</a:t>
            </a:r>
            <a:r>
              <a:rPr lang="ru-RU" altLang="ru-RU" sz="2800" dirty="0">
                <a:solidFill>
                  <a:schemeClr val="tx1"/>
                </a:solidFill>
              </a:rPr>
              <a:t>. литературы, 1955.</a:t>
            </a:r>
          </a:p>
          <a:p>
            <a:pPr algn="just"/>
            <a:r>
              <a:rPr lang="en-US" altLang="ru-RU" sz="2800" dirty="0">
                <a:solidFill>
                  <a:schemeClr val="tx1"/>
                </a:solidFill>
              </a:rPr>
              <a:t>	</a:t>
            </a:r>
            <a:r>
              <a:rPr lang="ru-RU" altLang="ru-RU" sz="2800" dirty="0">
                <a:solidFill>
                  <a:schemeClr val="tx1"/>
                </a:solidFill>
              </a:rPr>
              <a:t>2. </a:t>
            </a:r>
            <a:r>
              <a:rPr lang="ru-RU" altLang="ru-RU" sz="2800" dirty="0" err="1">
                <a:solidFill>
                  <a:schemeClr val="tx1"/>
                </a:solidFill>
              </a:rPr>
              <a:t>Яглом</a:t>
            </a:r>
            <a:r>
              <a:rPr lang="ru-RU" altLang="ru-RU" sz="2800" dirty="0">
                <a:solidFill>
                  <a:schemeClr val="tx1"/>
                </a:solidFill>
              </a:rPr>
              <a:t> И.М. Геометрические преобразования, т. 2. – М.: Гос. изд. техн.-</a:t>
            </a:r>
            <a:r>
              <a:rPr lang="ru-RU" altLang="ru-RU" sz="2800" dirty="0" err="1">
                <a:solidFill>
                  <a:schemeClr val="tx1"/>
                </a:solidFill>
              </a:rPr>
              <a:t>теор</a:t>
            </a:r>
            <a:r>
              <a:rPr lang="ru-RU" altLang="ru-RU" sz="2800" dirty="0">
                <a:solidFill>
                  <a:schemeClr val="tx1"/>
                </a:solidFill>
              </a:rPr>
              <a:t>. литературы, 1955.</a:t>
            </a:r>
          </a:p>
          <a:p>
            <a:pPr algn="just"/>
            <a:r>
              <a:rPr lang="en-US" altLang="ru-RU" sz="2800" dirty="0">
                <a:solidFill>
                  <a:schemeClr val="tx1"/>
                </a:solidFill>
              </a:rPr>
              <a:t>	</a:t>
            </a:r>
            <a:r>
              <a:rPr lang="ru-RU" altLang="ru-RU" sz="2800" dirty="0">
                <a:solidFill>
                  <a:schemeClr val="tx1"/>
                </a:solidFill>
              </a:rPr>
              <a:t>3. Вейль Г. Симметрия. – М.: Наука, 1968.</a:t>
            </a:r>
          </a:p>
          <a:p>
            <a:pPr algn="just"/>
            <a:r>
              <a:rPr lang="en-US" altLang="ru-RU" sz="2800" dirty="0">
                <a:solidFill>
                  <a:schemeClr val="tx1"/>
                </a:solidFill>
              </a:rPr>
              <a:t>	</a:t>
            </a:r>
            <a:r>
              <a:rPr lang="ru-RU" altLang="ru-RU" sz="2800" dirty="0">
                <a:solidFill>
                  <a:schemeClr val="tx1"/>
                </a:solidFill>
              </a:rPr>
              <a:t>4. </a:t>
            </a:r>
            <a:r>
              <a:rPr lang="ru-RU" altLang="ru-RU" sz="2800" dirty="0" err="1">
                <a:solidFill>
                  <a:schemeClr val="tx1"/>
                </a:solidFill>
              </a:rPr>
              <a:t>Гильде</a:t>
            </a:r>
            <a:r>
              <a:rPr lang="ru-RU" altLang="ru-RU" sz="2800" dirty="0">
                <a:solidFill>
                  <a:schemeClr val="tx1"/>
                </a:solidFill>
              </a:rPr>
              <a:t> В. Зеркальный мир. – М.: Мир, 1982.</a:t>
            </a:r>
            <a:r>
              <a:rPr lang="ru-RU" altLang="ru-RU" sz="2800" dirty="0">
                <a:solidFill>
                  <a:srgbClr val="FF3300"/>
                </a:solidFill>
              </a:rPr>
              <a:t>	</a:t>
            </a:r>
          </a:p>
          <a:p>
            <a:pPr algn="just"/>
            <a:r>
              <a:rPr lang="en-US" altLang="ru-RU" sz="2800" dirty="0">
                <a:solidFill>
                  <a:schemeClr val="tx1"/>
                </a:solidFill>
              </a:rPr>
              <a:t>	</a:t>
            </a:r>
            <a:r>
              <a:rPr lang="ru-RU" altLang="ru-RU" sz="2800" dirty="0">
                <a:solidFill>
                  <a:schemeClr val="tx1"/>
                </a:solidFill>
              </a:rPr>
              <a:t>5. Тарасов Л.В. Этот удивительно симметричный мир. – М.: Просвещение, 1982.</a:t>
            </a:r>
            <a:endParaRPr lang="en-US" altLang="ru-RU" sz="2800" dirty="0">
              <a:solidFill>
                <a:schemeClr val="tx1"/>
              </a:solidFill>
            </a:endParaRPr>
          </a:p>
          <a:p>
            <a:pPr algn="just"/>
            <a:r>
              <a:rPr lang="en-US" altLang="ru-RU" sz="2800" dirty="0">
                <a:solidFill>
                  <a:schemeClr val="tx1"/>
                </a:solidFill>
              </a:rPr>
              <a:t>	</a:t>
            </a:r>
            <a:r>
              <a:rPr lang="ru-RU" altLang="ru-RU" sz="2800" dirty="0">
                <a:solidFill>
                  <a:schemeClr val="tx1"/>
                </a:solidFill>
              </a:rPr>
              <a:t>6. Шафрановский И.И. Симметрия в природе. – Л.:</a:t>
            </a:r>
            <a:r>
              <a:rPr lang="ru-RU" sz="2800" dirty="0"/>
              <a:t> </a:t>
            </a:r>
            <a:r>
              <a:rPr lang="ru-RU" altLang="ru-RU" sz="2800" dirty="0">
                <a:solidFill>
                  <a:schemeClr val="tx1"/>
                </a:solidFill>
              </a:rPr>
              <a:t>Недра, 1968.</a:t>
            </a:r>
          </a:p>
          <a:p>
            <a:pPr algn="just"/>
            <a:r>
              <a:rPr lang="en-US" altLang="ru-RU" sz="2800" dirty="0">
                <a:solidFill>
                  <a:schemeClr val="tx1"/>
                </a:solidFill>
              </a:rPr>
              <a:t>	</a:t>
            </a:r>
            <a:r>
              <a:rPr lang="ru-RU" altLang="ru-RU" sz="2800" dirty="0">
                <a:solidFill>
                  <a:schemeClr val="tx1"/>
                </a:solidFill>
              </a:rPr>
              <a:t>7. Шубников А.В., </a:t>
            </a:r>
            <a:r>
              <a:rPr lang="ru-RU" altLang="ru-RU" sz="2800" dirty="0" err="1">
                <a:solidFill>
                  <a:schemeClr val="tx1"/>
                </a:solidFill>
              </a:rPr>
              <a:t>Копцик</a:t>
            </a:r>
            <a:r>
              <a:rPr lang="ru-RU" altLang="ru-RU" sz="2800" dirty="0">
                <a:solidFill>
                  <a:schemeClr val="tx1"/>
                </a:solidFill>
              </a:rPr>
              <a:t> В.А. Симметрия в науке и</a:t>
            </a:r>
            <a:r>
              <a:rPr lang="ru-RU" sz="2800" dirty="0"/>
              <a:t> </a:t>
            </a:r>
            <a:r>
              <a:rPr lang="ru-RU" altLang="ru-RU" sz="2800" dirty="0">
                <a:solidFill>
                  <a:schemeClr val="tx1"/>
                </a:solidFill>
              </a:rPr>
              <a:t>искусстве. – М.: Наука, 1972.</a:t>
            </a:r>
          </a:p>
          <a:p>
            <a:pPr algn="just"/>
            <a:r>
              <a:rPr lang="en-US" altLang="ru-RU" sz="2800" dirty="0">
                <a:solidFill>
                  <a:schemeClr val="tx1"/>
                </a:solidFill>
              </a:rPr>
              <a:t>	</a:t>
            </a:r>
            <a:r>
              <a:rPr lang="ru-RU" altLang="ru-RU" sz="2800" dirty="0">
                <a:solidFill>
                  <a:schemeClr val="tx1"/>
                </a:solidFill>
              </a:rPr>
              <a:t>8. Парамонова И.М. Симметрия в математике. – М.: МЦНМО, 2000.	</a:t>
            </a:r>
          </a:p>
        </p:txBody>
      </p:sp>
    </p:spTree>
    <p:extLst>
      <p:ext uri="{BB962C8B-B14F-4D97-AF65-F5344CB8AC3E}">
        <p14:creationId xmlns:p14="http://schemas.microsoft.com/office/powerpoint/2010/main" val="1130902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050">
            <a:extLst>
              <a:ext uri="{FF2B5EF4-FFF2-40B4-BE49-F238E27FC236}">
                <a16:creationId xmlns:a16="http://schemas.microsoft.com/office/drawing/2014/main" id="{FBBE907B-B87B-4A5F-81EE-C8D7DC53F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Паркет 8</a:t>
            </a:r>
          </a:p>
        </p:txBody>
      </p:sp>
      <p:sp>
        <p:nvSpPr>
          <p:cNvPr id="595971" name="Text Box 2051">
            <a:extLst>
              <a:ext uri="{FF2B5EF4-FFF2-40B4-BE49-F238E27FC236}">
                <a16:creationId xmlns:a16="http://schemas.microsoft.com/office/drawing/2014/main" id="{1658CDC6-7AFB-41E8-97E6-80B4D9E5E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68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На рисунке приведен фрагмент еще одного правильного паркета из квадратов и восьмиугольников.</a:t>
            </a:r>
          </a:p>
        </p:txBody>
      </p:sp>
      <p:pic>
        <p:nvPicPr>
          <p:cNvPr id="595973" name="Picture 2053">
            <a:extLst>
              <a:ext uri="{FF2B5EF4-FFF2-40B4-BE49-F238E27FC236}">
                <a16:creationId xmlns:a16="http://schemas.microsoft.com/office/drawing/2014/main" id="{DA5141FF-3D79-41F9-8251-23A53E422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18" y="2708920"/>
            <a:ext cx="6710363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>
            <a:extLst>
              <a:ext uri="{FF2B5EF4-FFF2-40B4-BE49-F238E27FC236}">
                <a16:creationId xmlns:a16="http://schemas.microsoft.com/office/drawing/2014/main" id="{85E5345D-D55B-493C-9A11-84FC9132F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</a:p>
        </p:txBody>
      </p:sp>
      <p:sp>
        <p:nvSpPr>
          <p:cNvPr id="641027" name="Text Box 3">
            <a:extLst>
              <a:ext uri="{FF2B5EF4-FFF2-40B4-BE49-F238E27FC236}">
                <a16:creationId xmlns:a16="http://schemas.microsoft.com/office/drawing/2014/main" id="{462D2795-BDB4-49D7-947C-300394852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3164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На клетчатой бумаге изобразите паркет из шестиугольников и треугольников, аналогичный правильному паркету 1.</a:t>
            </a:r>
          </a:p>
        </p:txBody>
      </p:sp>
      <p:pic>
        <p:nvPicPr>
          <p:cNvPr id="7" name="Picture 3078">
            <a:extLst>
              <a:ext uri="{FF2B5EF4-FFF2-40B4-BE49-F238E27FC236}">
                <a16:creationId xmlns:a16="http://schemas.microsoft.com/office/drawing/2014/main" id="{EAB703B3-A2C7-486A-83FA-B8B322CA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5" y="2060848"/>
            <a:ext cx="3212877" cy="231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A9BBC4-508A-469F-AB41-82DA86FDF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806733"/>
            <a:ext cx="3659027" cy="483283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7F1E14C-5FB6-46C4-B2BD-669447062CA9}"/>
              </a:ext>
            </a:extLst>
          </p:cNvPr>
          <p:cNvGrpSpPr/>
          <p:nvPr/>
        </p:nvGrpSpPr>
        <p:grpSpPr>
          <a:xfrm>
            <a:off x="1999607" y="1820861"/>
            <a:ext cx="5664018" cy="4875375"/>
            <a:chOff x="1547664" y="1819109"/>
            <a:chExt cx="5664018" cy="4875375"/>
          </a:xfrm>
        </p:grpSpPr>
        <p:sp>
          <p:nvSpPr>
            <p:cNvPr id="641029" name="Text Box 5">
              <a:extLst>
                <a:ext uri="{FF2B5EF4-FFF2-40B4-BE49-F238E27FC236}">
                  <a16:creationId xmlns:a16="http://schemas.microsoft.com/office/drawing/2014/main" id="{D142F6F2-B517-45BE-AB17-CD7B297D8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7664" y="6135530"/>
              <a:ext cx="2131683" cy="558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</a:t>
              </a:r>
              <a:endParaRPr lang="ru-RU" altLang="ru-RU" sz="3200" dirty="0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84B78E4-6487-40D4-97B3-B7578EE5A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2655" y="1819109"/>
              <a:ext cx="3659027" cy="4835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90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>
            <a:extLst>
              <a:ext uri="{FF2B5EF4-FFF2-40B4-BE49-F238E27FC236}">
                <a16:creationId xmlns:a16="http://schemas.microsoft.com/office/drawing/2014/main" id="{43AB106A-94F6-44E6-9F5F-9F08098DB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643075" name="Text Box 3">
            <a:extLst>
              <a:ext uri="{FF2B5EF4-FFF2-40B4-BE49-F238E27FC236}">
                <a16:creationId xmlns:a16="http://schemas.microsoft.com/office/drawing/2014/main" id="{A4B0AAF0-42F9-4771-B39B-442C7A91A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На клетчатой бумаге изобразите паркет из треугольников и квадратов, аналогичный правильному паркету 2.</a:t>
            </a:r>
          </a:p>
        </p:txBody>
      </p:sp>
      <p:pic>
        <p:nvPicPr>
          <p:cNvPr id="7" name="Picture 1030">
            <a:extLst>
              <a:ext uri="{FF2B5EF4-FFF2-40B4-BE49-F238E27FC236}">
                <a16:creationId xmlns:a16="http://schemas.microsoft.com/office/drawing/2014/main" id="{01CE0717-BF5A-4A59-800B-6CAE5762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" y="2011611"/>
            <a:ext cx="3343446" cy="208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626248-632C-44F7-878B-CE11CFD95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833" y="4437406"/>
            <a:ext cx="3991570" cy="2290814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EC179B6-331D-40C8-9907-25C81D1847F8}"/>
              </a:ext>
            </a:extLst>
          </p:cNvPr>
          <p:cNvGrpSpPr/>
          <p:nvPr/>
        </p:nvGrpSpPr>
        <p:grpSpPr>
          <a:xfrm>
            <a:off x="1907351" y="1591504"/>
            <a:ext cx="6153052" cy="5256584"/>
            <a:chOff x="1907351" y="1484784"/>
            <a:chExt cx="6153052" cy="5256584"/>
          </a:xfrm>
        </p:grpSpPr>
        <p:sp>
          <p:nvSpPr>
            <p:cNvPr id="643077" name="Text Box 5">
              <a:extLst>
                <a:ext uri="{FF2B5EF4-FFF2-40B4-BE49-F238E27FC236}">
                  <a16:creationId xmlns:a16="http://schemas.microsoft.com/office/drawing/2014/main" id="{200C3A66-F9A9-466A-8169-0AA7FF05E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7351" y="6092831"/>
              <a:ext cx="2209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</a:t>
              </a:r>
              <a:endParaRPr lang="ru-RU" altLang="ru-RU" sz="3200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98F56C7-44D2-4B98-AC11-C499ECAE5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7945" y="1484784"/>
              <a:ext cx="3992458" cy="5256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504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>
            <a:extLst>
              <a:ext uri="{FF2B5EF4-FFF2-40B4-BE49-F238E27FC236}">
                <a16:creationId xmlns:a16="http://schemas.microsoft.com/office/drawing/2014/main" id="{14324C32-1210-4C79-B60D-D673010B9F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3</a:t>
            </a:r>
          </a:p>
        </p:txBody>
      </p:sp>
      <p:sp>
        <p:nvSpPr>
          <p:cNvPr id="669699" name="Text Box 3">
            <a:extLst>
              <a:ext uri="{FF2B5EF4-FFF2-40B4-BE49-F238E27FC236}">
                <a16:creationId xmlns:a16="http://schemas.microsoft.com/office/drawing/2014/main" id="{2C431478-CF04-412E-83B6-F17DC994B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400" dirty="0"/>
              <a:t> На клетчатой бумаге изобразите паркет из треугольников и квадратов, аналогичный правильному паркету 3. </a:t>
            </a:r>
            <a:r>
              <a:rPr lang="ru-RU" altLang="ru-RU" dirty="0">
                <a:cs typeface="Times New Roman" panose="02020603050405020304" pitchFamily="18" charset="0"/>
              </a:rPr>
              <a:t>Раскрасьте квадраты одним цветом, а треугольники – другим. </a:t>
            </a:r>
          </a:p>
        </p:txBody>
      </p:sp>
      <p:pic>
        <p:nvPicPr>
          <p:cNvPr id="8" name="Picture 2054">
            <a:extLst>
              <a:ext uri="{FF2B5EF4-FFF2-40B4-BE49-F238E27FC236}">
                <a16:creationId xmlns:a16="http://schemas.microsoft.com/office/drawing/2014/main" id="{B93A3160-8DA1-432B-B5BD-9C909C3DD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678089" cy="267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01C6CD4-3D35-4337-82A5-0863EA20B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04" y="1666863"/>
            <a:ext cx="3848100" cy="500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1F609C0-512D-4713-92CD-584D0284B55E}"/>
              </a:ext>
            </a:extLst>
          </p:cNvPr>
          <p:cNvGrpSpPr/>
          <p:nvPr/>
        </p:nvGrpSpPr>
        <p:grpSpPr>
          <a:xfrm>
            <a:off x="2935793" y="1657529"/>
            <a:ext cx="5503863" cy="5016500"/>
            <a:chOff x="2935793" y="1657529"/>
            <a:chExt cx="5503863" cy="5016500"/>
          </a:xfrm>
        </p:grpSpPr>
        <p:sp>
          <p:nvSpPr>
            <p:cNvPr id="669702" name="Text Box 6">
              <a:extLst>
                <a:ext uri="{FF2B5EF4-FFF2-40B4-BE49-F238E27FC236}">
                  <a16:creationId xmlns:a16="http://schemas.microsoft.com/office/drawing/2014/main" id="{3114F42A-C29C-4922-94C7-3B8904ED2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5793" y="5683434"/>
              <a:ext cx="1828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957E5A80-BC2B-402A-AB96-498D0AAEA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556" y="1657529"/>
              <a:ext cx="3848100" cy="501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>
            <a:extLst>
              <a:ext uri="{FF2B5EF4-FFF2-40B4-BE49-F238E27FC236}">
                <a16:creationId xmlns:a16="http://schemas.microsoft.com/office/drawing/2014/main" id="{53F79B49-E686-4EE6-97B0-C5A55B9F7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4</a:t>
            </a:r>
          </a:p>
        </p:txBody>
      </p:sp>
      <p:sp>
        <p:nvSpPr>
          <p:cNvPr id="671747" name="Text Box 3">
            <a:extLst>
              <a:ext uri="{FF2B5EF4-FFF2-40B4-BE49-F238E27FC236}">
                <a16:creationId xmlns:a16="http://schemas.microsoft.com/office/drawing/2014/main" id="{C8612705-4138-4F7B-A1FE-0AA62DF08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400" dirty="0"/>
              <a:t> На клетчатой бумаге изобразите паркет из треугольников и шестиугольников, аналогичный правильному паркету 4</a:t>
            </a:r>
            <a:r>
              <a:rPr lang="ru-RU" altLang="ru-RU" dirty="0">
                <a:cs typeface="Times New Roman" panose="02020603050405020304" pitchFamily="18" charset="0"/>
              </a:rPr>
              <a:t>. Раскрасьте шестиугольники одним цветом, а треугольники – другим.</a:t>
            </a:r>
          </a:p>
        </p:txBody>
      </p:sp>
      <p:pic>
        <p:nvPicPr>
          <p:cNvPr id="8" name="Picture 1030">
            <a:extLst>
              <a:ext uri="{FF2B5EF4-FFF2-40B4-BE49-F238E27FC236}">
                <a16:creationId xmlns:a16="http://schemas.microsoft.com/office/drawing/2014/main" id="{2D4D1D0E-417D-4E44-AB35-4F02DC24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1" y="2276872"/>
            <a:ext cx="4014241" cy="175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8ACF878-E95B-46B8-ACEA-AE9865475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77" y="1665755"/>
            <a:ext cx="3925888" cy="512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EF8E999-7F41-4417-B7BA-393671DFBAEC}"/>
              </a:ext>
            </a:extLst>
          </p:cNvPr>
          <p:cNvGrpSpPr/>
          <p:nvPr/>
        </p:nvGrpSpPr>
        <p:grpSpPr>
          <a:xfrm>
            <a:off x="2394689" y="1657350"/>
            <a:ext cx="6086476" cy="5124450"/>
            <a:chOff x="2411760" y="1657350"/>
            <a:chExt cx="6086476" cy="5124450"/>
          </a:xfrm>
        </p:grpSpPr>
        <p:sp>
          <p:nvSpPr>
            <p:cNvPr id="671750" name="Text Box 6">
              <a:extLst>
                <a:ext uri="{FF2B5EF4-FFF2-40B4-BE49-F238E27FC236}">
                  <a16:creationId xmlns:a16="http://schemas.microsoft.com/office/drawing/2014/main" id="{4A6EBB6C-2BE6-43D1-96DA-DD37B8A83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1760" y="5715005"/>
              <a:ext cx="1828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6B098A6A-BF22-4945-AF1D-4CC6AB23A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348" y="1657350"/>
              <a:ext cx="3925888" cy="512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>
            <a:extLst>
              <a:ext uri="{FF2B5EF4-FFF2-40B4-BE49-F238E27FC236}">
                <a16:creationId xmlns:a16="http://schemas.microsoft.com/office/drawing/2014/main" id="{F1C5CDEC-4BF5-4BDC-8EED-76A1187834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5</a:t>
            </a:r>
          </a:p>
        </p:txBody>
      </p:sp>
      <p:sp>
        <p:nvSpPr>
          <p:cNvPr id="673795" name="Text Box 3">
            <a:extLst>
              <a:ext uri="{FF2B5EF4-FFF2-40B4-BE49-F238E27FC236}">
                <a16:creationId xmlns:a16="http://schemas.microsoft.com/office/drawing/2014/main" id="{BFD70042-A7CD-4A75-8748-966A360E5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" y="4572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400" dirty="0"/>
              <a:t> На клетчатой бумаге и</a:t>
            </a:r>
            <a:r>
              <a:rPr lang="ru-RU" altLang="ru-RU" dirty="0">
                <a:cs typeface="Times New Roman" panose="02020603050405020304" pitchFamily="18" charset="0"/>
              </a:rPr>
              <a:t>зобразите паркет из шестиугольников, квадратов и треугольников, </a:t>
            </a:r>
            <a:r>
              <a:rPr lang="ru-RU" altLang="ru-RU" sz="2400" dirty="0"/>
              <a:t>аналогичный правильному паркету 5</a:t>
            </a:r>
            <a:r>
              <a:rPr lang="ru-RU" altLang="ru-RU" dirty="0">
                <a:cs typeface="Times New Roman" panose="02020603050405020304" pitchFamily="18" charset="0"/>
              </a:rPr>
              <a:t>. Раскрасьте шестиугольники и треугольники одним цветом, а квадраты – другим.</a:t>
            </a:r>
          </a:p>
        </p:txBody>
      </p:sp>
      <p:pic>
        <p:nvPicPr>
          <p:cNvPr id="8" name="Picture 1029">
            <a:extLst>
              <a:ext uri="{FF2B5EF4-FFF2-40B4-BE49-F238E27FC236}">
                <a16:creationId xmlns:a16="http://schemas.microsoft.com/office/drawing/2014/main" id="{85848981-C0B6-4083-9001-5A72401A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7" y="2348880"/>
            <a:ext cx="3598912" cy="287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9A79352-AA26-4145-A20A-37BAE0CF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1773237"/>
            <a:ext cx="3780131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5DF2BE-A977-4EA6-B8A2-D0D9E4CCFF8C}"/>
              </a:ext>
            </a:extLst>
          </p:cNvPr>
          <p:cNvGrpSpPr/>
          <p:nvPr/>
        </p:nvGrpSpPr>
        <p:grpSpPr>
          <a:xfrm>
            <a:off x="2540000" y="1747445"/>
            <a:ext cx="5918201" cy="4932363"/>
            <a:chOff x="2540000" y="1773238"/>
            <a:chExt cx="5918201" cy="4932363"/>
          </a:xfrm>
        </p:grpSpPr>
        <p:sp>
          <p:nvSpPr>
            <p:cNvPr id="673798" name="Text Box 6">
              <a:extLst>
                <a:ext uri="{FF2B5EF4-FFF2-40B4-BE49-F238E27FC236}">
                  <a16:creationId xmlns:a16="http://schemas.microsoft.com/office/drawing/2014/main" id="{E25DEA0D-FC13-4EF0-8698-85943C6292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0000" y="5715005"/>
              <a:ext cx="1828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32AF1778-324F-4244-9F12-6B30C6527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713" y="1773238"/>
              <a:ext cx="3773488" cy="493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>
            <a:extLst>
              <a:ext uri="{FF2B5EF4-FFF2-40B4-BE49-F238E27FC236}">
                <a16:creationId xmlns:a16="http://schemas.microsoft.com/office/drawing/2014/main" id="{148C964E-4707-4379-ABAD-948C6267F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6</a:t>
            </a:r>
          </a:p>
        </p:txBody>
      </p:sp>
      <p:sp>
        <p:nvSpPr>
          <p:cNvPr id="677891" name="Text Box 3">
            <a:extLst>
              <a:ext uri="{FF2B5EF4-FFF2-40B4-BE49-F238E27FC236}">
                <a16:creationId xmlns:a16="http://schemas.microsoft.com/office/drawing/2014/main" id="{EA065E4F-EEB8-4BFB-9BEA-927634123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400" dirty="0"/>
              <a:t> На клетчатой бумаге и</a:t>
            </a:r>
            <a:r>
              <a:rPr lang="ru-RU" altLang="ru-RU" dirty="0">
                <a:cs typeface="Times New Roman" panose="02020603050405020304" pitchFamily="18" charset="0"/>
              </a:rPr>
              <a:t>зобразите паркет из </a:t>
            </a:r>
            <a:r>
              <a:rPr lang="ru-RU" altLang="ru-RU" dirty="0" err="1">
                <a:cs typeface="Times New Roman" panose="02020603050405020304" pitchFamily="18" charset="0"/>
              </a:rPr>
              <a:t>двенадцатиугольников</a:t>
            </a:r>
            <a:r>
              <a:rPr lang="ru-RU" altLang="ru-RU" dirty="0">
                <a:cs typeface="Times New Roman" panose="02020603050405020304" pitchFamily="18" charset="0"/>
              </a:rPr>
              <a:t> и треугольников, </a:t>
            </a:r>
            <a:r>
              <a:rPr lang="ru-RU" altLang="ru-RU" sz="2400" dirty="0"/>
              <a:t>аналогичный правильному паркету 6</a:t>
            </a:r>
            <a:r>
              <a:rPr lang="ru-RU" altLang="ru-RU" dirty="0">
                <a:cs typeface="Times New Roman" panose="02020603050405020304" pitchFamily="18" charset="0"/>
              </a:rPr>
              <a:t>. Раскрасьте </a:t>
            </a:r>
            <a:r>
              <a:rPr lang="ru-RU" altLang="ru-RU" dirty="0" err="1">
                <a:cs typeface="Times New Roman" panose="02020603050405020304" pitchFamily="18" charset="0"/>
              </a:rPr>
              <a:t>двенадцатиугольники</a:t>
            </a:r>
            <a:r>
              <a:rPr lang="ru-RU" altLang="ru-RU" dirty="0">
                <a:cs typeface="Times New Roman" panose="02020603050405020304" pitchFamily="18" charset="0"/>
              </a:rPr>
              <a:t> одним цветом, а треугольники – другим.</a:t>
            </a:r>
          </a:p>
        </p:txBody>
      </p:sp>
      <p:pic>
        <p:nvPicPr>
          <p:cNvPr id="8" name="Picture 1029">
            <a:extLst>
              <a:ext uri="{FF2B5EF4-FFF2-40B4-BE49-F238E27FC236}">
                <a16:creationId xmlns:a16="http://schemas.microsoft.com/office/drawing/2014/main" id="{0CA7743F-7EB9-419A-ADB7-43C153675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3" y="2204026"/>
            <a:ext cx="4212704" cy="223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4B36A4A-1A2A-44DA-8A0C-684C0E17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29" y="1795942"/>
            <a:ext cx="3852863" cy="503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E5527A7-47F8-4E7E-8F98-E512D913B78F}"/>
              </a:ext>
            </a:extLst>
          </p:cNvPr>
          <p:cNvGrpSpPr/>
          <p:nvPr/>
        </p:nvGrpSpPr>
        <p:grpSpPr>
          <a:xfrm>
            <a:off x="2447042" y="1809101"/>
            <a:ext cx="5975351" cy="5013325"/>
            <a:chOff x="2447042" y="1844675"/>
            <a:chExt cx="5975351" cy="5013325"/>
          </a:xfrm>
        </p:grpSpPr>
        <p:sp>
          <p:nvSpPr>
            <p:cNvPr id="677894" name="Text Box 6">
              <a:extLst>
                <a:ext uri="{FF2B5EF4-FFF2-40B4-BE49-F238E27FC236}">
                  <a16:creationId xmlns:a16="http://schemas.microsoft.com/office/drawing/2014/main" id="{7013A069-791C-4699-AF4E-0902AF73B0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042" y="5715005"/>
              <a:ext cx="1828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4F4E6E5D-8219-444B-BAD5-25791611D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530" y="1844675"/>
              <a:ext cx="3852863" cy="501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>
            <a:extLst>
              <a:ext uri="{FF2B5EF4-FFF2-40B4-BE49-F238E27FC236}">
                <a16:creationId xmlns:a16="http://schemas.microsoft.com/office/drawing/2014/main" id="{5CEDCC8B-32B9-4758-8579-6EBD7E8E10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7</a:t>
            </a:r>
          </a:p>
        </p:txBody>
      </p:sp>
      <p:sp>
        <p:nvSpPr>
          <p:cNvPr id="679939" name="Text Box 3">
            <a:extLst>
              <a:ext uri="{FF2B5EF4-FFF2-40B4-BE49-F238E27FC236}">
                <a16:creationId xmlns:a16="http://schemas.microsoft.com/office/drawing/2014/main" id="{25A47F0E-3FEE-4AE9-91F8-0966919C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400" dirty="0"/>
              <a:t> На клетчатой бумаге и</a:t>
            </a:r>
            <a:r>
              <a:rPr lang="ru-RU" altLang="ru-RU" dirty="0">
                <a:cs typeface="Times New Roman" panose="02020603050405020304" pitchFamily="18" charset="0"/>
              </a:rPr>
              <a:t>зобразите паркет из </a:t>
            </a:r>
            <a:r>
              <a:rPr lang="ru-RU" altLang="ru-RU" dirty="0" err="1">
                <a:cs typeface="Times New Roman" panose="02020603050405020304" pitchFamily="18" charset="0"/>
              </a:rPr>
              <a:t>двенадцатиугольников</a:t>
            </a:r>
            <a:r>
              <a:rPr lang="ru-RU" altLang="ru-RU" dirty="0">
                <a:cs typeface="Times New Roman" panose="02020603050405020304" pitchFamily="18" charset="0"/>
              </a:rPr>
              <a:t>, шестиугольников и квадратов, </a:t>
            </a:r>
            <a:r>
              <a:rPr lang="ru-RU" altLang="ru-RU" sz="2400" dirty="0"/>
              <a:t>аналогичный правильному паркету 7</a:t>
            </a:r>
            <a:r>
              <a:rPr lang="ru-RU" altLang="ru-RU" dirty="0">
                <a:cs typeface="Times New Roman" panose="02020603050405020304" pitchFamily="18" charset="0"/>
              </a:rPr>
              <a:t>. Раскрасьте </a:t>
            </a:r>
            <a:r>
              <a:rPr lang="ru-RU" altLang="ru-RU" dirty="0" err="1">
                <a:cs typeface="Times New Roman" panose="02020603050405020304" pitchFamily="18" charset="0"/>
              </a:rPr>
              <a:t>двенадцатиугольники</a:t>
            </a:r>
            <a:r>
              <a:rPr lang="ru-RU" altLang="ru-RU" dirty="0">
                <a:cs typeface="Times New Roman" panose="02020603050405020304" pitchFamily="18" charset="0"/>
              </a:rPr>
              <a:t> одним цветом, шестиугольники – другим, а квадраты – третьим. </a:t>
            </a:r>
          </a:p>
        </p:txBody>
      </p:sp>
      <p:pic>
        <p:nvPicPr>
          <p:cNvPr id="8" name="Picture 1029">
            <a:extLst>
              <a:ext uri="{FF2B5EF4-FFF2-40B4-BE49-F238E27FC236}">
                <a16:creationId xmlns:a16="http://schemas.microsoft.com/office/drawing/2014/main" id="{919CCBE0-F9C4-44E5-9255-71A823441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2629"/>
            <a:ext cx="4738888" cy="239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3610791-63A5-4122-8062-18FABA6E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2" y="2026860"/>
            <a:ext cx="3717926" cy="486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A979183-9BDA-4F7D-B643-68B76730630D}"/>
              </a:ext>
            </a:extLst>
          </p:cNvPr>
          <p:cNvGrpSpPr/>
          <p:nvPr/>
        </p:nvGrpSpPr>
        <p:grpSpPr>
          <a:xfrm>
            <a:off x="2443162" y="2196495"/>
            <a:ext cx="6232526" cy="4857750"/>
            <a:chOff x="2443162" y="2000250"/>
            <a:chExt cx="6232526" cy="4857750"/>
          </a:xfrm>
        </p:grpSpPr>
        <p:sp>
          <p:nvSpPr>
            <p:cNvPr id="679942" name="Text Box 6">
              <a:extLst>
                <a:ext uri="{FF2B5EF4-FFF2-40B4-BE49-F238E27FC236}">
                  <a16:creationId xmlns:a16="http://schemas.microsoft.com/office/drawing/2014/main" id="{3821E6D9-72EF-4509-A52B-D2D1F8E74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3162" y="5715005"/>
              <a:ext cx="1828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D58920D9-EAE2-4496-AE6E-4A977FE7D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2" y="2000250"/>
              <a:ext cx="3717926" cy="485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>
            <a:extLst>
              <a:ext uri="{FF2B5EF4-FFF2-40B4-BE49-F238E27FC236}">
                <a16:creationId xmlns:a16="http://schemas.microsoft.com/office/drawing/2014/main" id="{0A0308D9-9F5E-42EF-BE83-82B072B33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8</a:t>
            </a:r>
          </a:p>
        </p:txBody>
      </p:sp>
      <p:sp>
        <p:nvSpPr>
          <p:cNvPr id="675843" name="Text Box 3">
            <a:extLst>
              <a:ext uri="{FF2B5EF4-FFF2-40B4-BE49-F238E27FC236}">
                <a16:creationId xmlns:a16="http://schemas.microsoft.com/office/drawing/2014/main" id="{FE44728E-E534-4299-B432-08B520F05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400" dirty="0"/>
              <a:t> На клетчатой бумаге и</a:t>
            </a:r>
            <a:r>
              <a:rPr lang="ru-RU" altLang="ru-RU" dirty="0">
                <a:cs typeface="Times New Roman" panose="02020603050405020304" pitchFamily="18" charset="0"/>
              </a:rPr>
              <a:t>зобразите паркет из восьмиугольников и квадратов, равных данным, </a:t>
            </a:r>
            <a:r>
              <a:rPr lang="ru-RU" altLang="ru-RU" sz="2400" dirty="0"/>
              <a:t>аналогичный правильному паркету 8</a:t>
            </a:r>
            <a:r>
              <a:rPr lang="ru-RU" altLang="ru-RU" dirty="0">
                <a:cs typeface="Times New Roman" panose="02020603050405020304" pitchFamily="18" charset="0"/>
              </a:rPr>
              <a:t>. Раскрасьте восьмиугольники одним цветом, а квадраты – другим.</a:t>
            </a:r>
          </a:p>
        </p:txBody>
      </p:sp>
      <p:pic>
        <p:nvPicPr>
          <p:cNvPr id="675844" name="Picture 4">
            <a:extLst>
              <a:ext uri="{FF2B5EF4-FFF2-40B4-BE49-F238E27FC236}">
                <a16:creationId xmlns:a16="http://schemas.microsoft.com/office/drawing/2014/main" id="{5207C0CC-A802-4D9F-A936-5A83A4EB8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12" y="2001838"/>
            <a:ext cx="3724275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45" name="Group 5">
            <a:extLst>
              <a:ext uri="{FF2B5EF4-FFF2-40B4-BE49-F238E27FC236}">
                <a16:creationId xmlns:a16="http://schemas.microsoft.com/office/drawing/2014/main" id="{3AD17B22-77D2-479C-8BAB-EDD99B50F25A}"/>
              </a:ext>
            </a:extLst>
          </p:cNvPr>
          <p:cNvGrpSpPr>
            <a:grpSpLocks/>
          </p:cNvGrpSpPr>
          <p:nvPr/>
        </p:nvGrpSpPr>
        <p:grpSpPr bwMode="auto">
          <a:xfrm>
            <a:off x="2492648" y="1970500"/>
            <a:ext cx="6088063" cy="4876804"/>
            <a:chOff x="192" y="1248"/>
            <a:chExt cx="3835" cy="3072"/>
          </a:xfrm>
        </p:grpSpPr>
        <p:sp>
          <p:nvSpPr>
            <p:cNvPr id="675846" name="Text Box 6">
              <a:extLst>
                <a:ext uri="{FF2B5EF4-FFF2-40B4-BE49-F238E27FC236}">
                  <a16:creationId xmlns:a16="http://schemas.microsoft.com/office/drawing/2014/main" id="{E8CF104A-E799-4947-924B-D5CE7A9B4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600"/>
              <a:ext cx="11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675847" name="Picture 7">
              <a:extLst>
                <a:ext uri="{FF2B5EF4-FFF2-40B4-BE49-F238E27FC236}">
                  <a16:creationId xmlns:a16="http://schemas.microsoft.com/office/drawing/2014/main" id="{C8DDA3A3-B475-47C1-B1D3-A44DF182B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248"/>
              <a:ext cx="2347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053">
            <a:extLst>
              <a:ext uri="{FF2B5EF4-FFF2-40B4-BE49-F238E27FC236}">
                <a16:creationId xmlns:a16="http://schemas.microsoft.com/office/drawing/2014/main" id="{9F0FB6F7-B08A-44EC-B776-85B73171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7" y="2005638"/>
            <a:ext cx="4139952" cy="204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7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>
            <a:extLst>
              <a:ext uri="{FF2B5EF4-FFF2-40B4-BE49-F238E27FC236}">
                <a16:creationId xmlns:a16="http://schemas.microsoft.com/office/drawing/2014/main" id="{C098B13B-93EB-4AEE-98DA-19B19D3B1C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9</a:t>
            </a:r>
          </a:p>
        </p:txBody>
      </p:sp>
      <p:sp>
        <p:nvSpPr>
          <p:cNvPr id="634883" name="Text Box 3">
            <a:extLst>
              <a:ext uri="{FF2B5EF4-FFF2-40B4-BE49-F238E27FC236}">
                <a16:creationId xmlns:a16="http://schemas.microsoft.com/office/drawing/2014/main" id="{4A45B0F3-8EAA-4624-9150-62BA27E54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	 Изобразите паркет из </a:t>
            </a:r>
            <a:r>
              <a:rPr lang="ru-RU" altLang="ru-RU" dirty="0">
                <a:cs typeface="Times New Roman" panose="02020603050405020304" pitchFamily="18" charset="0"/>
              </a:rPr>
              <a:t>многоугольников, равных данному. Раскрасьте </a:t>
            </a:r>
            <a:r>
              <a:rPr lang="ru-RU" altLang="ru-RU" dirty="0"/>
              <a:t>многоугольники</a:t>
            </a:r>
            <a:r>
              <a:rPr lang="ru-RU" altLang="ru-RU" dirty="0">
                <a:cs typeface="Times New Roman" panose="02020603050405020304" pitchFamily="18" charset="0"/>
              </a:rPr>
              <a:t> в два цвета так, чтобы соседние многоугольники были окрашены в разные цвета.</a:t>
            </a:r>
          </a:p>
        </p:txBody>
      </p:sp>
      <p:pic>
        <p:nvPicPr>
          <p:cNvPr id="634884" name="Picture 4">
            <a:extLst>
              <a:ext uri="{FF2B5EF4-FFF2-40B4-BE49-F238E27FC236}">
                <a16:creationId xmlns:a16="http://schemas.microsoft.com/office/drawing/2014/main" id="{5778054C-6D74-420D-86C3-D03956928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20838"/>
            <a:ext cx="4016375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885" name="Group 5">
            <a:extLst>
              <a:ext uri="{FF2B5EF4-FFF2-40B4-BE49-F238E27FC236}">
                <a16:creationId xmlns:a16="http://schemas.microsoft.com/office/drawing/2014/main" id="{EA2ECA55-A8E8-45F5-A50A-B1C0EF1A8D22}"/>
              </a:ext>
            </a:extLst>
          </p:cNvPr>
          <p:cNvGrpSpPr>
            <a:grpSpLocks/>
          </p:cNvGrpSpPr>
          <p:nvPr/>
        </p:nvGrpSpPr>
        <p:grpSpPr bwMode="auto">
          <a:xfrm>
            <a:off x="274890" y="1600200"/>
            <a:ext cx="6323013" cy="5257800"/>
            <a:chOff x="192" y="1008"/>
            <a:chExt cx="3983" cy="3312"/>
          </a:xfrm>
        </p:grpSpPr>
        <p:sp>
          <p:nvSpPr>
            <p:cNvPr id="634886" name="Text Box 6">
              <a:extLst>
                <a:ext uri="{FF2B5EF4-FFF2-40B4-BE49-F238E27FC236}">
                  <a16:creationId xmlns:a16="http://schemas.microsoft.com/office/drawing/2014/main" id="{E2CAC2ED-C208-4F56-A7BA-15305B67D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600"/>
              <a:ext cx="11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634887" name="Picture 7">
              <a:extLst>
                <a:ext uri="{FF2B5EF4-FFF2-40B4-BE49-F238E27FC236}">
                  <a16:creationId xmlns:a16="http://schemas.microsoft.com/office/drawing/2014/main" id="{95BBD8BC-B684-4516-9C53-7BA691A17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008"/>
              <a:ext cx="2543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73F9C5-7FB6-7F84-6E13-16AD9D809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71" y="93391"/>
            <a:ext cx="4235564" cy="66712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203E54-F9F1-4980-C58D-F266BF113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046" y="93390"/>
            <a:ext cx="4164033" cy="66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016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>
            <a:extLst>
              <a:ext uri="{FF2B5EF4-FFF2-40B4-BE49-F238E27FC236}">
                <a16:creationId xmlns:a16="http://schemas.microsoft.com/office/drawing/2014/main" id="{C098B13B-93EB-4AEE-98DA-19B19D3B1C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10</a:t>
            </a:r>
          </a:p>
        </p:txBody>
      </p:sp>
      <p:sp>
        <p:nvSpPr>
          <p:cNvPr id="634883" name="Text Box 3">
            <a:extLst>
              <a:ext uri="{FF2B5EF4-FFF2-40B4-BE49-F238E27FC236}">
                <a16:creationId xmlns:a16="http://schemas.microsoft.com/office/drawing/2014/main" id="{4A45B0F3-8EAA-4624-9150-62BA27E54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	Изобразите паркет из </a:t>
            </a:r>
            <a:r>
              <a:rPr lang="ru-RU" altLang="ru-RU" dirty="0">
                <a:cs typeface="Times New Roman" panose="02020603050405020304" pitchFamily="18" charset="0"/>
              </a:rPr>
              <a:t>многоугольников, равных данному. Раскрасьте </a:t>
            </a:r>
            <a:r>
              <a:rPr lang="ru-RU" altLang="ru-RU" dirty="0"/>
              <a:t>многоугольники</a:t>
            </a:r>
            <a:r>
              <a:rPr lang="ru-RU" altLang="ru-RU" dirty="0">
                <a:cs typeface="Times New Roman" panose="02020603050405020304" pitchFamily="18" charset="0"/>
              </a:rPr>
              <a:t> в два цвета так, чтобы соседние многоугольники были окрашены в разные цвета.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EDC607-C4BE-4CC8-947D-D67E51E14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772816"/>
            <a:ext cx="3686692" cy="4856165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B4D78B1-C928-487C-9451-5D970995FE73}"/>
              </a:ext>
            </a:extLst>
          </p:cNvPr>
          <p:cNvGrpSpPr/>
          <p:nvPr/>
        </p:nvGrpSpPr>
        <p:grpSpPr>
          <a:xfrm>
            <a:off x="304800" y="1769016"/>
            <a:ext cx="5923384" cy="4917887"/>
            <a:chOff x="304800" y="1769016"/>
            <a:chExt cx="5923384" cy="4917887"/>
          </a:xfrm>
        </p:grpSpPr>
        <p:sp>
          <p:nvSpPr>
            <p:cNvPr id="634886" name="Text Box 6">
              <a:extLst>
                <a:ext uri="{FF2B5EF4-FFF2-40B4-BE49-F238E27FC236}">
                  <a16:creationId xmlns:a16="http://schemas.microsoft.com/office/drawing/2014/main" id="{E2CAC2ED-C208-4F56-A7BA-15305B67D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5715000"/>
              <a:ext cx="1828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0AA21DB-ECCC-4B72-A12C-EE695D106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2256" y="1769016"/>
              <a:ext cx="3815928" cy="4917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510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>
            <a:extLst>
              <a:ext uri="{FF2B5EF4-FFF2-40B4-BE49-F238E27FC236}">
                <a16:creationId xmlns:a16="http://schemas.microsoft.com/office/drawing/2014/main" id="{C324CE5B-7F60-4F67-8C9C-F273149087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11</a:t>
            </a:r>
          </a:p>
        </p:txBody>
      </p:sp>
      <p:sp>
        <p:nvSpPr>
          <p:cNvPr id="636931" name="Text Box 3">
            <a:extLst>
              <a:ext uri="{FF2B5EF4-FFF2-40B4-BE49-F238E27FC236}">
                <a16:creationId xmlns:a16="http://schemas.microsoft.com/office/drawing/2014/main" id="{7A7D27C0-B2BA-45E2-BFEB-43D0CDBB2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	 Изобразите паркет из </a:t>
            </a:r>
            <a:r>
              <a:rPr lang="ru-RU" altLang="ru-RU" dirty="0">
                <a:cs typeface="Times New Roman" panose="02020603050405020304" pitchFamily="18" charset="0"/>
              </a:rPr>
              <a:t>многоугольников, равных данному. Раскрасьте </a:t>
            </a:r>
            <a:r>
              <a:rPr lang="ru-RU" altLang="ru-RU" dirty="0"/>
              <a:t>многоугольники</a:t>
            </a:r>
            <a:r>
              <a:rPr lang="ru-RU" altLang="ru-RU" dirty="0">
                <a:cs typeface="Times New Roman" panose="02020603050405020304" pitchFamily="18" charset="0"/>
              </a:rPr>
              <a:t> в два цвета так, чтобы соседние многоугольники были окрашены в разные цвета.</a:t>
            </a:r>
          </a:p>
        </p:txBody>
      </p:sp>
      <p:pic>
        <p:nvPicPr>
          <p:cNvPr id="636932" name="Picture 4">
            <a:extLst>
              <a:ext uri="{FF2B5EF4-FFF2-40B4-BE49-F238E27FC236}">
                <a16:creationId xmlns:a16="http://schemas.microsoft.com/office/drawing/2014/main" id="{D2DAF019-403F-4957-8D3F-DE4197572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97033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6933" name="Group 5">
            <a:extLst>
              <a:ext uri="{FF2B5EF4-FFF2-40B4-BE49-F238E27FC236}">
                <a16:creationId xmlns:a16="http://schemas.microsoft.com/office/drawing/2014/main" id="{589289E9-8F45-4893-A122-40D3B5DCF01D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677988"/>
            <a:ext cx="6265863" cy="5180012"/>
            <a:chOff x="192" y="1057"/>
            <a:chExt cx="3947" cy="3263"/>
          </a:xfrm>
        </p:grpSpPr>
        <p:sp>
          <p:nvSpPr>
            <p:cNvPr id="636934" name="Text Box 6">
              <a:extLst>
                <a:ext uri="{FF2B5EF4-FFF2-40B4-BE49-F238E27FC236}">
                  <a16:creationId xmlns:a16="http://schemas.microsoft.com/office/drawing/2014/main" id="{A4C97E4A-D22F-4C1E-B595-87B733671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600"/>
              <a:ext cx="11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</a:t>
              </a:r>
              <a:endParaRPr lang="ru-RU" altLang="ru-RU" sz="3200" dirty="0">
                <a:cs typeface="Times New Roman" panose="02020603050405020304" pitchFamily="18" charset="0"/>
              </a:endParaRPr>
            </a:p>
          </p:txBody>
        </p:sp>
        <p:pic>
          <p:nvPicPr>
            <p:cNvPr id="636935" name="Picture 7">
              <a:extLst>
                <a:ext uri="{FF2B5EF4-FFF2-40B4-BE49-F238E27FC236}">
                  <a16:creationId xmlns:a16="http://schemas.microsoft.com/office/drawing/2014/main" id="{F9F62810-53D0-40D9-8E64-51320965F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057"/>
              <a:ext cx="2507" cy="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>
            <a:extLst>
              <a:ext uri="{FF2B5EF4-FFF2-40B4-BE49-F238E27FC236}">
                <a16:creationId xmlns:a16="http://schemas.microsoft.com/office/drawing/2014/main" id="{12DBF928-FD07-4E96-85EB-4CD179CA3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Картина М. </a:t>
            </a:r>
            <a:r>
              <a:rPr lang="ru-RU" altLang="ru-RU" sz="3600" dirty="0" err="1">
                <a:solidFill>
                  <a:srgbClr val="FF3300"/>
                </a:solidFill>
              </a:rPr>
              <a:t>Эшера</a:t>
            </a:r>
            <a:r>
              <a:rPr lang="ru-RU" altLang="ru-RU" sz="3600" dirty="0">
                <a:solidFill>
                  <a:srgbClr val="FF3300"/>
                </a:solidFill>
              </a:rPr>
              <a:t> (Всадники)</a:t>
            </a:r>
          </a:p>
        </p:txBody>
      </p:sp>
      <p:pic>
        <p:nvPicPr>
          <p:cNvPr id="522247" name="Picture 7">
            <a:extLst>
              <a:ext uri="{FF2B5EF4-FFF2-40B4-BE49-F238E27FC236}">
                <a16:creationId xmlns:a16="http://schemas.microsoft.com/office/drawing/2014/main" id="{31ADDBE1-B6E7-4E72-BC27-094D117E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6124575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>
            <a:extLst>
              <a:ext uri="{FF2B5EF4-FFF2-40B4-BE49-F238E27FC236}">
                <a16:creationId xmlns:a16="http://schemas.microsoft.com/office/drawing/2014/main" id="{9B69FA5D-5F73-4100-81F2-D106BBFF3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Картина М. </a:t>
            </a:r>
            <a:r>
              <a:rPr lang="ru-RU" altLang="ru-RU" sz="3600" dirty="0" err="1">
                <a:solidFill>
                  <a:srgbClr val="FF3300"/>
                </a:solidFill>
              </a:rPr>
              <a:t>Эшера</a:t>
            </a:r>
            <a:r>
              <a:rPr lang="ru-RU" altLang="ru-RU" sz="3600" dirty="0">
                <a:solidFill>
                  <a:srgbClr val="FF3300"/>
                </a:solidFill>
              </a:rPr>
              <a:t> (Птицы)</a:t>
            </a:r>
          </a:p>
        </p:txBody>
      </p:sp>
      <p:pic>
        <p:nvPicPr>
          <p:cNvPr id="524293" name="Picture 5">
            <a:extLst>
              <a:ext uri="{FF2B5EF4-FFF2-40B4-BE49-F238E27FC236}">
                <a16:creationId xmlns:a16="http://schemas.microsoft.com/office/drawing/2014/main" id="{FE56CD3A-C8EF-429A-BB6E-49D73314E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534400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>
            <a:extLst>
              <a:ext uri="{FF2B5EF4-FFF2-40B4-BE49-F238E27FC236}">
                <a16:creationId xmlns:a16="http://schemas.microsoft.com/office/drawing/2014/main" id="{95F92FDB-54A9-4633-A77D-C1EE638A9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Картина М. </a:t>
            </a:r>
            <a:r>
              <a:rPr lang="ru-RU" altLang="ru-RU" sz="3600" dirty="0" err="1">
                <a:solidFill>
                  <a:srgbClr val="FF3300"/>
                </a:solidFill>
              </a:rPr>
              <a:t>Эшера</a:t>
            </a:r>
            <a:r>
              <a:rPr lang="ru-RU" altLang="ru-RU" sz="3600" dirty="0">
                <a:solidFill>
                  <a:srgbClr val="FF3300"/>
                </a:solidFill>
              </a:rPr>
              <a:t> (Ящерицы)</a:t>
            </a:r>
          </a:p>
        </p:txBody>
      </p:sp>
      <p:pic>
        <p:nvPicPr>
          <p:cNvPr id="526341" name="Picture 5">
            <a:extLst>
              <a:ext uri="{FF2B5EF4-FFF2-40B4-BE49-F238E27FC236}">
                <a16:creationId xmlns:a16="http://schemas.microsoft.com/office/drawing/2014/main" id="{A68037B2-0947-44C3-8BFB-7B8AE0F6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619875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>
            <a:extLst>
              <a:ext uri="{FF2B5EF4-FFF2-40B4-BE49-F238E27FC236}">
                <a16:creationId xmlns:a16="http://schemas.microsoft.com/office/drawing/2014/main" id="{5CE53975-7D63-4462-BD78-6695A3B960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7056"/>
            <a:ext cx="9144000" cy="1296144"/>
          </a:xfrm>
        </p:spPr>
        <p:txBody>
          <a:bodyPr/>
          <a:lstStyle/>
          <a:p>
            <a:pPr algn="just"/>
            <a:r>
              <a:rPr lang="en-US" altLang="ru-RU" sz="2800" dirty="0">
                <a:solidFill>
                  <a:schemeClr val="tx1"/>
                </a:solidFill>
              </a:rPr>
              <a:t>	</a:t>
            </a:r>
            <a:r>
              <a:rPr lang="ru-RU" altLang="ru-RU" sz="2800" dirty="0">
                <a:solidFill>
                  <a:schemeClr val="tx1"/>
                </a:solidFill>
              </a:rPr>
              <a:t>Картина М. </a:t>
            </a:r>
            <a:r>
              <a:rPr lang="ru-RU" altLang="ru-RU" sz="2800" dirty="0" err="1">
                <a:solidFill>
                  <a:schemeClr val="tx1"/>
                </a:solidFill>
              </a:rPr>
              <a:t>Эшера</a:t>
            </a:r>
            <a:r>
              <a:rPr lang="ru-RU" altLang="ru-RU" sz="2800" dirty="0">
                <a:solidFill>
                  <a:schemeClr val="tx1"/>
                </a:solidFill>
              </a:rPr>
              <a:t> (Круг), представляющая собой паркет из правильных треугольников и четырёхугольников на модели Пуанкаре плоскости Лобачевского</a:t>
            </a:r>
            <a:r>
              <a:rPr lang="en-US" altLang="ru-RU" sz="2800" dirty="0">
                <a:solidFill>
                  <a:schemeClr val="tx1"/>
                </a:solidFill>
              </a:rPr>
              <a:t>.</a:t>
            </a:r>
            <a:endParaRPr lang="ru-RU" altLang="ru-RU" sz="2800" dirty="0">
              <a:solidFill>
                <a:schemeClr val="tx1"/>
              </a:solidFill>
            </a:endParaRPr>
          </a:p>
        </p:txBody>
      </p:sp>
      <p:pic>
        <p:nvPicPr>
          <p:cNvPr id="528389" name="Picture 5">
            <a:extLst>
              <a:ext uri="{FF2B5EF4-FFF2-40B4-BE49-F238E27FC236}">
                <a16:creationId xmlns:a16="http://schemas.microsoft.com/office/drawing/2014/main" id="{22678F8A-D0D0-4A6B-9CC2-0EFEAF523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" y="1433200"/>
            <a:ext cx="4968552" cy="521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1026A88-C281-42BA-BEBC-BFCBC2B06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8872" y="1556792"/>
            <a:ext cx="417544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ru-RU" sz="2800" dirty="0">
                <a:solidFill>
                  <a:schemeClr val="tx1"/>
                </a:solidFill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 Точками этой плоскости являются точки, расположенные внутри некоторого фиксированного круга, а прямыми – диаметры без концов и дуги окружностей, лежащих внутри этого круга и перпендикулярные его окружности. </a:t>
            </a:r>
            <a:endParaRPr lang="ru-RU" alt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>
            <a:extLst>
              <a:ext uri="{FF2B5EF4-FFF2-40B4-BE49-F238E27FC236}">
                <a16:creationId xmlns:a16="http://schemas.microsoft.com/office/drawing/2014/main" id="{5CE53975-7D63-4462-BD78-6695A3B960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7056"/>
            <a:ext cx="9144000" cy="1296144"/>
          </a:xfrm>
        </p:spPr>
        <p:txBody>
          <a:bodyPr/>
          <a:lstStyle/>
          <a:p>
            <a:pPr algn="just"/>
            <a:r>
              <a:rPr lang="en-US" altLang="ru-RU" sz="2800" dirty="0">
                <a:solidFill>
                  <a:schemeClr val="tx1"/>
                </a:solidFill>
              </a:rPr>
              <a:t>	</a:t>
            </a:r>
            <a:r>
              <a:rPr lang="ru-RU" altLang="ru-RU" sz="2800" dirty="0">
                <a:solidFill>
                  <a:schemeClr val="tx1"/>
                </a:solidFill>
              </a:rPr>
              <a:t>Паркет из правильных пятиугольников на модели Пуанкаре плоскости Лобачевского, сделанный в программе </a:t>
            </a:r>
            <a:r>
              <a:rPr lang="en-US" altLang="ru-RU" sz="2800" dirty="0">
                <a:solidFill>
                  <a:schemeClr val="tx1"/>
                </a:solidFill>
              </a:rPr>
              <a:t>GeoGebra.</a:t>
            </a:r>
            <a:endParaRPr lang="ru-RU" altLang="ru-RU" sz="28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AFF2C9-6974-A562-6B9A-B0B989A76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556792"/>
            <a:ext cx="5085405" cy="500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7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84906D-53AC-70A4-2698-0A4C37146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17738"/>
            <a:ext cx="4826363" cy="61626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C67D51-3CBF-9719-D359-5389E10A1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8640"/>
            <a:ext cx="3823463" cy="61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05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BE7544-1D99-FDBE-0AF3-33C07C82C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14" y="494236"/>
            <a:ext cx="4428386" cy="609329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67DA0F-C7DF-5F8F-DBE8-737C98EB2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503803"/>
            <a:ext cx="4140354" cy="61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59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FA8048-BAC7-7FAB-57B9-DBDA9F790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3" y="526368"/>
            <a:ext cx="4324479" cy="61653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C3E9A9-8C0D-81B1-A82F-FEF93CFB3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74" y="526368"/>
            <a:ext cx="4331957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84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2BCFE0-B56D-FE1E-CCFE-E8D9C2E47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60" y="888749"/>
            <a:ext cx="8824479" cy="508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40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91" name="Text Box 35">
            <a:extLst>
              <a:ext uri="{FF2B5EF4-FFF2-40B4-BE49-F238E27FC236}">
                <a16:creationId xmlns:a16="http://schemas.microsoft.com/office/drawing/2014/main" id="{E8E33AAF-F469-47FE-AB29-3FE390177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96025"/>
            <a:ext cx="85344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Точки </a:t>
            </a:r>
            <a:r>
              <a:rPr lang="ru-RU" altLang="ru-RU" sz="2800" i="1" dirty="0">
                <a:cs typeface="Times New Roman" panose="02020603050405020304" pitchFamily="18" charset="0"/>
              </a:rPr>
              <a:t>А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ru-RU" altLang="ru-RU" sz="2800" i="1" dirty="0">
                <a:cs typeface="Times New Roman" panose="02020603050405020304" pitchFamily="18" charset="0"/>
              </a:rPr>
              <a:t>А'</a:t>
            </a:r>
            <a:r>
              <a:rPr lang="ru-RU" altLang="ru-RU" sz="2800" dirty="0">
                <a:cs typeface="Times New Roman" panose="02020603050405020304" pitchFamily="18" charset="0"/>
              </a:rPr>
              <a:t> называются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симметричными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относительно точки </a:t>
            </a:r>
            <a:r>
              <a:rPr lang="ru-RU" altLang="ru-RU" sz="2800" i="1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, если </a:t>
            </a:r>
            <a:r>
              <a:rPr lang="ru-RU" altLang="ru-RU" sz="2800" i="1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 является серединой отрезка </a:t>
            </a:r>
            <a:r>
              <a:rPr lang="ru-RU" altLang="ru-RU" sz="2800" i="1" dirty="0">
                <a:cs typeface="Times New Roman" panose="02020603050405020304" pitchFamily="18" charset="0"/>
              </a:rPr>
              <a:t>АА'</a:t>
            </a:r>
            <a:r>
              <a:rPr lang="ru-RU" altLang="ru-RU" sz="2800" dirty="0">
                <a:cs typeface="Times New Roman" panose="02020603050405020304" pitchFamily="18" charset="0"/>
              </a:rPr>
              <a:t>. Точка </a:t>
            </a:r>
            <a:r>
              <a:rPr lang="ru-RU" altLang="ru-RU" sz="2800" i="1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 считается симметричной сама себе.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249893" name="Text Box 37">
            <a:extLst>
              <a:ext uri="{FF2B5EF4-FFF2-40B4-BE49-F238E27FC236}">
                <a16:creationId xmlns:a16="http://schemas.microsoft.com/office/drawing/2014/main" id="{8999FEF5-A97D-4592-91C6-6046C0125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21088"/>
            <a:ext cx="8534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Соответствие, при котором каждой точке </a:t>
            </a:r>
            <a:r>
              <a:rPr lang="ru-RU" altLang="ru-RU" sz="2800" i="1" dirty="0">
                <a:cs typeface="Times New Roman" panose="02020603050405020304" pitchFamily="18" charset="0"/>
              </a:rPr>
              <a:t>А</a:t>
            </a:r>
            <a:r>
              <a:rPr lang="ru-RU" altLang="ru-RU" sz="2800" dirty="0">
                <a:cs typeface="Times New Roman" panose="02020603050405020304" pitchFamily="18" charset="0"/>
              </a:rPr>
              <a:t> плоскости сопоставляется симметричная ей относительно точки </a:t>
            </a:r>
            <a:r>
              <a:rPr lang="ru-RU" altLang="ru-RU" sz="2800" i="1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 точка </a:t>
            </a:r>
            <a:r>
              <a:rPr lang="ru-RU" altLang="ru-RU" sz="2800" i="1" dirty="0">
                <a:cs typeface="Times New Roman" panose="02020603050405020304" pitchFamily="18" charset="0"/>
              </a:rPr>
              <a:t>А'</a:t>
            </a:r>
            <a:r>
              <a:rPr lang="ru-RU" altLang="ru-RU" sz="2800" dirty="0">
                <a:cs typeface="Times New Roman" panose="02020603050405020304" pitchFamily="18" charset="0"/>
              </a:rPr>
              <a:t>, называется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центральной симметрией</a:t>
            </a:r>
            <a:r>
              <a:rPr lang="ru-RU" altLang="ru-RU" sz="2800" dirty="0">
                <a:cs typeface="Times New Roman" panose="02020603050405020304" pitchFamily="18" charset="0"/>
              </a:rPr>
              <a:t>. Точка </a:t>
            </a:r>
            <a:r>
              <a:rPr lang="ru-RU" altLang="ru-RU" sz="2800" i="1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 при этом называется центром симметрии.</a:t>
            </a:r>
          </a:p>
        </p:txBody>
      </p:sp>
      <p:pic>
        <p:nvPicPr>
          <p:cNvPr id="249894" name="Picture 38">
            <a:extLst>
              <a:ext uri="{FF2B5EF4-FFF2-40B4-BE49-F238E27FC236}">
                <a16:creationId xmlns:a16="http://schemas.microsoft.com/office/drawing/2014/main" id="{0D0E5FB8-6A37-4CDA-A538-AFB30663C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77225"/>
            <a:ext cx="37719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26">
            <a:extLst>
              <a:ext uri="{FF2B5EF4-FFF2-40B4-BE49-F238E27FC236}">
                <a16:creationId xmlns:a16="http://schemas.microsoft.com/office/drawing/2014/main" id="{86AC12C0-C6D6-05C1-EB25-75359ADE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1318"/>
            <a:ext cx="899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3600" i="0" u="none" strike="noStrike" baseline="0" dirty="0">
                <a:solidFill>
                  <a:srgbClr val="FF0000"/>
                </a:solidFill>
                <a:latin typeface="+mj-lt"/>
              </a:rPr>
              <a:t>1. </a:t>
            </a:r>
            <a:r>
              <a:rPr lang="ru-RU" sz="3600" dirty="0">
                <a:solidFill>
                  <a:srgbClr val="FF0000"/>
                </a:solidFill>
                <a:latin typeface="+mj-lt"/>
              </a:rPr>
              <a:t>Центральная симметрия и её свойства</a:t>
            </a:r>
            <a:endParaRPr lang="ru-RU" altLang="ru-RU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3589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9" name="Text Box 1027">
            <a:extLst>
              <a:ext uri="{FF2B5EF4-FFF2-40B4-BE49-F238E27FC236}">
                <a16:creationId xmlns:a16="http://schemas.microsoft.com/office/drawing/2014/main" id="{C1EB0ACA-5112-47F5-9F3E-07070E35D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5344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Две фигуры </a:t>
            </a:r>
            <a:r>
              <a:rPr lang="en-US" altLang="ru-RU" sz="2800" i="1" dirty="0">
                <a:cs typeface="Times New Roman" panose="02020603050405020304" pitchFamily="18" charset="0"/>
              </a:rPr>
              <a:t>F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cs typeface="Times New Roman" panose="02020603050405020304" pitchFamily="18" charset="0"/>
              </a:rPr>
              <a:t>F</a:t>
            </a:r>
            <a:r>
              <a:rPr lang="ru-RU" altLang="ru-RU" sz="2800" i="1" dirty="0">
                <a:cs typeface="Times New Roman" panose="02020603050405020304" pitchFamily="18" charset="0"/>
              </a:rPr>
              <a:t>'</a:t>
            </a:r>
            <a:r>
              <a:rPr lang="ru-RU" altLang="ru-RU" sz="2800" dirty="0">
                <a:cs typeface="Times New Roman" panose="02020603050405020304" pitchFamily="18" charset="0"/>
              </a:rPr>
              <a:t> называются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центрально-симметричными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относительно центра </a:t>
            </a:r>
            <a:r>
              <a:rPr lang="ru-RU" altLang="ru-RU" sz="2800" i="1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, если каждой точке одной фигуры соответствует симметричная точка другой фигуры. Фигура </a:t>
            </a:r>
            <a:r>
              <a:rPr lang="en-US" altLang="ru-RU" sz="2800" i="1" dirty="0">
                <a:cs typeface="Times New Roman" panose="02020603050405020304" pitchFamily="18" charset="0"/>
              </a:rPr>
              <a:t>F</a:t>
            </a:r>
            <a:r>
              <a:rPr lang="ru-RU" altLang="ru-RU" sz="2800" dirty="0">
                <a:cs typeface="Times New Roman" panose="02020603050405020304" pitchFamily="18" charset="0"/>
              </a:rPr>
              <a:t> называется</a:t>
            </a:r>
            <a:r>
              <a:rPr lang="ru-RU" altLang="ru-RU" sz="2800" dirty="0">
                <a:solidFill>
                  <a:schemeClr val="accent1"/>
                </a:solidFill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центрально-симметричной </a:t>
            </a:r>
            <a:r>
              <a:rPr lang="ru-RU" altLang="ru-RU" sz="2800" dirty="0">
                <a:cs typeface="Times New Roman" panose="02020603050405020304" pitchFamily="18" charset="0"/>
              </a:rPr>
              <a:t>относительно центра </a:t>
            </a:r>
            <a:r>
              <a:rPr lang="ru-RU" altLang="ru-RU" sz="2800" i="1" dirty="0">
                <a:cs typeface="Times New Roman" panose="02020603050405020304" pitchFamily="18" charset="0"/>
              </a:rPr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, если она симметрична сама себе.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1F78CF-35D4-4133-93A8-B04BC6929F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429000"/>
            <a:ext cx="7812360" cy="21525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9" name="Text Box 1027">
            <a:extLst>
              <a:ext uri="{FF2B5EF4-FFF2-40B4-BE49-F238E27FC236}">
                <a16:creationId xmlns:a16="http://schemas.microsoft.com/office/drawing/2014/main" id="{C1EB0ACA-5112-47F5-9F3E-07070E35D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Фигуру, центрально-симметричную данной, можно получить в программе </a:t>
            </a:r>
            <a:r>
              <a:rPr lang="en-US" altLang="ru-RU" sz="2800" dirty="0">
                <a:cs typeface="Times New Roman" panose="02020603050405020304" pitchFamily="18" charset="0"/>
              </a:rPr>
              <a:t>GeoGebra.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этого нужно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выбрать инструмент  «Отражение относительно точки», указать фигуру и центр симметрии. После этого на</a:t>
            </a:r>
            <a:r>
              <a:rPr lang="ru-RU" sz="2800" dirty="0"/>
              <a:t> 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полотне появится фигура, симметричная указанной. 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179ACD-10AE-453F-898A-AD91B8CB6F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2438166"/>
            <a:ext cx="5760640" cy="434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27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4" name="Text Box 6">
            <a:extLst>
              <a:ext uri="{FF2B5EF4-FFF2-40B4-BE49-F238E27FC236}">
                <a16:creationId xmlns:a16="http://schemas.microsoft.com/office/drawing/2014/main" id="{BAB06644-7173-4D6B-AE0B-1978A1A88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Свойство 1. </a:t>
            </a:r>
            <a:r>
              <a:rPr lang="ru-RU" altLang="ru-RU" sz="2800" dirty="0">
                <a:cs typeface="Times New Roman" panose="02020603050405020304" pitchFamily="18" charset="0"/>
              </a:rPr>
              <a:t>Центральная симметрия сохраняет расстояния между точками.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F9D4F97-1E04-49E8-B72D-8839C0AE5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96422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00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Доказательство.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Пусть точки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получены центральной симметрией относительно точки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точек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соответственно. Тогда треугольники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ОАВ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ОА'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равны (по первому признаку равенства треугольников), следовательно,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 =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860067-5E06-47A9-B673-C53E557732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1916832"/>
            <a:ext cx="3618889" cy="2360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	</a:t>
            </a:r>
            <a:r>
              <a:rPr lang="ru-RU" sz="3200" dirty="0">
                <a:solidFill>
                  <a:srgbClr val="FF0000"/>
                </a:solidFill>
              </a:rPr>
              <a:t>Авторский сайт: </a:t>
            </a:r>
            <a:r>
              <a:rPr lang="en-US" sz="3200" dirty="0">
                <a:solidFill>
                  <a:srgbClr val="FF0000"/>
                </a:solidFill>
              </a:rPr>
              <a:t>vasmirnov.ru</a:t>
            </a:r>
            <a:r>
              <a:rPr lang="ru-RU" sz="32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2176" y="6581056"/>
            <a:ext cx="501824" cy="276944"/>
          </a:xfrm>
        </p:spPr>
        <p:txBody>
          <a:bodyPr/>
          <a:lstStyle/>
          <a:p>
            <a:fld id="{61E1DA6B-3281-4421-9C24-6F83840074F0}" type="slidenum">
              <a:rPr lang="ru-RU" sz="1000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76250"/>
            <a:ext cx="7200900" cy="6381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69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90" name="Text Box 22">
            <a:extLst>
              <a:ext uri="{FF2B5EF4-FFF2-40B4-BE49-F238E27FC236}">
                <a16:creationId xmlns:a16="http://schemas.microsoft.com/office/drawing/2014/main" id="{6AC64307-148F-445A-9213-A7C9CD346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0648"/>
            <a:ext cx="8610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Свойство 2.</a:t>
            </a:r>
            <a:r>
              <a:rPr lang="ru-RU" altLang="ru-RU" sz="2800" dirty="0"/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Центральная симметрия переводит отрезки в отрезки, лучи в лучи и прямые в прямые. </a:t>
            </a:r>
          </a:p>
        </p:txBody>
      </p:sp>
      <p:pic>
        <p:nvPicPr>
          <p:cNvPr id="391191" name="Picture 23">
            <a:extLst>
              <a:ext uri="{FF2B5EF4-FFF2-40B4-BE49-F238E27FC236}">
                <a16:creationId xmlns:a16="http://schemas.microsoft.com/office/drawing/2014/main" id="{E215272F-B470-46F6-91E3-BB1A25A61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84610"/>
            <a:ext cx="3783013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2">
            <a:extLst>
              <a:ext uri="{FF2B5EF4-FFF2-40B4-BE49-F238E27FC236}">
                <a16:creationId xmlns:a16="http://schemas.microsoft.com/office/drawing/2014/main" id="{E2D4BC6C-F5CF-4750-91F9-53A46E06F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65104"/>
            <a:ext cx="86106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00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Доказательство.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Пусть точки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принадлежат одной прямой, причем точка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лежит между точками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Тогда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Для центрально-симметричных точек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',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',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будет выполняться равенство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+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=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Следовательно, точка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лежит на прямой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между точками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Значит, отрезок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переводится в отрезок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4" name="Text Box 6">
            <a:extLst>
              <a:ext uri="{FF2B5EF4-FFF2-40B4-BE49-F238E27FC236}">
                <a16:creationId xmlns:a16="http://schemas.microsoft.com/office/drawing/2014/main" id="{BAB06644-7173-4D6B-AE0B-1978A1A88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4978"/>
            <a:ext cx="8991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Свойство </a:t>
            </a:r>
            <a:r>
              <a:rPr lang="en-US" altLang="ru-RU" sz="2800" dirty="0">
                <a:solidFill>
                  <a:srgbClr val="FF3300"/>
                </a:solidFill>
              </a:rPr>
              <a:t>3</a:t>
            </a:r>
            <a:r>
              <a:rPr lang="ru-RU" altLang="ru-RU" sz="2800" dirty="0">
                <a:solidFill>
                  <a:srgbClr val="FF3300"/>
                </a:solidFill>
              </a:rPr>
              <a:t>. </a:t>
            </a:r>
            <a:r>
              <a:rPr lang="ru-RU" altLang="ru-RU" sz="2800" dirty="0">
                <a:cs typeface="Times New Roman" panose="02020603050405020304" pitchFamily="18" charset="0"/>
              </a:rPr>
              <a:t>Центральная симметрия сохраняет углы, т. е. переводит угол в равный ему угол.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F9D4F97-1E04-49E8-B72D-8839C0AE5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08117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00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Доказательство.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Пусть угол с вершиной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переводится в угол с вершиной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C’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4D657B-34EA-4AB9-92A4-2F9F1A710D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0520" y="1173446"/>
            <a:ext cx="4222959" cy="2376264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AF50EFF-F9A7-4741-BB85-D8719E425440}"/>
              </a:ext>
            </a:extLst>
          </p:cNvPr>
          <p:cNvGrpSpPr/>
          <p:nvPr/>
        </p:nvGrpSpPr>
        <p:grpSpPr>
          <a:xfrm>
            <a:off x="0" y="1058290"/>
            <a:ext cx="9144000" cy="5379370"/>
            <a:chOff x="0" y="1058290"/>
            <a:chExt cx="9144000" cy="5379370"/>
          </a:xfrm>
        </p:grpSpPr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5A7DFC3C-141C-4912-A56E-88515E90B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437112"/>
              <a:ext cx="9144000" cy="2000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2800" dirty="0">
                  <a:solidFill>
                    <a:srgbClr val="FF0000"/>
                  </a:solidFill>
                </a:rPr>
                <a:t>	</a:t>
              </a:r>
              <a:r>
                <a:rPr lang="ru-RU" dirty="0">
                  <a:ea typeface="Times New Roman" panose="02020603050405020304" pitchFamily="18" charset="0"/>
                </a:rPr>
                <a:t> Выберем на сторонах угла </a:t>
              </a:r>
              <a:r>
                <a:rPr lang="en-US" i="1" dirty="0">
                  <a:ea typeface="Times New Roman" panose="02020603050405020304" pitchFamily="18" charset="0"/>
                </a:rPr>
                <a:t>C </a:t>
              </a:r>
              <a:r>
                <a:rPr lang="ru-RU" dirty="0">
                  <a:ea typeface="Times New Roman" panose="02020603050405020304" pitchFamily="18" charset="0"/>
                </a:rPr>
                <a:t>точки </a:t>
              </a:r>
              <a:r>
                <a:rPr lang="en-US" i="1" dirty="0">
                  <a:ea typeface="Times New Roman" panose="02020603050405020304" pitchFamily="18" charset="0"/>
                </a:rPr>
                <a:t>A </a:t>
              </a:r>
              <a:r>
                <a:rPr lang="ru-RU" dirty="0">
                  <a:ea typeface="Times New Roman" panose="02020603050405020304" pitchFamily="18" charset="0"/>
                </a:rPr>
                <a:t>и </a:t>
              </a:r>
              <a:r>
                <a:rPr lang="en-US" i="1" dirty="0">
                  <a:ea typeface="Times New Roman" panose="02020603050405020304" pitchFamily="18" charset="0"/>
                </a:rPr>
                <a:t>B</a:t>
              </a:r>
              <a:r>
                <a:rPr lang="ru-RU" dirty="0">
                  <a:ea typeface="Times New Roman" panose="02020603050405020304" pitchFamily="18" charset="0"/>
                </a:rPr>
                <a:t>. Они переводятся соответственно в точки </a:t>
              </a:r>
              <a:r>
                <a:rPr lang="en-US" i="1" dirty="0">
                  <a:ea typeface="Times New Roman" panose="02020603050405020304" pitchFamily="18" charset="0"/>
                </a:rPr>
                <a:t>A’ </a:t>
              </a:r>
              <a:r>
                <a:rPr lang="ru-RU" dirty="0">
                  <a:ea typeface="Times New Roman" panose="02020603050405020304" pitchFamily="18" charset="0"/>
                </a:rPr>
                <a:t>и </a:t>
              </a:r>
              <a:r>
                <a:rPr lang="en-US" i="1" dirty="0">
                  <a:ea typeface="Times New Roman" panose="02020603050405020304" pitchFamily="18" charset="0"/>
                </a:rPr>
                <a:t>B’</a:t>
              </a:r>
              <a:r>
                <a:rPr lang="ru-RU" dirty="0">
                  <a:ea typeface="Times New Roman" panose="02020603050405020304" pitchFamily="18" charset="0"/>
                </a:rPr>
                <a:t>. Так как центральная симметрия сохраняет расстояния, то треугольники </a:t>
              </a:r>
              <a:r>
                <a:rPr lang="en-US" i="1" dirty="0">
                  <a:ea typeface="Times New Roman" panose="02020603050405020304" pitchFamily="18" charset="0"/>
                </a:rPr>
                <a:t>ABC </a:t>
              </a:r>
              <a:r>
                <a:rPr lang="ru-RU" dirty="0">
                  <a:ea typeface="Times New Roman" panose="02020603050405020304" pitchFamily="18" charset="0"/>
                </a:rPr>
                <a:t>и </a:t>
              </a:r>
              <a:r>
                <a:rPr lang="en-US" i="1" dirty="0">
                  <a:ea typeface="Times New Roman" panose="02020603050405020304" pitchFamily="18" charset="0"/>
                </a:rPr>
                <a:t>A’B’C’ </a:t>
              </a:r>
              <a:r>
                <a:rPr lang="ru-RU" dirty="0">
                  <a:ea typeface="Times New Roman" panose="02020603050405020304" pitchFamily="18" charset="0"/>
                </a:rPr>
                <a:t>равны по третьему признаку равенства треугольников. Следовательно, равны углы </a:t>
              </a:r>
              <a:r>
                <a:rPr lang="en-US" i="1" dirty="0">
                  <a:ea typeface="Times New Roman" panose="02020603050405020304" pitchFamily="18" charset="0"/>
                </a:rPr>
                <a:t>C </a:t>
              </a:r>
              <a:r>
                <a:rPr lang="ru-RU" dirty="0">
                  <a:ea typeface="Times New Roman" panose="02020603050405020304" pitchFamily="18" charset="0"/>
                </a:rPr>
                <a:t>и </a:t>
              </a:r>
              <a:r>
                <a:rPr lang="en-US" i="1" dirty="0">
                  <a:ea typeface="Times New Roman" panose="02020603050405020304" pitchFamily="18" charset="0"/>
                </a:rPr>
                <a:t>C’ </a:t>
              </a:r>
              <a:r>
                <a:rPr lang="ru-RU" dirty="0">
                  <a:ea typeface="Times New Roman" panose="02020603050405020304" pitchFamily="18" charset="0"/>
                </a:rPr>
                <a:t>этих треугольников.</a:t>
              </a:r>
              <a:endParaRPr lang="ru-RU" altLang="ru-RU" dirty="0">
                <a:cs typeface="Times New Roman" panose="02020603050405020304" pitchFamily="18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4DF0DFB-13CE-43B1-9693-F1A8653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7664" y="1058290"/>
              <a:ext cx="4717771" cy="2586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53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92" name="Text Box 24">
            <a:extLst>
              <a:ext uri="{FF2B5EF4-FFF2-40B4-BE49-F238E27FC236}">
                <a16:creationId xmlns:a16="http://schemas.microsoft.com/office/drawing/2014/main" id="{A20FCA32-6C49-4BB3-A225-F49C3214E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7376"/>
            <a:ext cx="8610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Свойство </a:t>
            </a:r>
            <a:r>
              <a:rPr lang="en-US" altLang="ru-RU" sz="2800" dirty="0">
                <a:solidFill>
                  <a:srgbClr val="FF3300"/>
                </a:solidFill>
              </a:rPr>
              <a:t>4</a:t>
            </a:r>
            <a:r>
              <a:rPr lang="ru-RU" altLang="ru-RU" sz="2800" dirty="0">
                <a:solidFill>
                  <a:srgbClr val="FF3300"/>
                </a:solidFill>
              </a:rPr>
              <a:t>.</a:t>
            </a:r>
            <a:r>
              <a:rPr lang="ru-RU" altLang="ru-RU" sz="2800" dirty="0"/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Центральная симметрия </a:t>
            </a:r>
            <a:r>
              <a:rPr lang="ru-RU" altLang="ru-RU" sz="2800" dirty="0"/>
              <a:t>переводит прямую, не проходящую через центр симметрии, в</a:t>
            </a:r>
            <a:r>
              <a:rPr lang="ru-RU" sz="2800" dirty="0"/>
              <a:t> </a:t>
            </a:r>
            <a:r>
              <a:rPr lang="ru-RU" altLang="ru-RU" sz="2800" dirty="0"/>
              <a:t>параллельную ей прямую.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24">
                <a:extLst>
                  <a:ext uri="{FF2B5EF4-FFF2-40B4-BE49-F238E27FC236}">
                    <a16:creationId xmlns:a16="http://schemas.microsoft.com/office/drawing/2014/main" id="{92A5FC70-6623-4949-A8C6-3935CF4372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3933056"/>
                <a:ext cx="8610600" cy="2739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2800" dirty="0">
                    <a:solidFill>
                      <a:srgbClr val="FF3300"/>
                    </a:solidFill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Решение</a:t>
                </a:r>
                <a:r>
                  <a:rPr lang="ru-RU" b="1" dirty="0">
                    <a:effectLst/>
                    <a:ea typeface="Times New Roman" panose="02020603050405020304" pitchFamily="18" charset="0"/>
                  </a:rPr>
                  <a:t>.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Рассмотрим какие-нибудь точки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и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B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на прямой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. Они переходят в точки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'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и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B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'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на прямой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'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. При этом треугольники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OAB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и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OA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'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B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'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равны (по первому признаку равенства треугольников, так как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OA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 =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OA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'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OB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 =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OB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'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∠</m:t>
                    </m:r>
                  </m:oMath>
                </a14:m>
                <a:r>
                  <a:rPr lang="en-US" i="1" dirty="0">
                    <a:effectLst/>
                    <a:ea typeface="Times New Roman" panose="02020603050405020304" pitchFamily="18" charset="0"/>
                  </a:rPr>
                  <a:t>AOB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∠</m:t>
                    </m:r>
                  </m:oMath>
                </a14:m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'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OB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'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). Следовательно,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∠</m:t>
                    </m:r>
                  </m:oMath>
                </a14:m>
                <a:r>
                  <a:rPr lang="en-US" i="1" dirty="0">
                    <a:effectLst/>
                    <a:ea typeface="Times New Roman" panose="02020603050405020304" pitchFamily="18" charset="0"/>
                  </a:rPr>
                  <a:t>OAB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∠</m:t>
                    </m:r>
                  </m:oMath>
                </a14:m>
                <a:r>
                  <a:rPr lang="en-US" i="1" dirty="0">
                    <a:effectLst/>
                    <a:ea typeface="Times New Roman" panose="02020603050405020304" pitchFamily="18" charset="0"/>
                  </a:rPr>
                  <a:t>OA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'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B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'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. Но эти углы являются внутренними накрест лежащими. Значит, прямые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 и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a</a:t>
                </a:r>
                <a:r>
                  <a:rPr lang="ru-RU" i="1" dirty="0">
                    <a:effectLst/>
                    <a:ea typeface="Times New Roman" panose="02020603050405020304" pitchFamily="18" charset="0"/>
                  </a:rPr>
                  <a:t>' </a:t>
                </a:r>
                <a:r>
                  <a:rPr lang="ru-RU" dirty="0">
                    <a:effectLst/>
                    <a:ea typeface="Times New Roman" panose="02020603050405020304" pitchFamily="18" charset="0"/>
                  </a:rPr>
                  <a:t>параллельны (по признаку параллельности двух прямых).</a:t>
                </a:r>
                <a:endParaRPr lang="ru-RU" altLang="ru-RU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2A5FC70-6623-4949-A8C6-3935CF437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3933056"/>
                <a:ext cx="8610600" cy="2739211"/>
              </a:xfrm>
              <a:prstGeom prst="rect">
                <a:avLst/>
              </a:prstGeom>
              <a:blipFill>
                <a:blip r:embed="rId3" cstate="print"/>
                <a:stretch>
                  <a:fillRect l="-1062" r="-991" b="-4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4CBD39-FFF0-45C9-8433-E1287AB1FA0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1490564"/>
            <a:ext cx="3600400" cy="25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4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>
            <a:extLst>
              <a:ext uri="{FF2B5EF4-FFF2-40B4-BE49-F238E27FC236}">
                <a16:creationId xmlns:a16="http://schemas.microsoft.com/office/drawing/2014/main" id="{959C1750-4291-4ADE-8896-142BC1FA5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</a:p>
        </p:txBody>
      </p:sp>
      <p:sp>
        <p:nvSpPr>
          <p:cNvPr id="479235" name="Text Box 3">
            <a:extLst>
              <a:ext uri="{FF2B5EF4-FFF2-40B4-BE49-F238E27FC236}">
                <a16:creationId xmlns:a16="http://schemas.microsoft.com/office/drawing/2014/main" id="{88AED8BA-D361-48B2-AF4A-66A53BF8C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883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Какие из фигур, изображенных на рисунке, имеют центр симметрии?</a:t>
            </a:r>
          </a:p>
        </p:txBody>
      </p:sp>
      <p:sp>
        <p:nvSpPr>
          <p:cNvPr id="479236" name="Text Box 4">
            <a:extLst>
              <a:ext uri="{FF2B5EF4-FFF2-40B4-BE49-F238E27FC236}">
                <a16:creationId xmlns:a16="http://schemas.microsoft.com/office/drawing/2014/main" id="{02B163D2-76B3-4BCF-8964-7F65457FF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791200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ru-RU" altLang="ru-RU" sz="3200">
                <a:cs typeface="Times New Roman" panose="02020603050405020304" pitchFamily="18" charset="0"/>
              </a:rPr>
              <a:t>б), в), г), д). </a:t>
            </a:r>
          </a:p>
        </p:txBody>
      </p:sp>
      <p:pic>
        <p:nvPicPr>
          <p:cNvPr id="479237" name="Picture 5">
            <a:extLst>
              <a:ext uri="{FF2B5EF4-FFF2-40B4-BE49-F238E27FC236}">
                <a16:creationId xmlns:a16="http://schemas.microsoft.com/office/drawing/2014/main" id="{3EADD132-6A5E-46EE-913B-49859C35C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670050"/>
            <a:ext cx="5065713" cy="352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23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>
            <a:extLst>
              <a:ext uri="{FF2B5EF4-FFF2-40B4-BE49-F238E27FC236}">
                <a16:creationId xmlns:a16="http://schemas.microsoft.com/office/drawing/2014/main" id="{E3FBD3AD-AAF6-4257-BC8E-D05194EB5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481283" name="Text Box 3">
            <a:extLst>
              <a:ext uri="{FF2B5EF4-FFF2-40B4-BE49-F238E27FC236}">
                <a16:creationId xmlns:a16="http://schemas.microsoft.com/office/drawing/2014/main" id="{64D1A8FE-A73E-4708-9A04-D0C9DE1E7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85800"/>
            <a:ext cx="883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 рисунке укажите буквы латинского алфавита, имеющие центр симметрии.</a:t>
            </a:r>
          </a:p>
        </p:txBody>
      </p:sp>
      <p:sp>
        <p:nvSpPr>
          <p:cNvPr id="481284" name="Text Box 4">
            <a:extLst>
              <a:ext uri="{FF2B5EF4-FFF2-40B4-BE49-F238E27FC236}">
                <a16:creationId xmlns:a16="http://schemas.microsoft.com/office/drawing/2014/main" id="{64E469C2-5986-4DCF-A9D1-13084DD13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257800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 </a:t>
            </a:r>
            <a:r>
              <a:rPr lang="en-US" altLang="ru-RU" sz="3200">
                <a:cs typeface="Times New Roman" panose="02020603050405020304" pitchFamily="18" charset="0"/>
              </a:rPr>
              <a:t>H</a:t>
            </a:r>
            <a:r>
              <a:rPr lang="ru-RU" altLang="ru-RU" sz="3200">
                <a:cs typeface="Times New Roman" panose="02020603050405020304" pitchFamily="18" charset="0"/>
              </a:rPr>
              <a:t>, </a:t>
            </a:r>
            <a:r>
              <a:rPr lang="en-US" altLang="ru-RU" sz="3200">
                <a:cs typeface="Times New Roman" panose="02020603050405020304" pitchFamily="18" charset="0"/>
              </a:rPr>
              <a:t>I</a:t>
            </a:r>
            <a:r>
              <a:rPr lang="ru-RU" altLang="ru-RU" sz="3200">
                <a:cs typeface="Times New Roman" panose="02020603050405020304" pitchFamily="18" charset="0"/>
              </a:rPr>
              <a:t>, </a:t>
            </a:r>
            <a:r>
              <a:rPr lang="en-US" altLang="ru-RU" sz="3200">
                <a:cs typeface="Times New Roman" panose="02020603050405020304" pitchFamily="18" charset="0"/>
              </a:rPr>
              <a:t>N</a:t>
            </a:r>
            <a:r>
              <a:rPr lang="ru-RU" altLang="ru-RU" sz="3200">
                <a:cs typeface="Times New Roman" panose="02020603050405020304" pitchFamily="18" charset="0"/>
              </a:rPr>
              <a:t>, </a:t>
            </a:r>
            <a:r>
              <a:rPr lang="en-US" altLang="ru-RU" sz="3200">
                <a:cs typeface="Times New Roman" panose="02020603050405020304" pitchFamily="18" charset="0"/>
              </a:rPr>
              <a:t>O</a:t>
            </a:r>
            <a:r>
              <a:rPr lang="ru-RU" altLang="ru-RU" sz="3200">
                <a:cs typeface="Times New Roman" panose="02020603050405020304" pitchFamily="18" charset="0"/>
              </a:rPr>
              <a:t>, </a:t>
            </a:r>
            <a:r>
              <a:rPr lang="en-US" altLang="ru-RU" sz="3200">
                <a:cs typeface="Times New Roman" panose="02020603050405020304" pitchFamily="18" charset="0"/>
              </a:rPr>
              <a:t>S</a:t>
            </a:r>
            <a:r>
              <a:rPr lang="ru-RU" altLang="ru-RU" sz="3200">
                <a:cs typeface="Times New Roman" panose="02020603050405020304" pitchFamily="18" charset="0"/>
              </a:rPr>
              <a:t>, </a:t>
            </a:r>
            <a:r>
              <a:rPr lang="en-US" altLang="ru-RU" sz="3200">
                <a:cs typeface="Times New Roman" panose="02020603050405020304" pitchFamily="18" charset="0"/>
              </a:rPr>
              <a:t>X</a:t>
            </a:r>
            <a:r>
              <a:rPr lang="ru-RU" altLang="ru-RU" sz="3200">
                <a:cs typeface="Times New Roman" panose="02020603050405020304" pitchFamily="18" charset="0"/>
              </a:rPr>
              <a:t>, </a:t>
            </a:r>
            <a:r>
              <a:rPr lang="en-US" altLang="ru-RU" sz="3200">
                <a:cs typeface="Times New Roman" panose="02020603050405020304" pitchFamily="18" charset="0"/>
              </a:rPr>
              <a:t>Z</a:t>
            </a:r>
            <a:r>
              <a:rPr lang="ru-RU" altLang="ru-RU" sz="320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81285" name="Picture 5">
            <a:extLst>
              <a:ext uri="{FF2B5EF4-FFF2-40B4-BE49-F238E27FC236}">
                <a16:creationId xmlns:a16="http://schemas.microsoft.com/office/drawing/2014/main" id="{54104969-0459-4BF3-A34A-C31C93C3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2892425"/>
            <a:ext cx="67024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8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>
            <a:extLst>
              <a:ext uri="{FF2B5EF4-FFF2-40B4-BE49-F238E27FC236}">
                <a16:creationId xmlns:a16="http://schemas.microsoft.com/office/drawing/2014/main" id="{0415398A-93D5-4923-B4C0-AE1F2D1FA9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3</a:t>
            </a:r>
          </a:p>
        </p:txBody>
      </p:sp>
      <p:sp>
        <p:nvSpPr>
          <p:cNvPr id="485379" name="Text Box 3">
            <a:extLst>
              <a:ext uri="{FF2B5EF4-FFF2-40B4-BE49-F238E27FC236}">
                <a16:creationId xmlns:a16="http://schemas.microsoft.com/office/drawing/2014/main" id="{969C9D22-B944-43A9-8696-B48B0E581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83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Изобразите точку </a:t>
            </a:r>
            <a:r>
              <a:rPr lang="en-US" altLang="ru-RU" sz="3200" i="1" dirty="0"/>
              <a:t>A’</a:t>
            </a:r>
            <a:r>
              <a:rPr lang="en-US" altLang="ru-RU" sz="3200" dirty="0"/>
              <a:t>, </a:t>
            </a:r>
            <a:r>
              <a:rPr lang="ru-RU" altLang="ru-RU" sz="3200" dirty="0"/>
              <a:t>симметричную точке </a:t>
            </a:r>
            <a:r>
              <a:rPr lang="en-US" altLang="ru-RU" sz="3200" i="1" dirty="0"/>
              <a:t>A</a:t>
            </a:r>
            <a:r>
              <a:rPr lang="ru-RU" altLang="ru-RU" sz="3200" dirty="0"/>
              <a:t>, относительно точки </a:t>
            </a:r>
            <a:r>
              <a:rPr lang="en-US" altLang="ru-RU" sz="3200" i="1" dirty="0"/>
              <a:t>O</a:t>
            </a:r>
            <a:r>
              <a:rPr lang="ru-RU" altLang="ru-RU" sz="3200" dirty="0"/>
              <a:t>.</a:t>
            </a:r>
            <a:endParaRPr lang="en-US" altLang="ru-RU" sz="3200" dirty="0"/>
          </a:p>
        </p:txBody>
      </p:sp>
      <p:pic>
        <p:nvPicPr>
          <p:cNvPr id="485384" name="Picture 8">
            <a:extLst>
              <a:ext uri="{FF2B5EF4-FFF2-40B4-BE49-F238E27FC236}">
                <a16:creationId xmlns:a16="http://schemas.microsoft.com/office/drawing/2014/main" id="{72CB2FAC-311C-4517-853B-2D27936B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84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85386" name="Group 10">
            <a:extLst>
              <a:ext uri="{FF2B5EF4-FFF2-40B4-BE49-F238E27FC236}">
                <a16:creationId xmlns:a16="http://schemas.microsoft.com/office/drawing/2014/main" id="{5B5C8272-825D-4E63-A027-0B6DCF2AADA2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2438400"/>
            <a:ext cx="4972050" cy="3170238"/>
            <a:chOff x="720" y="1536"/>
            <a:chExt cx="3132" cy="1997"/>
          </a:xfrm>
        </p:grpSpPr>
        <p:sp>
          <p:nvSpPr>
            <p:cNvPr id="485382" name="Text Box 6">
              <a:extLst>
                <a:ext uri="{FF2B5EF4-FFF2-40B4-BE49-F238E27FC236}">
                  <a16:creationId xmlns:a16="http://schemas.microsoft.com/office/drawing/2014/main" id="{F9B1DF31-F88B-415E-BE0F-390B153F7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168"/>
              <a:ext cx="8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485385" name="Picture 9">
              <a:extLst>
                <a:ext uri="{FF2B5EF4-FFF2-40B4-BE49-F238E27FC236}">
                  <a16:creationId xmlns:a16="http://schemas.microsoft.com/office/drawing/2014/main" id="{545B04CF-AE28-4B7F-A498-B3A9E832F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" y="1536"/>
              <a:ext cx="194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>
            <a:extLst>
              <a:ext uri="{FF2B5EF4-FFF2-40B4-BE49-F238E27FC236}">
                <a16:creationId xmlns:a16="http://schemas.microsoft.com/office/drawing/2014/main" id="{E5C07864-7315-4A73-B6B7-0317FCEC2E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4</a:t>
            </a:r>
          </a:p>
        </p:txBody>
      </p:sp>
      <p:sp>
        <p:nvSpPr>
          <p:cNvPr id="491523" name="Text Box 3">
            <a:extLst>
              <a:ext uri="{FF2B5EF4-FFF2-40B4-BE49-F238E27FC236}">
                <a16:creationId xmlns:a16="http://schemas.microsoft.com/office/drawing/2014/main" id="{80133DC1-0617-4DAA-AAB0-6041C6856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Изобразите отрезок </a:t>
            </a:r>
            <a:r>
              <a:rPr lang="en-US" altLang="ru-RU" sz="3200" i="1" dirty="0"/>
              <a:t>A’B’</a:t>
            </a:r>
            <a:r>
              <a:rPr lang="en-US" altLang="ru-RU" sz="3200" dirty="0"/>
              <a:t>, </a:t>
            </a:r>
            <a:r>
              <a:rPr lang="ru-RU" altLang="ru-RU" sz="3200" dirty="0"/>
              <a:t>симметричный отрезку </a:t>
            </a:r>
            <a:r>
              <a:rPr lang="en-US" altLang="ru-RU" sz="3200" i="1" dirty="0"/>
              <a:t>AB</a:t>
            </a:r>
            <a:r>
              <a:rPr lang="ru-RU" altLang="ru-RU" sz="3200" dirty="0"/>
              <a:t>, относительно точки </a:t>
            </a:r>
            <a:r>
              <a:rPr lang="en-US" altLang="ru-RU" sz="3200" i="1" dirty="0"/>
              <a:t>O</a:t>
            </a:r>
            <a:r>
              <a:rPr lang="ru-RU" altLang="ru-RU" sz="3200" dirty="0"/>
              <a:t>.</a:t>
            </a:r>
            <a:endParaRPr lang="en-US" altLang="ru-RU" sz="3200" dirty="0"/>
          </a:p>
        </p:txBody>
      </p:sp>
      <p:pic>
        <p:nvPicPr>
          <p:cNvPr id="491528" name="Picture 8">
            <a:extLst>
              <a:ext uri="{FF2B5EF4-FFF2-40B4-BE49-F238E27FC236}">
                <a16:creationId xmlns:a16="http://schemas.microsoft.com/office/drawing/2014/main" id="{D54F7251-C877-464F-AB09-EA84B8DC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1530" name="Group 10">
            <a:extLst>
              <a:ext uri="{FF2B5EF4-FFF2-40B4-BE49-F238E27FC236}">
                <a16:creationId xmlns:a16="http://schemas.microsoft.com/office/drawing/2014/main" id="{51583613-F0CD-4C59-84CF-42467C907783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2362200"/>
            <a:ext cx="4916488" cy="3246438"/>
            <a:chOff x="720" y="1488"/>
            <a:chExt cx="3097" cy="2045"/>
          </a:xfrm>
        </p:grpSpPr>
        <p:sp>
          <p:nvSpPr>
            <p:cNvPr id="491526" name="Text Box 6">
              <a:extLst>
                <a:ext uri="{FF2B5EF4-FFF2-40B4-BE49-F238E27FC236}">
                  <a16:creationId xmlns:a16="http://schemas.microsoft.com/office/drawing/2014/main" id="{45656F85-83B4-48B2-9C9E-0114D41EC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168"/>
              <a:ext cx="8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491529" name="Picture 9">
              <a:extLst>
                <a:ext uri="{FF2B5EF4-FFF2-40B4-BE49-F238E27FC236}">
                  <a16:creationId xmlns:a16="http://schemas.microsoft.com/office/drawing/2014/main" id="{F246DC74-0A86-45EA-80AD-E4C9C09A75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488"/>
              <a:ext cx="194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>
            <a:extLst>
              <a:ext uri="{FF2B5EF4-FFF2-40B4-BE49-F238E27FC236}">
                <a16:creationId xmlns:a16="http://schemas.microsoft.com/office/drawing/2014/main" id="{3DC9C197-7C01-4A59-B9DA-6816E604C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5</a:t>
            </a:r>
          </a:p>
        </p:txBody>
      </p:sp>
      <p:sp>
        <p:nvSpPr>
          <p:cNvPr id="503811" name="Text Box 3">
            <a:extLst>
              <a:ext uri="{FF2B5EF4-FFF2-40B4-BE49-F238E27FC236}">
                <a16:creationId xmlns:a16="http://schemas.microsoft.com/office/drawing/2014/main" id="{A137C64C-08D3-4C99-BF25-2E781A308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Отрезки </a:t>
            </a:r>
            <a:r>
              <a:rPr lang="en-US" altLang="ru-RU" sz="3200" i="1" dirty="0">
                <a:cs typeface="Times New Roman" panose="02020603050405020304" pitchFamily="18" charset="0"/>
              </a:rPr>
              <a:t>AB </a:t>
            </a:r>
            <a:r>
              <a:rPr lang="ru-RU" altLang="ru-RU" sz="3200" dirty="0">
                <a:cs typeface="Times New Roman" panose="02020603050405020304" pitchFamily="18" charset="0"/>
              </a:rPr>
              <a:t>и </a:t>
            </a:r>
            <a:r>
              <a:rPr lang="en-US" altLang="ru-RU" sz="3200" i="1" dirty="0">
                <a:cs typeface="Times New Roman" panose="02020603050405020304" pitchFamily="18" charset="0"/>
              </a:rPr>
              <a:t>CD </a:t>
            </a:r>
            <a:r>
              <a:rPr lang="ru-RU" altLang="ru-RU" sz="3200" dirty="0">
                <a:cs typeface="Times New Roman" panose="02020603050405020304" pitchFamily="18" charset="0"/>
              </a:rPr>
              <a:t>являются центрально-симметричными. Укажите центр симметрии.</a:t>
            </a:r>
            <a:r>
              <a:rPr lang="ru-RU" altLang="ru-RU" sz="3200" dirty="0"/>
              <a:t> </a:t>
            </a:r>
          </a:p>
        </p:txBody>
      </p:sp>
      <p:pic>
        <p:nvPicPr>
          <p:cNvPr id="503818" name="Picture 10">
            <a:extLst>
              <a:ext uri="{FF2B5EF4-FFF2-40B4-BE49-F238E27FC236}">
                <a16:creationId xmlns:a16="http://schemas.microsoft.com/office/drawing/2014/main" id="{4108A997-8856-40BC-B8B6-8F793BC01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3200"/>
            <a:ext cx="280035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3820" name="Group 12">
            <a:extLst>
              <a:ext uri="{FF2B5EF4-FFF2-40B4-BE49-F238E27FC236}">
                <a16:creationId xmlns:a16="http://schemas.microsoft.com/office/drawing/2014/main" id="{EFC9D5F1-BF4A-4348-AD28-14B26FE51693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743200"/>
            <a:ext cx="5467350" cy="2762250"/>
            <a:chOff x="336" y="1728"/>
            <a:chExt cx="3444" cy="1740"/>
          </a:xfrm>
        </p:grpSpPr>
        <p:sp>
          <p:nvSpPr>
            <p:cNvPr id="503814" name="Text Box 6">
              <a:extLst>
                <a:ext uri="{FF2B5EF4-FFF2-40B4-BE49-F238E27FC236}">
                  <a16:creationId xmlns:a16="http://schemas.microsoft.com/office/drawing/2014/main" id="{FBA7A2DA-89AE-42BE-9BD5-CB4EA3CE0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3072"/>
              <a:ext cx="139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503819" name="Picture 11">
              <a:extLst>
                <a:ext uri="{FF2B5EF4-FFF2-40B4-BE49-F238E27FC236}">
                  <a16:creationId xmlns:a16="http://schemas.microsoft.com/office/drawing/2014/main" id="{1368CF71-7E64-4AB5-8148-4ED0C1549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728"/>
              <a:ext cx="1764" cy="1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73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>
            <a:extLst>
              <a:ext uri="{FF2B5EF4-FFF2-40B4-BE49-F238E27FC236}">
                <a16:creationId xmlns:a16="http://schemas.microsoft.com/office/drawing/2014/main" id="{33AE3001-38FC-4DF7-A926-5AFDC7884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6</a:t>
            </a:r>
          </a:p>
        </p:txBody>
      </p:sp>
      <p:sp>
        <p:nvSpPr>
          <p:cNvPr id="516099" name="Text Box 3">
            <a:extLst>
              <a:ext uri="{FF2B5EF4-FFF2-40B4-BE49-F238E27FC236}">
                <a16:creationId xmlns:a16="http://schemas.microsoft.com/office/drawing/2014/main" id="{28110753-F588-47BC-995A-51625992F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Изобразите прямую, симметричную данной прямой </a:t>
            </a:r>
            <a:r>
              <a:rPr lang="en-US" altLang="ru-RU" sz="3200" i="1" dirty="0">
                <a:cs typeface="Times New Roman" panose="02020603050405020304" pitchFamily="18" charset="0"/>
              </a:rPr>
              <a:t>a </a:t>
            </a:r>
            <a:r>
              <a:rPr lang="ru-RU" altLang="ru-RU" sz="3200" dirty="0">
                <a:cs typeface="Times New Roman" panose="02020603050405020304" pitchFamily="18" charset="0"/>
              </a:rPr>
              <a:t>относительно точки </a:t>
            </a:r>
            <a:r>
              <a:rPr lang="en-US" altLang="ru-RU" sz="3200" i="1" dirty="0">
                <a:cs typeface="Times New Roman" panose="02020603050405020304" pitchFamily="18" charset="0"/>
              </a:rPr>
              <a:t>O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  <a:r>
              <a:rPr lang="ru-RU" altLang="ru-RU" sz="3200" dirty="0"/>
              <a:t> </a:t>
            </a:r>
            <a:endParaRPr lang="en-US" altLang="ru-RU" sz="3200" dirty="0"/>
          </a:p>
        </p:txBody>
      </p:sp>
      <p:pic>
        <p:nvPicPr>
          <p:cNvPr id="516104" name="Picture 8">
            <a:extLst>
              <a:ext uri="{FF2B5EF4-FFF2-40B4-BE49-F238E27FC236}">
                <a16:creationId xmlns:a16="http://schemas.microsoft.com/office/drawing/2014/main" id="{0F97F345-7A36-4D1C-8175-B05B243D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62200"/>
            <a:ext cx="2789238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6106" name="Group 10">
            <a:extLst>
              <a:ext uri="{FF2B5EF4-FFF2-40B4-BE49-F238E27FC236}">
                <a16:creationId xmlns:a16="http://schemas.microsoft.com/office/drawing/2014/main" id="{30985749-778F-4346-8471-04A07815621B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2362200"/>
            <a:ext cx="4800600" cy="3246438"/>
            <a:chOff x="720" y="1488"/>
            <a:chExt cx="3024" cy="2045"/>
          </a:xfrm>
        </p:grpSpPr>
        <p:sp>
          <p:nvSpPr>
            <p:cNvPr id="516102" name="Text Box 6">
              <a:extLst>
                <a:ext uri="{FF2B5EF4-FFF2-40B4-BE49-F238E27FC236}">
                  <a16:creationId xmlns:a16="http://schemas.microsoft.com/office/drawing/2014/main" id="{A4B91283-490E-4D44-B29B-1F9991ABA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168"/>
              <a:ext cx="8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516105" name="Picture 9">
              <a:extLst>
                <a:ext uri="{FF2B5EF4-FFF2-40B4-BE49-F238E27FC236}">
                  <a16:creationId xmlns:a16="http://schemas.microsoft.com/office/drawing/2014/main" id="{6581B392-6EBA-402D-A8FE-DF31A4473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488"/>
              <a:ext cx="1776" cy="1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6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>
            <a:extLst>
              <a:ext uri="{FF2B5EF4-FFF2-40B4-BE49-F238E27FC236}">
                <a16:creationId xmlns:a16="http://schemas.microsoft.com/office/drawing/2014/main" id="{16F0B6EC-16A3-4EAC-A412-F0E5AF2F68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7</a:t>
            </a:r>
          </a:p>
        </p:txBody>
      </p:sp>
      <p:sp>
        <p:nvSpPr>
          <p:cNvPr id="495619" name="Text Box 3">
            <a:extLst>
              <a:ext uri="{FF2B5EF4-FFF2-40B4-BE49-F238E27FC236}">
                <a16:creationId xmlns:a16="http://schemas.microsoft.com/office/drawing/2014/main" id="{4D385485-D94D-4505-B17F-B0D93DF22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Изобразите треугольник </a:t>
            </a:r>
            <a:r>
              <a:rPr lang="en-US" altLang="ru-RU" sz="3200" i="1" dirty="0"/>
              <a:t>A’B’</a:t>
            </a:r>
            <a:r>
              <a:rPr lang="ru-RU" altLang="ru-RU" sz="3200" i="1" dirty="0"/>
              <a:t>С</a:t>
            </a:r>
            <a:r>
              <a:rPr lang="en-US" altLang="ru-RU" sz="3200" i="1" dirty="0"/>
              <a:t>’</a:t>
            </a:r>
            <a:r>
              <a:rPr lang="en-US" altLang="ru-RU" sz="3200" dirty="0"/>
              <a:t>, </a:t>
            </a:r>
            <a:r>
              <a:rPr lang="ru-RU" altLang="ru-RU" sz="3200" dirty="0"/>
              <a:t>симметричный треугольнику </a:t>
            </a:r>
            <a:r>
              <a:rPr lang="en-US" altLang="ru-RU" sz="3200" i="1" dirty="0"/>
              <a:t>ABC</a:t>
            </a:r>
            <a:r>
              <a:rPr lang="ru-RU" altLang="ru-RU" sz="3200" dirty="0"/>
              <a:t>, относительно точки </a:t>
            </a:r>
            <a:r>
              <a:rPr lang="en-US" altLang="ru-RU" sz="3200" i="1" dirty="0"/>
              <a:t>O</a:t>
            </a:r>
            <a:r>
              <a:rPr lang="ru-RU" altLang="ru-RU" sz="3200" dirty="0"/>
              <a:t>.</a:t>
            </a:r>
            <a:endParaRPr lang="en-US" altLang="ru-RU" sz="3200" dirty="0"/>
          </a:p>
        </p:txBody>
      </p:sp>
      <p:pic>
        <p:nvPicPr>
          <p:cNvPr id="495624" name="Picture 8">
            <a:extLst>
              <a:ext uri="{FF2B5EF4-FFF2-40B4-BE49-F238E27FC236}">
                <a16:creationId xmlns:a16="http://schemas.microsoft.com/office/drawing/2014/main" id="{6C300DF2-9606-4F6C-A80E-D527FEC5E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5626" name="Group 10">
            <a:extLst>
              <a:ext uri="{FF2B5EF4-FFF2-40B4-BE49-F238E27FC236}">
                <a16:creationId xmlns:a16="http://schemas.microsoft.com/office/drawing/2014/main" id="{DC380FB9-54AF-43E6-966A-9A613116BAF0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2514600"/>
            <a:ext cx="4916488" cy="3094038"/>
            <a:chOff x="720" y="1584"/>
            <a:chExt cx="3097" cy="1949"/>
          </a:xfrm>
        </p:grpSpPr>
        <p:sp>
          <p:nvSpPr>
            <p:cNvPr id="495622" name="Text Box 6">
              <a:extLst>
                <a:ext uri="{FF2B5EF4-FFF2-40B4-BE49-F238E27FC236}">
                  <a16:creationId xmlns:a16="http://schemas.microsoft.com/office/drawing/2014/main" id="{90264B1B-0608-46C3-8026-DB5BDE09B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168"/>
              <a:ext cx="8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495625" name="Picture 9">
              <a:extLst>
                <a:ext uri="{FF2B5EF4-FFF2-40B4-BE49-F238E27FC236}">
                  <a16:creationId xmlns:a16="http://schemas.microsoft.com/office/drawing/2014/main" id="{E7D7DD28-EDC3-4246-B1AC-5A3594D67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584"/>
              <a:ext cx="194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ADCE69-F032-30DB-0BBF-A8749A63A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628800"/>
            <a:ext cx="2915815" cy="3708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C8616-9C6D-89BC-CE45-CEB174E34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39" y="1629148"/>
            <a:ext cx="2927641" cy="37086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B3557A-CEC6-FEF9-3AFC-CE35EC5F0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28800"/>
            <a:ext cx="2915816" cy="370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9B8F6-3B02-5C63-D6F5-FB83F95B5F8F}"/>
              </a:ext>
            </a:extLst>
          </p:cNvPr>
          <p:cNvSpPr txBox="1"/>
          <p:nvPr/>
        </p:nvSpPr>
        <p:spPr>
          <a:xfrm>
            <a:off x="20097" y="-731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Наши новые учебники геометрии, входящие в Федеральный перечень 2023-2024 уч. г.</a:t>
            </a:r>
          </a:p>
        </p:txBody>
      </p:sp>
    </p:spTree>
    <p:extLst>
      <p:ext uri="{BB962C8B-B14F-4D97-AF65-F5344CB8AC3E}">
        <p14:creationId xmlns:p14="http://schemas.microsoft.com/office/powerpoint/2010/main" val="1197024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>
            <a:extLst>
              <a:ext uri="{FF2B5EF4-FFF2-40B4-BE49-F238E27FC236}">
                <a16:creationId xmlns:a16="http://schemas.microsoft.com/office/drawing/2014/main" id="{B54F2FB4-14AC-400C-95EC-B774DA7E15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8</a:t>
            </a:r>
          </a:p>
        </p:txBody>
      </p:sp>
      <p:sp>
        <p:nvSpPr>
          <p:cNvPr id="520195" name="Text Box 3">
            <a:extLst>
              <a:ext uri="{FF2B5EF4-FFF2-40B4-BE49-F238E27FC236}">
                <a16:creationId xmlns:a16="http://schemas.microsoft.com/office/drawing/2014/main" id="{8C5D9EB1-AA30-49A1-BED5-12F0B5BCC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Треугольники </a:t>
            </a:r>
            <a:r>
              <a:rPr lang="en-US" altLang="ru-RU" sz="3200" i="1" dirty="0">
                <a:cs typeface="Times New Roman" panose="02020603050405020304" pitchFamily="18" charset="0"/>
              </a:rPr>
              <a:t>ABC </a:t>
            </a:r>
            <a:r>
              <a:rPr lang="ru-RU" altLang="ru-RU" sz="3200" dirty="0">
                <a:cs typeface="Times New Roman" panose="02020603050405020304" pitchFamily="18" charset="0"/>
              </a:rPr>
              <a:t>и </a:t>
            </a:r>
            <a:r>
              <a:rPr lang="en-US" altLang="ru-RU" sz="3200" i="1" dirty="0">
                <a:cs typeface="Times New Roman" panose="02020603050405020304" pitchFamily="18" charset="0"/>
              </a:rPr>
              <a:t>DEF </a:t>
            </a:r>
            <a:r>
              <a:rPr lang="ru-RU" altLang="ru-RU" sz="3200" dirty="0">
                <a:cs typeface="Times New Roman" panose="02020603050405020304" pitchFamily="18" charset="0"/>
              </a:rPr>
              <a:t>являются центрально-симметричными. Укажите центр симметрии.</a:t>
            </a:r>
            <a:r>
              <a:rPr lang="ru-RU" altLang="ru-RU" sz="3200" dirty="0"/>
              <a:t> </a:t>
            </a:r>
          </a:p>
        </p:txBody>
      </p:sp>
      <p:pic>
        <p:nvPicPr>
          <p:cNvPr id="520200" name="Picture 8">
            <a:extLst>
              <a:ext uri="{FF2B5EF4-FFF2-40B4-BE49-F238E27FC236}">
                <a16:creationId xmlns:a16="http://schemas.microsoft.com/office/drawing/2014/main" id="{D18AB340-8006-489B-93B7-13829D3D3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28844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0202" name="Group 10">
            <a:extLst>
              <a:ext uri="{FF2B5EF4-FFF2-40B4-BE49-F238E27FC236}">
                <a16:creationId xmlns:a16="http://schemas.microsoft.com/office/drawing/2014/main" id="{EEA521CD-7155-421D-9440-8A31258752E8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514600"/>
            <a:ext cx="5399088" cy="3048000"/>
            <a:chOff x="336" y="1584"/>
            <a:chExt cx="3401" cy="1920"/>
          </a:xfrm>
        </p:grpSpPr>
        <p:sp>
          <p:nvSpPr>
            <p:cNvPr id="520198" name="Text Box 6">
              <a:extLst>
                <a:ext uri="{FF2B5EF4-FFF2-40B4-BE49-F238E27FC236}">
                  <a16:creationId xmlns:a16="http://schemas.microsoft.com/office/drawing/2014/main" id="{EF82BA07-1892-4402-8012-55E6673FF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3072"/>
              <a:ext cx="139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520201" name="Picture 9">
              <a:extLst>
                <a:ext uri="{FF2B5EF4-FFF2-40B4-BE49-F238E27FC236}">
                  <a16:creationId xmlns:a16="http://schemas.microsoft.com/office/drawing/2014/main" id="{C0F9FC13-7CBE-4C33-AD98-605493273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584"/>
              <a:ext cx="1817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659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B06D8F1F-7BC8-4DF0-8EF8-9EEE5BDCE6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9</a:t>
            </a:r>
          </a:p>
        </p:txBody>
      </p:sp>
      <p:sp>
        <p:nvSpPr>
          <p:cNvPr id="477187" name="Text Box 3">
            <a:extLst>
              <a:ext uri="{FF2B5EF4-FFF2-40B4-BE49-F238E27FC236}">
                <a16:creationId xmlns:a16="http://schemas.microsoft.com/office/drawing/2014/main" id="{271388B3-2262-493A-B2F8-EDE54985C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Докажите, что если четырёхугольник имеет центр симметрии, то он является параллелограммом?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46957F0-D7AA-4D8A-BA7E-B736FDDDD6DC}"/>
              </a:ext>
            </a:extLst>
          </p:cNvPr>
          <p:cNvGrpSpPr/>
          <p:nvPr/>
        </p:nvGrpSpPr>
        <p:grpSpPr>
          <a:xfrm>
            <a:off x="29497" y="1965778"/>
            <a:ext cx="8934991" cy="4173397"/>
            <a:chOff x="29497" y="1965778"/>
            <a:chExt cx="8934991" cy="4173397"/>
          </a:xfrm>
        </p:grpSpPr>
        <p:sp>
          <p:nvSpPr>
            <p:cNvPr id="477189" name="Text Box 5">
              <a:extLst>
                <a:ext uri="{FF2B5EF4-FFF2-40B4-BE49-F238E27FC236}">
                  <a16:creationId xmlns:a16="http://schemas.microsoft.com/office/drawing/2014/main" id="{B874F4AB-6037-4DA1-810D-A79CBF4C8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97" y="4077072"/>
              <a:ext cx="8934991" cy="2062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	</a:t>
              </a:r>
              <a:r>
                <a:rPr lang="ru-RU" altLang="ru-RU" dirty="0">
                  <a:solidFill>
                    <a:srgbClr val="FF3300"/>
                  </a:solidFill>
                </a:rPr>
                <a:t>Решение.</a:t>
              </a:r>
              <a:r>
                <a:rPr lang="ru-RU" altLang="ru-RU" dirty="0">
                  <a:solidFill>
                    <a:schemeClr val="accent1"/>
                  </a:solidFill>
                </a:rPr>
                <a:t> </a:t>
              </a:r>
              <a:r>
                <a:rPr lang="ru-RU" altLang="ru-RU" dirty="0"/>
                <a:t>Рассмотрим центрально-симметричный четырёхугольник </a:t>
              </a:r>
              <a:r>
                <a:rPr lang="en-US" altLang="ru-RU" i="1" dirty="0"/>
                <a:t>ABCD</a:t>
              </a:r>
              <a:r>
                <a:rPr lang="en-US" altLang="ru-RU" dirty="0"/>
                <a:t>.</a:t>
              </a:r>
              <a:r>
                <a:rPr lang="en-US" altLang="ru-RU" i="1" dirty="0"/>
                <a:t> </a:t>
              </a:r>
              <a:r>
                <a:rPr lang="ru-RU" altLang="ru-RU" dirty="0"/>
                <a:t>Пусть вершины </a:t>
              </a:r>
              <a:r>
                <a:rPr lang="en-US" altLang="ru-RU" i="1" dirty="0"/>
                <a:t>C </a:t>
              </a:r>
              <a:r>
                <a:rPr lang="ru-RU" altLang="ru-RU" dirty="0"/>
                <a:t>и </a:t>
              </a:r>
              <a:r>
                <a:rPr lang="en-US" altLang="ru-RU" i="1" dirty="0"/>
                <a:t>D </a:t>
              </a:r>
              <a:r>
                <a:rPr lang="ru-RU" altLang="ru-RU" dirty="0"/>
                <a:t>центрально-симметричны соответственно вершинам </a:t>
              </a:r>
              <a:r>
                <a:rPr lang="en-US" altLang="ru-RU" i="1" dirty="0"/>
                <a:t>A </a:t>
              </a:r>
              <a:r>
                <a:rPr lang="ru-RU" altLang="ru-RU" dirty="0"/>
                <a:t>и </a:t>
              </a:r>
              <a:r>
                <a:rPr lang="en-US" altLang="ru-RU" i="1" dirty="0"/>
                <a:t>B</a:t>
              </a:r>
              <a:r>
                <a:rPr lang="ru-RU" altLang="ru-RU" dirty="0"/>
                <a:t>. Тогда стороны </a:t>
              </a:r>
              <a:r>
                <a:rPr lang="en-US" altLang="ru-RU" i="1" dirty="0"/>
                <a:t>AB </a:t>
              </a:r>
              <a:r>
                <a:rPr lang="ru-RU" altLang="ru-RU" dirty="0"/>
                <a:t>и </a:t>
              </a:r>
              <a:r>
                <a:rPr lang="en-US" altLang="ru-RU" i="1" dirty="0"/>
                <a:t>CD </a:t>
              </a:r>
              <a:r>
                <a:rPr lang="ru-RU" altLang="ru-RU" dirty="0"/>
                <a:t>этого четырёхугольника равны и параллельны. Следовательно, этот четырёхугольник – параллелограмм.</a:t>
              </a:r>
              <a:endParaRPr lang="ru-RU" altLang="ru-RU" dirty="0">
                <a:cs typeface="Times New Roman" panose="02020603050405020304" pitchFamily="18" charset="0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9EA2CCD-B44C-4DFD-B801-0E15C1D16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7784" y="1965778"/>
              <a:ext cx="3272887" cy="1770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08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>
            <a:extLst>
              <a:ext uri="{FF2B5EF4-FFF2-40B4-BE49-F238E27FC236}">
                <a16:creationId xmlns:a16="http://schemas.microsoft.com/office/drawing/2014/main" id="{7A68873F-4994-41DE-A1CF-20155496C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10</a:t>
            </a:r>
          </a:p>
        </p:txBody>
      </p:sp>
      <p:sp>
        <p:nvSpPr>
          <p:cNvPr id="507907" name="Text Box 3">
            <a:extLst>
              <a:ext uri="{FF2B5EF4-FFF2-40B4-BE49-F238E27FC236}">
                <a16:creationId xmlns:a16="http://schemas.microsoft.com/office/drawing/2014/main" id="{1E1847FF-0BE9-445F-891D-648582D59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2800" dirty="0"/>
              <a:t>Правильный треугольник </a:t>
            </a:r>
            <a:r>
              <a:rPr lang="en-US" altLang="ru-RU" sz="2800" i="1" dirty="0"/>
              <a:t>AB</a:t>
            </a:r>
            <a:r>
              <a:rPr lang="ru-RU" altLang="ru-RU" sz="2800" i="1" dirty="0"/>
              <a:t>С</a:t>
            </a:r>
            <a:r>
              <a:rPr lang="en-US" altLang="ru-RU" sz="2800" dirty="0"/>
              <a:t> </a:t>
            </a:r>
            <a:r>
              <a:rPr lang="ru-RU" altLang="ru-RU" sz="2800" dirty="0"/>
              <a:t>симметрично отразили относительно центра </a:t>
            </a:r>
            <a:r>
              <a:rPr lang="en-US" altLang="ru-RU" sz="2800" i="1" dirty="0"/>
              <a:t>O </a:t>
            </a:r>
            <a:r>
              <a:rPr lang="ru-RU" altLang="ru-RU" sz="2800" dirty="0"/>
              <a:t>описанной окружности. Какой многоугольник является общей частью исходного треугольника и отражённого? Найдите его стороны, если стороны исходного </a:t>
            </a:r>
            <a:r>
              <a:rPr lang="ru-RU" altLang="ru-RU" sz="2800"/>
              <a:t>треугольника равны 1.</a:t>
            </a:r>
            <a:endParaRPr lang="en-US" alt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CA4C58-54A3-4373-AA1A-AF22CC2C29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917925"/>
            <a:ext cx="2811706" cy="2455292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2C6A17F-445C-4AAF-9653-8B612FFA55DE}"/>
              </a:ext>
            </a:extLst>
          </p:cNvPr>
          <p:cNvGrpSpPr/>
          <p:nvPr/>
        </p:nvGrpSpPr>
        <p:grpSpPr>
          <a:xfrm>
            <a:off x="685800" y="2959756"/>
            <a:ext cx="8206680" cy="3683752"/>
            <a:chOff x="685800" y="2959756"/>
            <a:chExt cx="8206680" cy="36837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7910" name="Text Box 6">
                  <a:extLst>
                    <a:ext uri="{FF2B5EF4-FFF2-40B4-BE49-F238E27FC236}">
                      <a16:creationId xmlns:a16="http://schemas.microsoft.com/office/drawing/2014/main" id="{FECE597E-FF20-4936-8EB1-25DCD58035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5800" y="5853292"/>
                  <a:ext cx="8206680" cy="7902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ru-RU" sz="3200" dirty="0">
                      <a:solidFill>
                        <a:srgbClr val="FF3300"/>
                      </a:solidFill>
                    </a:rPr>
                    <a:t>Ответ: </a:t>
                  </a:r>
                  <a:r>
                    <a:rPr lang="ru-RU" altLang="ru-RU" sz="3200" dirty="0"/>
                    <a:t>правильный шестиугольник,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altLang="ru-RU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altLang="ru-RU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ru-RU" altLang="ru-RU" sz="32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ru-RU" altLang="ru-RU" sz="3200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7910" name="Text Box 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ECE597E-FF20-4936-8EB1-25DCD5803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800" y="5853292"/>
                  <a:ext cx="8206680" cy="790216"/>
                </a:xfrm>
                <a:prstGeom prst="rect">
                  <a:avLst/>
                </a:prstGeom>
                <a:blipFill>
                  <a:blip r:embed="rId4" cstate="print"/>
                  <a:stretch>
                    <a:fillRect l="-1932" b="-923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AF0C5E6-1132-4F5F-85EF-274DA9CD6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1433" y="2959756"/>
              <a:ext cx="2812735" cy="2971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86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9891" name="Text Box 35">
                <a:extLst>
                  <a:ext uri="{FF2B5EF4-FFF2-40B4-BE49-F238E27FC236}">
                    <a16:creationId xmlns:a16="http://schemas.microsoft.com/office/drawing/2014/main" id="{16A54D8F-C9E4-4063-9BB7-6527397A75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09600"/>
                <a:ext cx="9144000" cy="8925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Говорят, что точка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А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' плоскости получается из точки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А</a:t>
                </a:r>
                <a:r>
                  <a:rPr lang="ru-RU" altLang="ru-RU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поворотом</a:t>
                </a:r>
                <a:r>
                  <a:rPr lang="ru-RU" altLang="ru-RU" i="1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вокруг точки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на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alt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, если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OA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' =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OA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r>
                      <a:rPr lang="ru-RU" alt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</m:t>
                    </m:r>
                  </m:oMath>
                </a14:m>
                <a:r>
                  <a:rPr lang="en-US" altLang="ru-RU" i="1" dirty="0">
                    <a:cs typeface="Times New Roman" panose="02020603050405020304" pitchFamily="18" charset="0"/>
                  </a:rPr>
                  <a:t>AOA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'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altLang="ru-RU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en-US" altLang="ru-RU" dirty="0">
                    <a:cs typeface="Times New Roman" panose="02020603050405020304" pitchFamily="18" charset="0"/>
                  </a:rPr>
                  <a:t>.</a:t>
                </a:r>
                <a:r>
                  <a:rPr lang="en-US" altLang="ru-RU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9891" name="Text 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6A54D8F-C9E4-4063-9BB7-6527397A7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9600"/>
                <a:ext cx="9144000" cy="892552"/>
              </a:xfrm>
              <a:prstGeom prst="rect">
                <a:avLst/>
              </a:prstGeom>
              <a:blipFill>
                <a:blip r:embed="rId3" cstate="print"/>
                <a:stretch>
                  <a:fillRect l="-1000" r="-1000" b="-150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9893" name="Text Box 37">
                <a:extLst>
                  <a:ext uri="{FF2B5EF4-FFF2-40B4-BE49-F238E27FC236}">
                    <a16:creationId xmlns:a16="http://schemas.microsoft.com/office/drawing/2014/main" id="{A6637FEB-3AC4-4E8B-AD2B-7E927CC687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705348"/>
                <a:ext cx="9144000" cy="20005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Соответствие, при котором данная точка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 плоскости остается на месте, а все остальные точки поворачиваются вокруг точки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в одном и том же направлении (против часовой стрелки или по часовой стрелке) на заданный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alt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, называется</a:t>
                </a:r>
                <a:r>
                  <a:rPr lang="ru-RU" altLang="ru-RU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поворотом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вокруг точки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О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/>
                  <a:t>на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altLang="ru-RU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9893" name="Text 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6637FEB-3AC4-4E8B-AD2B-7E927CC68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705348"/>
                <a:ext cx="9144000" cy="2000548"/>
              </a:xfrm>
              <a:prstGeom prst="rect">
                <a:avLst/>
              </a:prstGeom>
              <a:blipFill>
                <a:blip r:embed="rId4" cstate="print"/>
                <a:stretch>
                  <a:fillRect l="-1000" r="-1000" b="-609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9895" name="Picture 39">
            <a:extLst>
              <a:ext uri="{FF2B5EF4-FFF2-40B4-BE49-F238E27FC236}">
                <a16:creationId xmlns:a16="http://schemas.microsoft.com/office/drawing/2014/main" id="{2164F1BA-AE43-4CB3-85A3-7026B7DE9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490147"/>
            <a:ext cx="2514600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5">
            <a:extLst>
              <a:ext uri="{FF2B5EF4-FFF2-40B4-BE49-F238E27FC236}">
                <a16:creationId xmlns:a16="http://schemas.microsoft.com/office/drawing/2014/main" id="{CC86DC02-8241-4CA9-ACDF-C9AEFB423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05896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Отметим, что поворот на угол 180</a:t>
            </a:r>
            <a:r>
              <a:rPr lang="ru-RU" altLang="ru-RU" baseline="30000" dirty="0">
                <a:cs typeface="Times New Roman" panose="02020603050405020304" pitchFamily="18" charset="0"/>
              </a:rPr>
              <a:t>о</a:t>
            </a:r>
            <a:r>
              <a:rPr lang="ru-RU" altLang="ru-RU" dirty="0">
                <a:cs typeface="Times New Roman" panose="02020603050405020304" pitchFamily="18" charset="0"/>
              </a:rPr>
              <a:t> является центральной симметрией.</a:t>
            </a:r>
            <a:endParaRPr lang="en-US" altLang="ru-RU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A8CC454-4E35-4220-8B2E-977C800781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865"/>
            <a:ext cx="9144000" cy="595735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2. Поворот. Симметрия </a:t>
            </a:r>
            <a:r>
              <a:rPr lang="en-US" altLang="ru-RU" sz="3600" i="1" dirty="0">
                <a:solidFill>
                  <a:srgbClr val="FF3300"/>
                </a:solidFill>
              </a:rPr>
              <a:t>n</a:t>
            </a:r>
            <a:r>
              <a:rPr lang="ru-RU" altLang="ru-RU" sz="3600" dirty="0">
                <a:solidFill>
                  <a:srgbClr val="FF3300"/>
                </a:solidFill>
              </a:rPr>
              <a:t>-го порядка</a:t>
            </a:r>
          </a:p>
        </p:txBody>
      </p:sp>
    </p:spTree>
    <p:extLst>
      <p:ext uri="{BB962C8B-B14F-4D97-AF65-F5344CB8AC3E}">
        <p14:creationId xmlns:p14="http://schemas.microsoft.com/office/powerpoint/2010/main" val="3105148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1026">
            <a:extLst>
              <a:ext uri="{FF2B5EF4-FFF2-40B4-BE49-F238E27FC236}">
                <a16:creationId xmlns:a16="http://schemas.microsoft.com/office/drawing/2014/main" id="{8B9E24A6-8C01-4677-B5D8-5D9EA01B62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762000"/>
          </a:xfrm>
        </p:spPr>
        <p:txBody>
          <a:bodyPr/>
          <a:lstStyle/>
          <a:p>
            <a:r>
              <a:rPr lang="ru-RU" altLang="ru-RU" sz="3600">
                <a:solidFill>
                  <a:srgbClr val="FF3300"/>
                </a:solidFill>
              </a:rPr>
              <a:t>Симметрия </a:t>
            </a:r>
            <a:r>
              <a:rPr lang="en-US" altLang="ru-RU" sz="3600" i="1">
                <a:solidFill>
                  <a:srgbClr val="FF3300"/>
                </a:solidFill>
              </a:rPr>
              <a:t>n</a:t>
            </a:r>
            <a:r>
              <a:rPr lang="ru-RU" altLang="ru-RU" sz="3600">
                <a:solidFill>
                  <a:srgbClr val="FF3300"/>
                </a:solidFill>
              </a:rPr>
              <a:t>-го порядка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4899" name="Text Box 1027">
                <a:extLst>
                  <a:ext uri="{FF2B5EF4-FFF2-40B4-BE49-F238E27FC236}">
                    <a16:creationId xmlns:a16="http://schemas.microsoft.com/office/drawing/2014/main" id="{D53C31CD-EDAF-4B52-8528-B72958925C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609600"/>
                <a:ext cx="8839200" cy="1631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Говорят, что фигура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F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'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получается</a:t>
                </a:r>
                <a:r>
                  <a:rPr lang="ru-RU" altLang="ru-RU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поворотом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фигуры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F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вокруг точки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dirty="0"/>
                  <a:t> на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altLang="ru-RU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, если все точки фигуры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F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'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получаются всевозможными поворотами точек фигуры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F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вокруг точки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на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alt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64899" name="Text Box 10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53C31CD-EDAF-4B52-8528-B72958925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609600"/>
                <a:ext cx="8839200" cy="1631216"/>
              </a:xfrm>
              <a:prstGeom prst="rect">
                <a:avLst/>
              </a:prstGeom>
              <a:blipFill>
                <a:blip r:embed="rId3" cstate="print"/>
                <a:stretch>
                  <a:fillRect l="-1034" r="-1034" b="-74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4904" name="Picture 1032">
            <a:extLst>
              <a:ext uri="{FF2B5EF4-FFF2-40B4-BE49-F238E27FC236}">
                <a16:creationId xmlns:a16="http://schemas.microsoft.com/office/drawing/2014/main" id="{0DE91527-96F3-49ED-9A0F-E1A377617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57928"/>
            <a:ext cx="2723212" cy="237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4905" name="Text Box 1033">
                <a:extLst>
                  <a:ext uri="{FF2B5EF4-FFF2-40B4-BE49-F238E27FC236}">
                    <a16:creationId xmlns:a16="http://schemas.microsoft.com/office/drawing/2014/main" id="{644282D7-DDE9-44A7-B836-AE1409E892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675314"/>
                <a:ext cx="9144000" cy="13860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dirty="0">
                    <a:cs typeface="Times New Roman" panose="02020603050405020304" pitchFamily="18" charset="0"/>
                  </a:rPr>
                  <a:t>	Точка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называется</a:t>
                </a:r>
                <a:r>
                  <a:rPr lang="ru-RU" altLang="ru-RU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центром симметрии </a:t>
                </a:r>
                <a:r>
                  <a:rPr lang="en-US" altLang="ru-RU" i="1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n</a:t>
                </a:r>
                <a:r>
                  <a:rPr lang="ru-RU" altLang="ru-RU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 - го порядка</a:t>
                </a:r>
                <a:r>
                  <a:rPr lang="ru-RU" altLang="ru-RU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фигуры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F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 если при повороте фигуры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F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вокруг точки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на угол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r>
                          <a:rPr lang="en-US" alt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 </a:t>
                </a:r>
                <a:r>
                  <a:rPr lang="ru-RU" altLang="ru-RU" dirty="0"/>
                  <a:t>       </a:t>
                </a:r>
                <a:r>
                  <a:rPr lang="en-US" altLang="ru-RU" dirty="0"/>
                  <a:t> 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фигура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F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совмещается сама с собой.</a:t>
                </a:r>
                <a:endParaRPr lang="ru-RU" altLang="ru-RU" dirty="0"/>
              </a:p>
            </p:txBody>
          </p:sp>
        </mc:Choice>
        <mc:Fallback xmlns="">
          <p:sp>
            <p:nvSpPr>
              <p:cNvPr id="464905" name="Text Box 10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4282D7-DDE9-44A7-B836-AE1409E89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75314"/>
                <a:ext cx="9144000" cy="1386020"/>
              </a:xfrm>
              <a:prstGeom prst="rect">
                <a:avLst/>
              </a:prstGeom>
              <a:blipFill>
                <a:blip r:embed="rId5" cstate="print"/>
                <a:stretch>
                  <a:fillRect l="-1000" t="-3524" r="-1000" b="-793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4908" name="Picture 1036">
            <a:extLst>
              <a:ext uri="{FF2B5EF4-FFF2-40B4-BE49-F238E27FC236}">
                <a16:creationId xmlns:a16="http://schemas.microsoft.com/office/drawing/2014/main" id="{F4F2494C-40EE-4C86-A15B-592101A9D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80" y="2538930"/>
            <a:ext cx="218749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33">
            <a:extLst>
              <a:ext uri="{FF2B5EF4-FFF2-40B4-BE49-F238E27FC236}">
                <a16:creationId xmlns:a16="http://schemas.microsoft.com/office/drawing/2014/main" id="{9B0B6A0E-8FE0-4EEC-982B-CC1A45D1B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4" y="602700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Отметим, что центр симметрии 2-го порядка является центром симметрии.</a:t>
            </a:r>
            <a:endParaRPr lang="ru-RU" alt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9" name="Text Box 1027">
            <a:extLst>
              <a:ext uri="{FF2B5EF4-FFF2-40B4-BE49-F238E27FC236}">
                <a16:creationId xmlns:a16="http://schemas.microsoft.com/office/drawing/2014/main" id="{C1EB0ACA-5112-47F5-9F3E-07070E35D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Фигуру, полученную поворотом данной, можно получить в</a:t>
            </a:r>
            <a:r>
              <a:rPr lang="ru-RU" dirty="0"/>
              <a:t> </a:t>
            </a:r>
            <a:r>
              <a:rPr lang="ru-RU" altLang="ru-RU" dirty="0">
                <a:cs typeface="Times New Roman" panose="02020603050405020304" pitchFamily="18" charset="0"/>
              </a:rPr>
              <a:t>программе </a:t>
            </a:r>
            <a:r>
              <a:rPr lang="en-US" altLang="ru-RU" dirty="0">
                <a:cs typeface="Times New Roman" panose="02020603050405020304" pitchFamily="18" charset="0"/>
              </a:rPr>
              <a:t>GeoGebra.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этого нужно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выбрать инструмент  «Поворот вокруг точки», указать фигуру и центр поворота. После этого откроется окно, в котором нужно указать угол поворота и</a:t>
            </a:r>
            <a:r>
              <a:rPr lang="ru-RU" dirty="0"/>
              <a:t> 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нажать </a:t>
            </a:r>
            <a:r>
              <a:rPr lang="en-US" dirty="0">
                <a:ea typeface="Times New Roman" panose="02020603050405020304" pitchFamily="18" charset="0"/>
              </a:rPr>
              <a:t>“Enter”. </a:t>
            </a:r>
            <a:r>
              <a:rPr lang="ru-RU" dirty="0">
                <a:ea typeface="Times New Roman" panose="02020603050405020304" pitchFamily="18" charset="0"/>
              </a:rPr>
              <a:t>Н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полотне появится искомая фигура. На рисунке треугольник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A’B’C’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 поворотом треугольника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вокруг точки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угол 90</a:t>
            </a:r>
            <a:r>
              <a:rPr lang="ru-RU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против часовой стрелки.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3D6E1F-8129-40C0-9C84-B62572B5F0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787446"/>
            <a:ext cx="4925740" cy="39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4" name="Text Box 1030">
            <a:extLst>
              <a:ext uri="{FF2B5EF4-FFF2-40B4-BE49-F238E27FC236}">
                <a16:creationId xmlns:a16="http://schemas.microsoft.com/office/drawing/2014/main" id="{1DF709FE-6727-4875-917D-D8CD1D5D0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99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	Свойство 1. </a:t>
            </a:r>
            <a:r>
              <a:rPr lang="ru-RU" altLang="ru-RU" sz="3200" dirty="0">
                <a:cs typeface="Times New Roman" panose="02020603050405020304" pitchFamily="18" charset="0"/>
              </a:rPr>
              <a:t>Поворот сохраняет расстояния между точками.</a:t>
            </a:r>
          </a:p>
        </p:txBody>
      </p:sp>
      <p:pic>
        <p:nvPicPr>
          <p:cNvPr id="391191" name="Picture 1047">
            <a:extLst>
              <a:ext uri="{FF2B5EF4-FFF2-40B4-BE49-F238E27FC236}">
                <a16:creationId xmlns:a16="http://schemas.microsoft.com/office/drawing/2014/main" id="{18EB29FF-C220-420E-AF41-9B880F8D0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92696"/>
            <a:ext cx="300355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30">
            <a:extLst>
              <a:ext uri="{FF2B5EF4-FFF2-40B4-BE49-F238E27FC236}">
                <a16:creationId xmlns:a16="http://schemas.microsoft.com/office/drawing/2014/main" id="{0B7FED2F-DAAC-4475-8272-323B2C4F6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38167"/>
            <a:ext cx="8991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Доказательство.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Пусть точки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получены поворотом вокруг точки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точек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соответственно. Тогда треугольники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АОВ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равны (по пер­вому признаку равенства треугольников) и, следовательно, 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 =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92" name="Text Box 1048">
            <a:extLst>
              <a:ext uri="{FF2B5EF4-FFF2-40B4-BE49-F238E27FC236}">
                <a16:creationId xmlns:a16="http://schemas.microsoft.com/office/drawing/2014/main" id="{E2C3373F-1DDC-43CF-9876-596CC17C3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1568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	Свойство 2. </a:t>
            </a:r>
            <a:r>
              <a:rPr lang="ru-RU" altLang="ru-RU" sz="3200" dirty="0">
                <a:cs typeface="Times New Roman" panose="02020603050405020304" pitchFamily="18" charset="0"/>
              </a:rPr>
              <a:t>Поворот переводит отрезки в отрезки, лучи в лучи и прямые в прямые.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86C00762-8EAD-4C76-B95A-A0BD86892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65104"/>
            <a:ext cx="86106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00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Доказательство.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Пусть точки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принадлежат одной прямой, причем точка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лежит между точками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Тогда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Для соответствующих точек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',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',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будет выполняться равенство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+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=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Следовательно, точка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лежит на прямой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между точками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Значит, отрезок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переводится в отрезок 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CB779D-A4B0-4CE8-8EE1-B029BC1B79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155250"/>
            <a:ext cx="3024336" cy="304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4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4" name="Text Box 1030">
            <a:extLst>
              <a:ext uri="{FF2B5EF4-FFF2-40B4-BE49-F238E27FC236}">
                <a16:creationId xmlns:a16="http://schemas.microsoft.com/office/drawing/2014/main" id="{1DF709FE-6727-4875-917D-D8CD1D5D0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991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	Свойство </a:t>
            </a:r>
            <a:r>
              <a:rPr lang="en-US" altLang="ru-RU" sz="3200" dirty="0">
                <a:solidFill>
                  <a:srgbClr val="FF3300"/>
                </a:solidFill>
              </a:rPr>
              <a:t>3</a:t>
            </a:r>
            <a:r>
              <a:rPr lang="ru-RU" altLang="ru-RU" sz="3200" dirty="0">
                <a:solidFill>
                  <a:srgbClr val="FF3300"/>
                </a:solidFill>
              </a:rPr>
              <a:t>. </a:t>
            </a:r>
            <a:r>
              <a:rPr lang="ru-RU" altLang="ru-RU" sz="3200" dirty="0">
                <a:cs typeface="Times New Roman" panose="02020603050405020304" pitchFamily="18" charset="0"/>
              </a:rPr>
              <a:t>Поворот сохраняет углы, т. е. переводит угол в равный ему угол.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FBBBDC3-242A-4397-8D7D-C5844BE2849A}"/>
              </a:ext>
            </a:extLst>
          </p:cNvPr>
          <p:cNvGrpSpPr/>
          <p:nvPr/>
        </p:nvGrpSpPr>
        <p:grpSpPr>
          <a:xfrm>
            <a:off x="152400" y="1311107"/>
            <a:ext cx="8991600" cy="3780174"/>
            <a:chOff x="152400" y="1311107"/>
            <a:chExt cx="8991600" cy="3780174"/>
          </a:xfrm>
        </p:grpSpPr>
        <p:sp>
          <p:nvSpPr>
            <p:cNvPr id="9" name="Text Box 1030">
              <a:extLst>
                <a:ext uri="{FF2B5EF4-FFF2-40B4-BE49-F238E27FC236}">
                  <a16:creationId xmlns:a16="http://schemas.microsoft.com/office/drawing/2014/main" id="{0B7FED2F-DAAC-4475-8272-323B2C4F6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4260284"/>
              <a:ext cx="899160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r>
                <a:rPr lang="ru-RU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Доказательство.</a:t>
              </a:r>
              <a:r>
                <a:rPr lang="ru-RU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dirty="0">
                  <a:ea typeface="Times New Roman" panose="02020603050405020304" pitchFamily="18" charset="0"/>
                </a:rPr>
                <a:t>Пусть угол с вершиной </a:t>
              </a:r>
              <a:r>
                <a:rPr lang="en-US" i="1" dirty="0">
                  <a:ea typeface="Times New Roman" panose="02020603050405020304" pitchFamily="18" charset="0"/>
                </a:rPr>
                <a:t>C </a:t>
              </a:r>
              <a:r>
                <a:rPr lang="ru-RU" dirty="0">
                  <a:ea typeface="Times New Roman" panose="02020603050405020304" pitchFamily="18" charset="0"/>
                </a:rPr>
                <a:t>переводится в</a:t>
              </a:r>
              <a:r>
                <a:rPr lang="ru-RU" dirty="0"/>
                <a:t> </a:t>
              </a:r>
              <a:r>
                <a:rPr lang="ru-RU" dirty="0">
                  <a:ea typeface="Times New Roman" panose="02020603050405020304" pitchFamily="18" charset="0"/>
                </a:rPr>
                <a:t>угол с вершиной </a:t>
              </a:r>
              <a:r>
                <a:rPr lang="en-US" i="1" dirty="0">
                  <a:ea typeface="Times New Roman" panose="02020603050405020304" pitchFamily="18" charset="0"/>
                </a:rPr>
                <a:t>C’</a:t>
              </a:r>
              <a:r>
                <a:rPr lang="ru-RU" dirty="0">
                  <a:ea typeface="Times New Roman" panose="02020603050405020304" pitchFamily="18" charset="0"/>
                </a:rPr>
                <a:t>.</a:t>
              </a:r>
              <a:endParaRPr lang="ru-RU" altLang="ru-RU" dirty="0">
                <a:cs typeface="Times New Roman" panose="02020603050405020304" pitchFamily="18" charset="0"/>
              </a:endParaRP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DA070ED-19CC-462E-92F4-9FC3614C7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4356" y="1311107"/>
              <a:ext cx="2715288" cy="2715288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67A1655-FB0E-46FC-84D1-3232608530E5}"/>
              </a:ext>
            </a:extLst>
          </p:cNvPr>
          <p:cNvGrpSpPr/>
          <p:nvPr/>
        </p:nvGrpSpPr>
        <p:grpSpPr>
          <a:xfrm>
            <a:off x="0" y="1311106"/>
            <a:ext cx="9144000" cy="5568751"/>
            <a:chOff x="0" y="1311106"/>
            <a:chExt cx="9144000" cy="5568751"/>
          </a:xfrm>
        </p:grpSpPr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2B3A345B-DF0F-44C7-A26C-6CC0B5DC69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879309"/>
              <a:ext cx="9144000" cy="2000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2800" dirty="0">
                  <a:solidFill>
                    <a:srgbClr val="FF0000"/>
                  </a:solidFill>
                </a:rPr>
                <a:t>	</a:t>
              </a:r>
              <a:r>
                <a:rPr lang="ru-RU" dirty="0">
                  <a:ea typeface="Times New Roman" panose="02020603050405020304" pitchFamily="18" charset="0"/>
                </a:rPr>
                <a:t> Выберем на сторонах угла </a:t>
              </a:r>
              <a:r>
                <a:rPr lang="en-US" i="1" dirty="0">
                  <a:ea typeface="Times New Roman" panose="02020603050405020304" pitchFamily="18" charset="0"/>
                </a:rPr>
                <a:t>C </a:t>
              </a:r>
              <a:r>
                <a:rPr lang="ru-RU" dirty="0">
                  <a:ea typeface="Times New Roman" panose="02020603050405020304" pitchFamily="18" charset="0"/>
                </a:rPr>
                <a:t>точки </a:t>
              </a:r>
              <a:r>
                <a:rPr lang="en-US" i="1" dirty="0">
                  <a:ea typeface="Times New Roman" panose="02020603050405020304" pitchFamily="18" charset="0"/>
                </a:rPr>
                <a:t>A </a:t>
              </a:r>
              <a:r>
                <a:rPr lang="ru-RU" dirty="0">
                  <a:ea typeface="Times New Roman" panose="02020603050405020304" pitchFamily="18" charset="0"/>
                </a:rPr>
                <a:t>и </a:t>
              </a:r>
              <a:r>
                <a:rPr lang="en-US" i="1" dirty="0">
                  <a:ea typeface="Times New Roman" panose="02020603050405020304" pitchFamily="18" charset="0"/>
                </a:rPr>
                <a:t>B</a:t>
              </a:r>
              <a:r>
                <a:rPr lang="ru-RU" dirty="0">
                  <a:ea typeface="Times New Roman" panose="02020603050405020304" pitchFamily="18" charset="0"/>
                </a:rPr>
                <a:t>. Они переводятся соответственно в точки </a:t>
              </a:r>
              <a:r>
                <a:rPr lang="en-US" i="1" dirty="0">
                  <a:ea typeface="Times New Roman" panose="02020603050405020304" pitchFamily="18" charset="0"/>
                </a:rPr>
                <a:t>A’ </a:t>
              </a:r>
              <a:r>
                <a:rPr lang="ru-RU" dirty="0">
                  <a:ea typeface="Times New Roman" panose="02020603050405020304" pitchFamily="18" charset="0"/>
                </a:rPr>
                <a:t>и </a:t>
              </a:r>
              <a:r>
                <a:rPr lang="en-US" i="1" dirty="0">
                  <a:ea typeface="Times New Roman" panose="02020603050405020304" pitchFamily="18" charset="0"/>
                </a:rPr>
                <a:t>B’</a:t>
              </a:r>
              <a:r>
                <a:rPr lang="ru-RU" dirty="0">
                  <a:ea typeface="Times New Roman" panose="02020603050405020304" pitchFamily="18" charset="0"/>
                </a:rPr>
                <a:t>. Так как поворот сохраняет расстояния, то треугольники </a:t>
              </a:r>
              <a:r>
                <a:rPr lang="en-US" i="1" dirty="0">
                  <a:ea typeface="Times New Roman" panose="02020603050405020304" pitchFamily="18" charset="0"/>
                </a:rPr>
                <a:t>ABC </a:t>
              </a:r>
              <a:r>
                <a:rPr lang="ru-RU" dirty="0">
                  <a:ea typeface="Times New Roman" panose="02020603050405020304" pitchFamily="18" charset="0"/>
                </a:rPr>
                <a:t>и </a:t>
              </a:r>
              <a:r>
                <a:rPr lang="en-US" i="1" dirty="0">
                  <a:ea typeface="Times New Roman" panose="02020603050405020304" pitchFamily="18" charset="0"/>
                </a:rPr>
                <a:t>A’B’C’ </a:t>
              </a:r>
              <a:r>
                <a:rPr lang="ru-RU" dirty="0">
                  <a:ea typeface="Times New Roman" panose="02020603050405020304" pitchFamily="18" charset="0"/>
                </a:rPr>
                <a:t>равны по третьему признаку равенства треугольников. Следовательно, равны углы </a:t>
              </a:r>
              <a:r>
                <a:rPr lang="en-US" i="1" dirty="0">
                  <a:ea typeface="Times New Roman" panose="02020603050405020304" pitchFamily="18" charset="0"/>
                </a:rPr>
                <a:t>C</a:t>
              </a:r>
              <a:r>
                <a:rPr lang="ru-RU" dirty="0"/>
                <a:t> </a:t>
              </a:r>
              <a:r>
                <a:rPr lang="ru-RU" dirty="0">
                  <a:ea typeface="Times New Roman" panose="02020603050405020304" pitchFamily="18" charset="0"/>
                </a:rPr>
                <a:t>и</a:t>
              </a:r>
              <a:r>
                <a:rPr lang="ru-RU" dirty="0"/>
                <a:t> </a:t>
              </a:r>
              <a:r>
                <a:rPr lang="en-US" i="1" dirty="0">
                  <a:ea typeface="Times New Roman" panose="02020603050405020304" pitchFamily="18" charset="0"/>
                </a:rPr>
                <a:t>C’ </a:t>
              </a:r>
              <a:r>
                <a:rPr lang="ru-RU" dirty="0">
                  <a:ea typeface="Times New Roman" panose="02020603050405020304" pitchFamily="18" charset="0"/>
                </a:rPr>
                <a:t>этих треугольников.</a:t>
              </a:r>
              <a:endParaRPr lang="ru-RU" altLang="ru-RU" dirty="0"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92CC15C-C0F7-44A9-B6FD-D441918A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1840" y="1311106"/>
              <a:ext cx="2797804" cy="2706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251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>
            <a:extLst>
              <a:ext uri="{FF2B5EF4-FFF2-40B4-BE49-F238E27FC236}">
                <a16:creationId xmlns:a16="http://schemas.microsoft.com/office/drawing/2014/main" id="{C47244F4-BAE8-4767-A6EE-361452E67E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</a:p>
        </p:txBody>
      </p:sp>
      <p:sp>
        <p:nvSpPr>
          <p:cNvPr id="446467" name="Text Box 3">
            <a:extLst>
              <a:ext uri="{FF2B5EF4-FFF2-40B4-BE49-F238E27FC236}">
                <a16:creationId xmlns:a16="http://schemas.microsoft.com/office/drawing/2014/main" id="{EB3608DD-4C7E-406F-B47A-A94B0EBA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Какие фигуры, изображенные на рисунке, при</a:t>
            </a:r>
            <a:r>
              <a:rPr lang="ru-RU" sz="2800" dirty="0"/>
              <a:t> </a:t>
            </a:r>
            <a:r>
              <a:rPr lang="ru-RU" altLang="ru-RU" sz="2800" dirty="0">
                <a:cs typeface="Times New Roman" panose="02020603050405020304" pitchFamily="18" charset="0"/>
              </a:rPr>
              <a:t>некотором повороте переходят сами в себя? Укажите центры и углы поворота.</a:t>
            </a:r>
          </a:p>
        </p:txBody>
      </p:sp>
      <p:sp>
        <p:nvSpPr>
          <p:cNvPr id="446468" name="Text Box 4">
            <a:extLst>
              <a:ext uri="{FF2B5EF4-FFF2-40B4-BE49-F238E27FC236}">
                <a16:creationId xmlns:a16="http://schemas.microsoft.com/office/drawing/2014/main" id="{D8380597-6C5D-44BE-85D5-364812558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9530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>
                <a:cs typeface="Times New Roman" panose="02020603050405020304" pitchFamily="18" charset="0"/>
              </a:rPr>
              <a:t>а) Центр описанной окружности, 120</a:t>
            </a:r>
            <a:r>
              <a:rPr lang="ru-RU" altLang="ru-RU" baseline="30000"/>
              <a:t>о</a:t>
            </a:r>
            <a:r>
              <a:rPr lang="ru-RU" altLang="ru-RU">
                <a:cs typeface="Times New Roman" panose="02020603050405020304" pitchFamily="18" charset="0"/>
              </a:rPr>
              <a:t>; </a:t>
            </a:r>
          </a:p>
        </p:txBody>
      </p:sp>
      <p:pic>
        <p:nvPicPr>
          <p:cNvPr id="446469" name="Picture 5">
            <a:extLst>
              <a:ext uri="{FF2B5EF4-FFF2-40B4-BE49-F238E27FC236}">
                <a16:creationId xmlns:a16="http://schemas.microsoft.com/office/drawing/2014/main" id="{4920569D-8A40-444E-9454-CF5245939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47413"/>
            <a:ext cx="4756820" cy="309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6470" name="Text Box 6">
            <a:extLst>
              <a:ext uri="{FF2B5EF4-FFF2-40B4-BE49-F238E27FC236}">
                <a16:creationId xmlns:a16="http://schemas.microsoft.com/office/drawing/2014/main" id="{ECAACE50-76B2-47C4-BC76-790F190C2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3340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б) точка пересечения диагоналей, 180</a:t>
            </a:r>
            <a:r>
              <a:rPr lang="ru-RU" altLang="ru-RU" baseline="30000"/>
              <a:t>о</a:t>
            </a:r>
            <a:r>
              <a:rPr lang="ru-RU" altLang="ru-RU">
                <a:cs typeface="Times New Roman" panose="02020603050405020304" pitchFamily="18" charset="0"/>
              </a:rPr>
              <a:t>; </a:t>
            </a:r>
            <a:endParaRPr lang="ru-RU" altLang="ru-RU"/>
          </a:p>
        </p:txBody>
      </p:sp>
      <p:sp>
        <p:nvSpPr>
          <p:cNvPr id="446471" name="Text Box 7">
            <a:extLst>
              <a:ext uri="{FF2B5EF4-FFF2-40B4-BE49-F238E27FC236}">
                <a16:creationId xmlns:a16="http://schemas.microsoft.com/office/drawing/2014/main" id="{33ADCDA2-F9C8-4E8B-A5BE-B93E6F2E2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6388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в) центр описанной окружности, 60</a:t>
            </a:r>
            <a:r>
              <a:rPr lang="ru-RU" altLang="ru-RU" baseline="30000"/>
              <a:t>о</a:t>
            </a:r>
            <a:r>
              <a:rPr lang="ru-RU" altLang="ru-RU">
                <a:cs typeface="Times New Roman" panose="02020603050405020304" pitchFamily="18" charset="0"/>
              </a:rPr>
              <a:t>; </a:t>
            </a:r>
            <a:endParaRPr lang="ru-RU" altLang="ru-RU"/>
          </a:p>
        </p:txBody>
      </p:sp>
      <p:sp>
        <p:nvSpPr>
          <p:cNvPr id="446472" name="Text Box 8">
            <a:extLst>
              <a:ext uri="{FF2B5EF4-FFF2-40B4-BE49-F238E27FC236}">
                <a16:creationId xmlns:a16="http://schemas.microsoft.com/office/drawing/2014/main" id="{58C7E909-BEBC-4CEF-83AD-AB859D32B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9436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г) центр окружности, произвольный угол; </a:t>
            </a:r>
            <a:endParaRPr lang="ru-RU" altLang="ru-RU"/>
          </a:p>
        </p:txBody>
      </p:sp>
      <p:sp>
        <p:nvSpPr>
          <p:cNvPr id="446473" name="Text Box 9">
            <a:extLst>
              <a:ext uri="{FF2B5EF4-FFF2-40B4-BE49-F238E27FC236}">
                <a16:creationId xmlns:a16="http://schemas.microsoft.com/office/drawing/2014/main" id="{D3F92D90-7C3D-4C61-8B8B-800438D10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2484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д) центр описанной окружности, 72</a:t>
            </a:r>
            <a:r>
              <a:rPr lang="ru-RU" altLang="ru-RU" baseline="30000"/>
              <a:t>о</a:t>
            </a:r>
            <a:r>
              <a:rPr lang="ru-RU" altLang="ru-RU">
                <a:cs typeface="Times New Roman" panose="02020603050405020304" pitchFamily="18" charset="0"/>
              </a:rPr>
              <a:t>. 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6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6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6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6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68" grpId="0" autoUpdateAnimBg="0"/>
      <p:bldP spid="446470" grpId="0" autoUpdateAnimBg="0"/>
      <p:bldP spid="446471" grpId="0" autoUpdateAnimBg="0"/>
      <p:bldP spid="446472" grpId="0" autoUpdateAnimBg="0"/>
      <p:bldP spid="44647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80DE1A-C347-8DDA-CEA4-82FCEE744705}"/>
              </a:ext>
            </a:extLst>
          </p:cNvPr>
          <p:cNvSpPr txBox="1"/>
          <p:nvPr/>
        </p:nvSpPr>
        <p:spPr>
          <a:xfrm>
            <a:off x="20097" y="-7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Федеральная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рабочая программа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C5C534-0813-3CD0-6664-300ADFA2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68" y="704904"/>
            <a:ext cx="7440063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57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>
            <a:extLst>
              <a:ext uri="{FF2B5EF4-FFF2-40B4-BE49-F238E27FC236}">
                <a16:creationId xmlns:a16="http://schemas.microsoft.com/office/drawing/2014/main" id="{75C7FBCC-A21B-440E-B434-0E228EDA8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473091" name="Text Box 3">
            <a:extLst>
              <a:ext uri="{FF2B5EF4-FFF2-40B4-BE49-F238E27FC236}">
                <a16:creationId xmlns:a16="http://schemas.microsoft.com/office/drawing/2014/main" id="{B82EDFC5-8285-4C51-898A-77823FEB3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Симметрией какого порядка обладают снежинки? </a:t>
            </a:r>
            <a:endParaRPr lang="en-US" altLang="ru-RU" sz="3200" dirty="0">
              <a:cs typeface="Times New Roman" panose="02020603050405020304" pitchFamily="18" charset="0"/>
            </a:endParaRPr>
          </a:p>
        </p:txBody>
      </p:sp>
      <p:sp>
        <p:nvSpPr>
          <p:cNvPr id="473092" name="Text Box 4">
            <a:extLst>
              <a:ext uri="{FF2B5EF4-FFF2-40B4-BE49-F238E27FC236}">
                <a16:creationId xmlns:a16="http://schemas.microsoft.com/office/drawing/2014/main" id="{B0F3A915-E1D0-44C7-A72E-B019E6CC8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198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>
                <a:solidFill>
                  <a:srgbClr val="FF3300"/>
                </a:solidFill>
              </a:rPr>
              <a:t>Ответ:</a:t>
            </a:r>
            <a:r>
              <a:rPr lang="ru-RU" altLang="ru-RU" sz="3200">
                <a:solidFill>
                  <a:schemeClr val="accent1"/>
                </a:solidFill>
              </a:rPr>
              <a:t> </a:t>
            </a:r>
            <a:r>
              <a:rPr lang="ru-RU" altLang="ru-RU" sz="3200">
                <a:cs typeface="Times New Roman" panose="02020603050405020304" pitchFamily="18" charset="0"/>
              </a:rPr>
              <a:t>6-го порядка.</a:t>
            </a:r>
          </a:p>
        </p:txBody>
      </p:sp>
      <p:pic>
        <p:nvPicPr>
          <p:cNvPr id="473094" name="Picture 6">
            <a:extLst>
              <a:ext uri="{FF2B5EF4-FFF2-40B4-BE49-F238E27FC236}">
                <a16:creationId xmlns:a16="http://schemas.microsoft.com/office/drawing/2014/main" id="{1AD3C764-FFF8-4BD8-8210-D80EB635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4081463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092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>
            <a:extLst>
              <a:ext uri="{FF2B5EF4-FFF2-40B4-BE49-F238E27FC236}">
                <a16:creationId xmlns:a16="http://schemas.microsoft.com/office/drawing/2014/main" id="{8321A04C-24FC-492F-A03D-F860225E18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3</a:t>
            </a:r>
          </a:p>
        </p:txBody>
      </p:sp>
      <p:sp>
        <p:nvSpPr>
          <p:cNvPr id="485379" name="Text Box 3">
            <a:extLst>
              <a:ext uri="{FF2B5EF4-FFF2-40B4-BE49-F238E27FC236}">
                <a16:creationId xmlns:a16="http://schemas.microsoft.com/office/drawing/2014/main" id="{5677BF5C-FD94-479E-A482-4C0BC7498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067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Изобразите точку </a:t>
            </a:r>
            <a:r>
              <a:rPr lang="en-US" altLang="ru-RU" sz="3200" i="1" dirty="0"/>
              <a:t>A’</a:t>
            </a:r>
            <a:r>
              <a:rPr lang="ru-RU" altLang="ru-RU" sz="3200" dirty="0"/>
              <a:t>, полученную из точки </a:t>
            </a:r>
            <a:r>
              <a:rPr lang="en-US" altLang="ru-RU" sz="3200" i="1" dirty="0"/>
              <a:t>A</a:t>
            </a:r>
            <a:r>
              <a:rPr lang="ru-RU" altLang="ru-RU" sz="3200" dirty="0"/>
              <a:t> поворотом вокруг точки </a:t>
            </a:r>
            <a:r>
              <a:rPr lang="en-US" altLang="ru-RU" sz="3200" i="1" dirty="0"/>
              <a:t>O </a:t>
            </a:r>
            <a:r>
              <a:rPr lang="ru-RU" altLang="ru-RU" sz="3200" dirty="0"/>
              <a:t>на угол 90</a:t>
            </a:r>
            <a:r>
              <a:rPr lang="ru-RU" altLang="ru-RU" sz="3200" baseline="30000" dirty="0"/>
              <a:t>о</a:t>
            </a:r>
            <a:r>
              <a:rPr lang="ru-RU" altLang="ru-RU" sz="3200" dirty="0"/>
              <a:t> против часовой стрелки.</a:t>
            </a:r>
          </a:p>
        </p:txBody>
      </p:sp>
      <p:pic>
        <p:nvPicPr>
          <p:cNvPr id="485381" name="Picture 5">
            <a:extLst>
              <a:ext uri="{FF2B5EF4-FFF2-40B4-BE49-F238E27FC236}">
                <a16:creationId xmlns:a16="http://schemas.microsoft.com/office/drawing/2014/main" id="{97E45673-5024-49FA-9419-C46EB766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194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85383" name="Group 7">
            <a:extLst>
              <a:ext uri="{FF2B5EF4-FFF2-40B4-BE49-F238E27FC236}">
                <a16:creationId xmlns:a16="http://schemas.microsoft.com/office/drawing/2014/main" id="{13935A38-6FF6-409B-A0D5-27E950B54B0B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819400"/>
            <a:ext cx="5221288" cy="3048000"/>
            <a:chOff x="528" y="1488"/>
            <a:chExt cx="3289" cy="1920"/>
          </a:xfrm>
        </p:grpSpPr>
        <p:sp>
          <p:nvSpPr>
            <p:cNvPr id="485380" name="Text Box 4">
              <a:extLst>
                <a:ext uri="{FF2B5EF4-FFF2-40B4-BE49-F238E27FC236}">
                  <a16:creationId xmlns:a16="http://schemas.microsoft.com/office/drawing/2014/main" id="{112800D5-F222-41DC-B93C-CE4DE7497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024"/>
              <a:ext cx="9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485382" name="Picture 6">
              <a:extLst>
                <a:ext uri="{FF2B5EF4-FFF2-40B4-BE49-F238E27FC236}">
                  <a16:creationId xmlns:a16="http://schemas.microsoft.com/office/drawing/2014/main" id="{8BEBE49D-C40A-4647-8364-E74D635C1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488"/>
              <a:ext cx="194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>
            <a:extLst>
              <a:ext uri="{FF2B5EF4-FFF2-40B4-BE49-F238E27FC236}">
                <a16:creationId xmlns:a16="http://schemas.microsoft.com/office/drawing/2014/main" id="{D188EC0F-4AA7-4194-9F72-C0C7C2E32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4</a:t>
            </a:r>
          </a:p>
        </p:txBody>
      </p:sp>
      <p:sp>
        <p:nvSpPr>
          <p:cNvPr id="493571" name="Text Box 3">
            <a:extLst>
              <a:ext uri="{FF2B5EF4-FFF2-40B4-BE49-F238E27FC236}">
                <a16:creationId xmlns:a16="http://schemas.microsoft.com/office/drawing/2014/main" id="{B2D1F9CF-168E-4168-87F1-1A01384F2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067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Изобразите точку </a:t>
            </a:r>
            <a:r>
              <a:rPr lang="en-US" altLang="ru-RU" sz="3200" i="1" dirty="0"/>
              <a:t>A’</a:t>
            </a:r>
            <a:r>
              <a:rPr lang="ru-RU" altLang="ru-RU" sz="3200" dirty="0"/>
              <a:t>, полученную из точки </a:t>
            </a:r>
            <a:r>
              <a:rPr lang="en-US" altLang="ru-RU" sz="3200" i="1" dirty="0"/>
              <a:t>A</a:t>
            </a:r>
            <a:r>
              <a:rPr lang="ru-RU" altLang="ru-RU" sz="3200" dirty="0"/>
              <a:t> поворотом вокруг точки </a:t>
            </a:r>
            <a:r>
              <a:rPr lang="en-US" altLang="ru-RU" sz="3200" i="1" dirty="0"/>
              <a:t>O </a:t>
            </a:r>
            <a:r>
              <a:rPr lang="ru-RU" altLang="ru-RU" sz="3200" dirty="0"/>
              <a:t>на угол 270</a:t>
            </a:r>
            <a:r>
              <a:rPr lang="ru-RU" altLang="ru-RU" sz="3200" baseline="30000" dirty="0"/>
              <a:t>о</a:t>
            </a:r>
            <a:r>
              <a:rPr lang="ru-RU" altLang="ru-RU" sz="3200" dirty="0"/>
              <a:t> против часовой стрелки.</a:t>
            </a:r>
          </a:p>
        </p:txBody>
      </p:sp>
      <p:pic>
        <p:nvPicPr>
          <p:cNvPr id="493576" name="Picture 8">
            <a:extLst>
              <a:ext uri="{FF2B5EF4-FFF2-40B4-BE49-F238E27FC236}">
                <a16:creationId xmlns:a16="http://schemas.microsoft.com/office/drawing/2014/main" id="{FC67A82B-26DB-4748-A47F-DF13EF486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3087688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3578" name="Group 10">
            <a:extLst>
              <a:ext uri="{FF2B5EF4-FFF2-40B4-BE49-F238E27FC236}">
                <a16:creationId xmlns:a16="http://schemas.microsoft.com/office/drawing/2014/main" id="{6730D382-8CF8-440B-9F1A-EBD2C21D1BE8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667000"/>
            <a:ext cx="5176838" cy="3246438"/>
            <a:chOff x="528" y="1632"/>
            <a:chExt cx="3261" cy="2045"/>
          </a:xfrm>
        </p:grpSpPr>
        <p:sp>
          <p:nvSpPr>
            <p:cNvPr id="493574" name="Text Box 6">
              <a:extLst>
                <a:ext uri="{FF2B5EF4-FFF2-40B4-BE49-F238E27FC236}">
                  <a16:creationId xmlns:a16="http://schemas.microsoft.com/office/drawing/2014/main" id="{8F32A119-F575-466E-AF83-D303942EA2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312"/>
              <a:ext cx="9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493577" name="Picture 9">
              <a:extLst>
                <a:ext uri="{FF2B5EF4-FFF2-40B4-BE49-F238E27FC236}">
                  <a16:creationId xmlns:a16="http://schemas.microsoft.com/office/drawing/2014/main" id="{4E93F107-951A-4F24-A27B-482DDD2EB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632"/>
              <a:ext cx="1965" cy="1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>
            <a:extLst>
              <a:ext uri="{FF2B5EF4-FFF2-40B4-BE49-F238E27FC236}">
                <a16:creationId xmlns:a16="http://schemas.microsoft.com/office/drawing/2014/main" id="{E6ED894D-250F-4B38-9FE3-E6F2EC2EB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5</a:t>
            </a:r>
          </a:p>
        </p:txBody>
      </p:sp>
      <p:sp>
        <p:nvSpPr>
          <p:cNvPr id="520195" name="Text Box 3">
            <a:extLst>
              <a:ext uri="{FF2B5EF4-FFF2-40B4-BE49-F238E27FC236}">
                <a16:creationId xmlns:a16="http://schemas.microsoft.com/office/drawing/2014/main" id="{C5605941-D102-4076-ACE0-103C8C9DF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067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Точка</a:t>
            </a:r>
            <a:r>
              <a:rPr lang="ru-RU" altLang="ru-RU" sz="3200" dirty="0">
                <a:cs typeface="Times New Roman" panose="02020603050405020304" pitchFamily="18" charset="0"/>
              </a:rPr>
              <a:t> </a:t>
            </a:r>
            <a:r>
              <a:rPr lang="en-US" altLang="ru-RU" sz="3200" i="1" dirty="0">
                <a:cs typeface="Times New Roman" panose="02020603050405020304" pitchFamily="18" charset="0"/>
              </a:rPr>
              <a:t>B</a:t>
            </a:r>
            <a:r>
              <a:rPr lang="ru-RU" altLang="ru-RU" sz="3200" dirty="0">
                <a:cs typeface="Times New Roman" panose="02020603050405020304" pitchFamily="18" charset="0"/>
              </a:rPr>
              <a:t> получен</a:t>
            </a:r>
            <a:r>
              <a:rPr lang="ru-RU" altLang="ru-RU" sz="3200" dirty="0"/>
              <a:t>а</a:t>
            </a:r>
            <a:r>
              <a:rPr lang="ru-RU" altLang="ru-RU" sz="3200" dirty="0">
                <a:cs typeface="Times New Roman" panose="02020603050405020304" pitchFamily="18" charset="0"/>
              </a:rPr>
              <a:t> поворотом </a:t>
            </a:r>
            <a:r>
              <a:rPr lang="ru-RU" altLang="ru-RU" sz="3200" dirty="0"/>
              <a:t>точки</a:t>
            </a:r>
            <a:r>
              <a:rPr lang="ru-RU" altLang="ru-RU" sz="3200" dirty="0">
                <a:cs typeface="Times New Roman" panose="02020603050405020304" pitchFamily="18" charset="0"/>
              </a:rPr>
              <a:t> </a:t>
            </a:r>
            <a:r>
              <a:rPr lang="en-US" altLang="ru-RU" sz="3200" i="1" dirty="0">
                <a:cs typeface="Times New Roman" panose="02020603050405020304" pitchFamily="18" charset="0"/>
              </a:rPr>
              <a:t>A</a:t>
            </a:r>
            <a:r>
              <a:rPr lang="ru-RU" altLang="ru-RU" sz="3200" dirty="0">
                <a:cs typeface="Times New Roman" panose="02020603050405020304" pitchFamily="18" charset="0"/>
              </a:rPr>
              <a:t> на угол 90</a:t>
            </a:r>
            <a:r>
              <a:rPr lang="ru-RU" altLang="ru-RU" sz="32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3200" dirty="0">
                <a:cs typeface="Times New Roman" panose="02020603050405020304" pitchFamily="18" charset="0"/>
              </a:rPr>
              <a:t> против часовой стрелки. Укажите центр поворота.</a:t>
            </a:r>
            <a:r>
              <a:rPr lang="ru-RU" altLang="ru-RU" sz="3200" dirty="0"/>
              <a:t> </a:t>
            </a:r>
          </a:p>
        </p:txBody>
      </p:sp>
      <p:pic>
        <p:nvPicPr>
          <p:cNvPr id="520204" name="Picture 12">
            <a:extLst>
              <a:ext uri="{FF2B5EF4-FFF2-40B4-BE49-F238E27FC236}">
                <a16:creationId xmlns:a16="http://schemas.microsoft.com/office/drawing/2014/main" id="{58FEFDF0-65C2-489E-BE0E-2D8D4A14E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3098800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0206" name="Group 14">
            <a:extLst>
              <a:ext uri="{FF2B5EF4-FFF2-40B4-BE49-F238E27FC236}">
                <a16:creationId xmlns:a16="http://schemas.microsoft.com/office/drawing/2014/main" id="{56837574-31F8-4303-88EA-23CA7A4BD800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2362200"/>
            <a:ext cx="5080000" cy="3627438"/>
            <a:chOff x="672" y="1488"/>
            <a:chExt cx="3200" cy="2285"/>
          </a:xfrm>
        </p:grpSpPr>
        <p:sp>
          <p:nvSpPr>
            <p:cNvPr id="520198" name="Text Box 6">
              <a:extLst>
                <a:ext uri="{FF2B5EF4-FFF2-40B4-BE49-F238E27FC236}">
                  <a16:creationId xmlns:a16="http://schemas.microsoft.com/office/drawing/2014/main" id="{C328C2E0-3A38-4654-AB64-8DE52B1D4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408"/>
              <a:ext cx="9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520205" name="Picture 13">
              <a:extLst>
                <a:ext uri="{FF2B5EF4-FFF2-40B4-BE49-F238E27FC236}">
                  <a16:creationId xmlns:a16="http://schemas.microsoft.com/office/drawing/2014/main" id="{9F8698B5-962E-48D8-85FE-0C383606F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488"/>
              <a:ext cx="1952" cy="1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731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>
            <a:extLst>
              <a:ext uri="{FF2B5EF4-FFF2-40B4-BE49-F238E27FC236}">
                <a16:creationId xmlns:a16="http://schemas.microsoft.com/office/drawing/2014/main" id="{5EB402C5-8558-4A24-BB00-C2A5C7E5C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6</a:t>
            </a:r>
          </a:p>
        </p:txBody>
      </p:sp>
      <p:sp>
        <p:nvSpPr>
          <p:cNvPr id="487427" name="Text Box 3">
            <a:extLst>
              <a:ext uri="{FF2B5EF4-FFF2-40B4-BE49-F238E27FC236}">
                <a16:creationId xmlns:a16="http://schemas.microsoft.com/office/drawing/2014/main" id="{C8AEE128-1E4C-40B2-919C-DC9F952E3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067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Изобразите отрезок </a:t>
            </a:r>
            <a:r>
              <a:rPr lang="en-US" altLang="ru-RU" sz="3200" i="1" dirty="0"/>
              <a:t>A’B’</a:t>
            </a:r>
            <a:r>
              <a:rPr lang="ru-RU" altLang="ru-RU" sz="3200" dirty="0"/>
              <a:t>, полученный из</a:t>
            </a:r>
            <a:r>
              <a:rPr lang="ru-RU" sz="3200" dirty="0"/>
              <a:t> </a:t>
            </a:r>
            <a:r>
              <a:rPr lang="ru-RU" altLang="ru-RU" sz="3200" dirty="0"/>
              <a:t>отрезка </a:t>
            </a:r>
            <a:r>
              <a:rPr lang="en-US" altLang="ru-RU" sz="3200" i="1" dirty="0"/>
              <a:t>AB</a:t>
            </a:r>
            <a:r>
              <a:rPr lang="ru-RU" altLang="ru-RU" sz="3200" dirty="0"/>
              <a:t> поворотом вокруг точки </a:t>
            </a:r>
            <a:r>
              <a:rPr lang="en-US" altLang="ru-RU" sz="3200" i="1" dirty="0"/>
              <a:t>O </a:t>
            </a:r>
            <a:r>
              <a:rPr lang="ru-RU" altLang="ru-RU" sz="3200" dirty="0"/>
              <a:t>на угол 90</a:t>
            </a:r>
            <a:r>
              <a:rPr lang="ru-RU" altLang="ru-RU" sz="3200" baseline="30000" dirty="0"/>
              <a:t>о</a:t>
            </a:r>
            <a:r>
              <a:rPr lang="en-US" altLang="ru-RU" sz="3200" dirty="0"/>
              <a:t> </a:t>
            </a:r>
            <a:r>
              <a:rPr lang="ru-RU" altLang="ru-RU" sz="3200" dirty="0"/>
              <a:t>по часовой стрелке.</a:t>
            </a:r>
          </a:p>
        </p:txBody>
      </p:sp>
      <p:pic>
        <p:nvPicPr>
          <p:cNvPr id="487432" name="Picture 8">
            <a:extLst>
              <a:ext uri="{FF2B5EF4-FFF2-40B4-BE49-F238E27FC236}">
                <a16:creationId xmlns:a16="http://schemas.microsoft.com/office/drawing/2014/main" id="{798B5C53-B6DD-41CC-ABF6-1E7EFA262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87434" name="Group 10">
            <a:extLst>
              <a:ext uri="{FF2B5EF4-FFF2-40B4-BE49-F238E27FC236}">
                <a16:creationId xmlns:a16="http://schemas.microsoft.com/office/drawing/2014/main" id="{E7E90BBF-0A44-49C1-A266-D2655BAC87D2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667000"/>
            <a:ext cx="5221288" cy="3048000"/>
            <a:chOff x="528" y="1680"/>
            <a:chExt cx="3289" cy="1920"/>
          </a:xfrm>
        </p:grpSpPr>
        <p:sp>
          <p:nvSpPr>
            <p:cNvPr id="487430" name="Text Box 6">
              <a:extLst>
                <a:ext uri="{FF2B5EF4-FFF2-40B4-BE49-F238E27FC236}">
                  <a16:creationId xmlns:a16="http://schemas.microsoft.com/office/drawing/2014/main" id="{E9A209F2-95D5-4C98-B3F6-48DC66AC2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216"/>
              <a:ext cx="9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487433" name="Picture 9">
              <a:extLst>
                <a:ext uri="{FF2B5EF4-FFF2-40B4-BE49-F238E27FC236}">
                  <a16:creationId xmlns:a16="http://schemas.microsoft.com/office/drawing/2014/main" id="{1922BB6D-F5A5-4B67-851E-52DEA10D87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680"/>
              <a:ext cx="194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>
            <a:extLst>
              <a:ext uri="{FF2B5EF4-FFF2-40B4-BE49-F238E27FC236}">
                <a16:creationId xmlns:a16="http://schemas.microsoft.com/office/drawing/2014/main" id="{ACEC505E-8C9F-4F83-9605-FD262E1F8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7</a:t>
            </a:r>
          </a:p>
        </p:txBody>
      </p:sp>
      <p:sp>
        <p:nvSpPr>
          <p:cNvPr id="522243" name="Text Box 3">
            <a:extLst>
              <a:ext uri="{FF2B5EF4-FFF2-40B4-BE49-F238E27FC236}">
                <a16:creationId xmlns:a16="http://schemas.microsoft.com/office/drawing/2014/main" id="{D638F274-1E14-4619-A900-805655E19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067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Отрезок </a:t>
            </a:r>
            <a:r>
              <a:rPr lang="en-US" altLang="ru-RU" sz="3200" i="1" dirty="0">
                <a:cs typeface="Times New Roman" panose="02020603050405020304" pitchFamily="18" charset="0"/>
              </a:rPr>
              <a:t>A’B’</a:t>
            </a:r>
            <a:r>
              <a:rPr lang="ru-RU" altLang="ru-RU" sz="3200" dirty="0">
                <a:cs typeface="Times New Roman" panose="02020603050405020304" pitchFamily="18" charset="0"/>
              </a:rPr>
              <a:t> получен поворотом отрезка </a:t>
            </a:r>
            <a:r>
              <a:rPr lang="en-US" altLang="ru-RU" sz="3200" i="1" dirty="0">
                <a:cs typeface="Times New Roman" panose="02020603050405020304" pitchFamily="18" charset="0"/>
              </a:rPr>
              <a:t>AB</a:t>
            </a:r>
            <a:r>
              <a:rPr lang="ru-RU" altLang="ru-RU" sz="3200" dirty="0">
                <a:cs typeface="Times New Roman" panose="02020603050405020304" pitchFamily="18" charset="0"/>
              </a:rPr>
              <a:t> на угол 90</a:t>
            </a:r>
            <a:r>
              <a:rPr lang="ru-RU" altLang="ru-RU" sz="32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3200" dirty="0">
                <a:cs typeface="Times New Roman" panose="02020603050405020304" pitchFamily="18" charset="0"/>
              </a:rPr>
              <a:t> против часовой стрелки. Укажите центр поворота.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8D0612-5D30-41C7-A5A8-B3AF841771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2918" y="2490863"/>
            <a:ext cx="3858163" cy="377242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4D43FA1-F2BF-4B31-9A0F-A65B0E3B9705}"/>
              </a:ext>
            </a:extLst>
          </p:cNvPr>
          <p:cNvGrpSpPr/>
          <p:nvPr/>
        </p:nvGrpSpPr>
        <p:grpSpPr>
          <a:xfrm>
            <a:off x="838200" y="2500981"/>
            <a:ext cx="5662881" cy="3810532"/>
            <a:chOff x="838200" y="2500981"/>
            <a:chExt cx="5662881" cy="3810532"/>
          </a:xfrm>
        </p:grpSpPr>
        <p:sp>
          <p:nvSpPr>
            <p:cNvPr id="522246" name="Text Box 6">
              <a:extLst>
                <a:ext uri="{FF2B5EF4-FFF2-40B4-BE49-F238E27FC236}">
                  <a16:creationId xmlns:a16="http://schemas.microsoft.com/office/drawing/2014/main" id="{74A0210D-4AF9-4CEB-8F2D-203F61B67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105400"/>
              <a:ext cx="15240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87CD3D2-2411-4F64-9C2C-0FF198D95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0549" y="2500981"/>
              <a:ext cx="3810532" cy="3810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321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>
            <a:extLst>
              <a:ext uri="{FF2B5EF4-FFF2-40B4-BE49-F238E27FC236}">
                <a16:creationId xmlns:a16="http://schemas.microsoft.com/office/drawing/2014/main" id="{EC7DCF43-46FC-4D47-A863-8282C07F9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8</a:t>
            </a:r>
          </a:p>
        </p:txBody>
      </p:sp>
      <p:sp>
        <p:nvSpPr>
          <p:cNvPr id="489475" name="Text Box 3">
            <a:extLst>
              <a:ext uri="{FF2B5EF4-FFF2-40B4-BE49-F238E27FC236}">
                <a16:creationId xmlns:a16="http://schemas.microsoft.com/office/drawing/2014/main" id="{B9E09F29-DA5A-4686-9191-56EA985D7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067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Изобразите треугольник </a:t>
            </a:r>
            <a:r>
              <a:rPr lang="en-US" altLang="ru-RU" sz="3200" i="1" dirty="0"/>
              <a:t>A’B’C’</a:t>
            </a:r>
            <a:r>
              <a:rPr lang="ru-RU" altLang="ru-RU" sz="3200" dirty="0"/>
              <a:t>, полученный из треугольника </a:t>
            </a:r>
            <a:r>
              <a:rPr lang="en-US" altLang="ru-RU" sz="3200" i="1" dirty="0"/>
              <a:t>AB</a:t>
            </a:r>
            <a:r>
              <a:rPr lang="ru-RU" altLang="ru-RU" sz="3200" i="1" dirty="0"/>
              <a:t>С</a:t>
            </a:r>
            <a:r>
              <a:rPr lang="ru-RU" altLang="ru-RU" sz="3200" dirty="0"/>
              <a:t> поворотом вокруг точки </a:t>
            </a:r>
            <a:r>
              <a:rPr lang="en-US" altLang="ru-RU" sz="3200" i="1" dirty="0"/>
              <a:t>O </a:t>
            </a:r>
            <a:r>
              <a:rPr lang="ru-RU" altLang="ru-RU" sz="3200" dirty="0"/>
              <a:t>на</a:t>
            </a:r>
            <a:r>
              <a:rPr lang="ru-RU" sz="3200" dirty="0"/>
              <a:t> </a:t>
            </a:r>
            <a:r>
              <a:rPr lang="ru-RU" altLang="ru-RU" sz="3200" dirty="0"/>
              <a:t>угол 90</a:t>
            </a:r>
            <a:r>
              <a:rPr lang="ru-RU" altLang="ru-RU" sz="3200" baseline="30000" dirty="0"/>
              <a:t>о</a:t>
            </a:r>
            <a:r>
              <a:rPr lang="en-US" altLang="ru-RU" sz="3200" dirty="0"/>
              <a:t> </a:t>
            </a:r>
            <a:r>
              <a:rPr lang="ru-RU" altLang="ru-RU" sz="3200" dirty="0"/>
              <a:t>против часовой стрелки.</a:t>
            </a:r>
          </a:p>
        </p:txBody>
      </p:sp>
      <p:pic>
        <p:nvPicPr>
          <p:cNvPr id="489481" name="Picture 9">
            <a:extLst>
              <a:ext uri="{FF2B5EF4-FFF2-40B4-BE49-F238E27FC236}">
                <a16:creationId xmlns:a16="http://schemas.microsoft.com/office/drawing/2014/main" id="{370D3F22-D925-4D27-B5D8-9264E9A46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718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89483" name="Group 11">
            <a:extLst>
              <a:ext uri="{FF2B5EF4-FFF2-40B4-BE49-F238E27FC236}">
                <a16:creationId xmlns:a16="http://schemas.microsoft.com/office/drawing/2014/main" id="{315EB77E-D92C-4F63-A484-9EE7F76A1280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2971800"/>
            <a:ext cx="4992688" cy="3048000"/>
            <a:chOff x="672" y="1872"/>
            <a:chExt cx="3145" cy="1920"/>
          </a:xfrm>
        </p:grpSpPr>
        <p:sp>
          <p:nvSpPr>
            <p:cNvPr id="489478" name="Text Box 6">
              <a:extLst>
                <a:ext uri="{FF2B5EF4-FFF2-40B4-BE49-F238E27FC236}">
                  <a16:creationId xmlns:a16="http://schemas.microsoft.com/office/drawing/2014/main" id="{8F2B6D6F-7E5D-4E2E-ABB3-2744AEAB7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408"/>
              <a:ext cx="9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489482" name="Picture 10">
              <a:extLst>
                <a:ext uri="{FF2B5EF4-FFF2-40B4-BE49-F238E27FC236}">
                  <a16:creationId xmlns:a16="http://schemas.microsoft.com/office/drawing/2014/main" id="{CAEF1374-17F2-4860-9662-E5E9C9893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872"/>
              <a:ext cx="194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>
            <a:extLst>
              <a:ext uri="{FF2B5EF4-FFF2-40B4-BE49-F238E27FC236}">
                <a16:creationId xmlns:a16="http://schemas.microsoft.com/office/drawing/2014/main" id="{6116440E-11D5-4D75-B481-E54D1F570F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9</a:t>
            </a:r>
          </a:p>
        </p:txBody>
      </p:sp>
      <p:sp>
        <p:nvSpPr>
          <p:cNvPr id="540675" name="Text Box 3">
            <a:extLst>
              <a:ext uri="{FF2B5EF4-FFF2-40B4-BE49-F238E27FC236}">
                <a16:creationId xmlns:a16="http://schemas.microsoft.com/office/drawing/2014/main" id="{7667CE2B-89EE-417C-A7FF-736DF28A7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067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Треугольник </a:t>
            </a:r>
            <a:r>
              <a:rPr lang="en-US" altLang="ru-RU" sz="3200" i="1" dirty="0">
                <a:cs typeface="Times New Roman" panose="02020603050405020304" pitchFamily="18" charset="0"/>
              </a:rPr>
              <a:t>DEF</a:t>
            </a:r>
            <a:r>
              <a:rPr lang="ru-RU" altLang="ru-RU" sz="3200" dirty="0">
                <a:cs typeface="Times New Roman" panose="02020603050405020304" pitchFamily="18" charset="0"/>
              </a:rPr>
              <a:t> получен поворотом треугольника </a:t>
            </a:r>
            <a:r>
              <a:rPr lang="en-US" altLang="ru-RU" sz="3200" i="1" dirty="0">
                <a:cs typeface="Times New Roman" panose="02020603050405020304" pitchFamily="18" charset="0"/>
              </a:rPr>
              <a:t>AB</a:t>
            </a:r>
            <a:r>
              <a:rPr lang="ru-RU" altLang="ru-RU" sz="3200" i="1" dirty="0">
                <a:cs typeface="Times New Roman" panose="02020603050405020304" pitchFamily="18" charset="0"/>
              </a:rPr>
              <a:t>С</a:t>
            </a:r>
            <a:r>
              <a:rPr lang="ru-RU" altLang="ru-RU" sz="3200" dirty="0">
                <a:cs typeface="Times New Roman" panose="02020603050405020304" pitchFamily="18" charset="0"/>
              </a:rPr>
              <a:t> на угол 90</a:t>
            </a:r>
            <a:r>
              <a:rPr lang="ru-RU" altLang="ru-RU" sz="3200" baseline="30000" dirty="0">
                <a:cs typeface="Times New Roman" panose="02020603050405020304" pitchFamily="18" charset="0"/>
              </a:rPr>
              <a:t>о</a:t>
            </a:r>
            <a:r>
              <a:rPr lang="ru-RU" altLang="ru-RU" sz="3200" dirty="0">
                <a:cs typeface="Times New Roman" panose="02020603050405020304" pitchFamily="18" charset="0"/>
              </a:rPr>
              <a:t> против часовой стрелки. Укажите центр поворота.</a:t>
            </a:r>
            <a:r>
              <a:rPr lang="ru-RU" altLang="ru-RU" sz="3200" dirty="0"/>
              <a:t> </a:t>
            </a:r>
          </a:p>
        </p:txBody>
      </p:sp>
      <p:pic>
        <p:nvPicPr>
          <p:cNvPr id="540676" name="Picture 4">
            <a:extLst>
              <a:ext uri="{FF2B5EF4-FFF2-40B4-BE49-F238E27FC236}">
                <a16:creationId xmlns:a16="http://schemas.microsoft.com/office/drawing/2014/main" id="{8A61D83E-9256-48B7-8F46-433972C6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0677" name="Group 5">
            <a:extLst>
              <a:ext uri="{FF2B5EF4-FFF2-40B4-BE49-F238E27FC236}">
                <a16:creationId xmlns:a16="http://schemas.microsoft.com/office/drawing/2014/main" id="{9F145DE2-53AE-4D08-9558-57E48F6E6913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2590800"/>
            <a:ext cx="5048250" cy="3398838"/>
            <a:chOff x="672" y="1632"/>
            <a:chExt cx="3180" cy="2141"/>
          </a:xfrm>
        </p:grpSpPr>
        <p:sp>
          <p:nvSpPr>
            <p:cNvPr id="540678" name="Text Box 6">
              <a:extLst>
                <a:ext uri="{FF2B5EF4-FFF2-40B4-BE49-F238E27FC236}">
                  <a16:creationId xmlns:a16="http://schemas.microsoft.com/office/drawing/2014/main" id="{E9F3BD3A-3701-4080-AC54-DDE65F28D1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408"/>
              <a:ext cx="9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540679" name="Picture 7">
              <a:extLst>
                <a:ext uri="{FF2B5EF4-FFF2-40B4-BE49-F238E27FC236}">
                  <a16:creationId xmlns:a16="http://schemas.microsoft.com/office/drawing/2014/main" id="{ED7AEF62-A5D3-498E-AE30-54AE0172F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" y="1632"/>
              <a:ext cx="194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>
            <a:extLst>
              <a:ext uri="{FF2B5EF4-FFF2-40B4-BE49-F238E27FC236}">
                <a16:creationId xmlns:a16="http://schemas.microsoft.com/office/drawing/2014/main" id="{09C670A5-6A51-4D97-A1DC-EA8A0C97A1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10</a:t>
            </a:r>
          </a:p>
        </p:txBody>
      </p:sp>
      <p:sp>
        <p:nvSpPr>
          <p:cNvPr id="501763" name="Text Box 3">
            <a:extLst>
              <a:ext uri="{FF2B5EF4-FFF2-40B4-BE49-F238E27FC236}">
                <a16:creationId xmlns:a16="http://schemas.microsoft.com/office/drawing/2014/main" id="{E91EE90A-8C3A-4576-ACCC-3C497CF15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Квадрат повернули вокруг точки пересечения диагоналей на угол 45</a:t>
            </a:r>
            <a:r>
              <a:rPr lang="ru-RU" altLang="ru-RU" sz="2800" baseline="30000" dirty="0"/>
              <a:t>о</a:t>
            </a:r>
            <a:r>
              <a:rPr lang="ru-RU" altLang="ru-RU" sz="2800" dirty="0">
                <a:cs typeface="Times New Roman" panose="02020603050405020304" pitchFamily="18" charset="0"/>
              </a:rPr>
              <a:t>. Какой многоугольник является общей частью полученного и исходного квадратов? Найдите его сторону, если стороны исходного квадрата равны 1.</a:t>
            </a:r>
          </a:p>
        </p:txBody>
      </p:sp>
      <p:grpSp>
        <p:nvGrpSpPr>
          <p:cNvPr id="501764" name="Group 4">
            <a:extLst>
              <a:ext uri="{FF2B5EF4-FFF2-40B4-BE49-F238E27FC236}">
                <a16:creationId xmlns:a16="http://schemas.microsoft.com/office/drawing/2014/main" id="{FD8D9300-F1EC-4030-96B5-0FE03EE25E4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743200"/>
            <a:ext cx="8915400" cy="3757614"/>
            <a:chOff x="96" y="1728"/>
            <a:chExt cx="5616" cy="23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1765" name="Text Box 5">
                  <a:extLst>
                    <a:ext uri="{FF2B5EF4-FFF2-40B4-BE49-F238E27FC236}">
                      <a16:creationId xmlns:a16="http://schemas.microsoft.com/office/drawing/2014/main" id="{8CB26954-32EE-47DB-BDB9-3E770AAB5F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" y="3696"/>
                  <a:ext cx="5616" cy="3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ru-RU" sz="3200" dirty="0">
                      <a:solidFill>
                        <a:srgbClr val="FF3300"/>
                      </a:solidFill>
                    </a:rPr>
                    <a:t>Ответ:</a:t>
                  </a:r>
                  <a:r>
                    <a:rPr lang="ru-RU" altLang="ru-RU" sz="3200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ru-RU" altLang="ru-RU" sz="3200" dirty="0">
                      <a:cs typeface="Times New Roman" panose="02020603050405020304" pitchFamily="18" charset="0"/>
                    </a:rPr>
                    <a:t>Правильный восьмиугольник,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altLang="ru-RU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altLang="ru-RU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r>
                        <a:rPr lang="ru-RU" altLang="ru-RU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−1</m:t>
                      </m:r>
                      <m:r>
                        <a:rPr lang="ru-RU" altLang="ru-RU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ru-RU" altLang="ru-RU" sz="3200" dirty="0"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1765" name="Text Box 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8CB26954-32EE-47DB-BDB9-3E770AAB5F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" y="3696"/>
                  <a:ext cx="5616" cy="399"/>
                </a:xfrm>
                <a:prstGeom prst="rect">
                  <a:avLst/>
                </a:prstGeom>
                <a:blipFill>
                  <a:blip r:embed="rId3" cstate="print"/>
                  <a:stretch>
                    <a:fillRect l="-1709" t="-5825" b="-3009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01766" name="Picture 6">
              <a:extLst>
                <a:ext uri="{FF2B5EF4-FFF2-40B4-BE49-F238E27FC236}">
                  <a16:creationId xmlns:a16="http://schemas.microsoft.com/office/drawing/2014/main" id="{373181D6-6A83-4237-8004-9F3E9970E6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728"/>
              <a:ext cx="2047" cy="2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054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91" name="Text Box 35">
            <a:extLst>
              <a:ext uri="{FF2B5EF4-FFF2-40B4-BE49-F238E27FC236}">
                <a16:creationId xmlns:a16="http://schemas.microsoft.com/office/drawing/2014/main" id="{2E478F18-2103-4B92-8343-6A6D16319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688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Две точки </a:t>
            </a:r>
            <a:r>
              <a:rPr lang="ru-RU" altLang="ru-RU" sz="2800" i="1" dirty="0">
                <a:cs typeface="Times New Roman" panose="02020603050405020304" pitchFamily="18" charset="0"/>
              </a:rPr>
              <a:t>А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ru-RU" altLang="ru-RU" sz="2800" i="1" dirty="0">
                <a:cs typeface="Times New Roman" panose="02020603050405020304" pitchFamily="18" charset="0"/>
              </a:rPr>
              <a:t>А'</a:t>
            </a:r>
            <a:r>
              <a:rPr lang="ru-RU" altLang="ru-RU" sz="2800" dirty="0">
                <a:cs typeface="Times New Roman" panose="02020603050405020304" pitchFamily="18" charset="0"/>
              </a:rPr>
              <a:t> называются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симметричными </a:t>
            </a:r>
            <a:r>
              <a:rPr lang="ru-RU" altLang="ru-RU" sz="2800" dirty="0">
                <a:cs typeface="Times New Roman" panose="02020603050405020304" pitchFamily="18" charset="0"/>
              </a:rPr>
              <a:t>относительно прямой </a:t>
            </a:r>
            <a:r>
              <a:rPr lang="ru-RU" altLang="ru-RU" sz="2800" i="1" dirty="0">
                <a:cs typeface="Times New Roman" panose="02020603050405020304" pitchFamily="18" charset="0"/>
              </a:rPr>
              <a:t>с</a:t>
            </a:r>
            <a:r>
              <a:rPr lang="ru-RU" altLang="ru-RU" sz="2800" dirty="0">
                <a:cs typeface="Times New Roman" panose="02020603050405020304" pitchFamily="18" charset="0"/>
              </a:rPr>
              <a:t>, если эта прямая проходит через середину отрезка </a:t>
            </a:r>
            <a:r>
              <a:rPr lang="ru-RU" altLang="ru-RU" sz="2800" i="1" dirty="0">
                <a:cs typeface="Times New Roman" panose="02020603050405020304" pitchFamily="18" charset="0"/>
              </a:rPr>
              <a:t>АА'</a:t>
            </a:r>
            <a:r>
              <a:rPr lang="ru-RU" altLang="ru-RU" sz="2800" dirty="0">
                <a:cs typeface="Times New Roman" panose="02020603050405020304" pitchFamily="18" charset="0"/>
              </a:rPr>
              <a:t> и перпендикулярна к нему. Каждая точка прямой </a:t>
            </a:r>
            <a:r>
              <a:rPr lang="en-US" altLang="ru-RU" sz="2800" i="1" dirty="0">
                <a:cs typeface="Times New Roman" panose="02020603050405020304" pitchFamily="18" charset="0"/>
              </a:rPr>
              <a:t>c</a:t>
            </a:r>
            <a:r>
              <a:rPr lang="ru-RU" altLang="ru-RU" sz="2800" dirty="0">
                <a:cs typeface="Times New Roman" panose="02020603050405020304" pitchFamily="18" charset="0"/>
              </a:rPr>
              <a:t> считается симметричной самой себе.</a:t>
            </a:r>
          </a:p>
        </p:txBody>
      </p:sp>
      <p:sp>
        <p:nvSpPr>
          <p:cNvPr id="249893" name="Text Box 37">
            <a:extLst>
              <a:ext uri="{FF2B5EF4-FFF2-40B4-BE49-F238E27FC236}">
                <a16:creationId xmlns:a16="http://schemas.microsoft.com/office/drawing/2014/main" id="{C91B03F3-4392-4917-B5D7-E956BF2FC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876800"/>
            <a:ext cx="8991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Соответствие, при котором каждой точке </a:t>
            </a:r>
            <a:r>
              <a:rPr lang="ru-RU" altLang="ru-RU" sz="2800" i="1" dirty="0">
                <a:cs typeface="Times New Roman" panose="02020603050405020304" pitchFamily="18" charset="0"/>
              </a:rPr>
              <a:t>А</a:t>
            </a:r>
            <a:r>
              <a:rPr lang="ru-RU" altLang="ru-RU" sz="2800" dirty="0">
                <a:cs typeface="Times New Roman" panose="02020603050405020304" pitchFamily="18" charset="0"/>
              </a:rPr>
              <a:t>  плоскости сопоставляется симметричная ей относительно прямой </a:t>
            </a:r>
            <a:r>
              <a:rPr lang="ru-RU" altLang="ru-RU" sz="2800" i="1" dirty="0">
                <a:cs typeface="Times New Roman" panose="02020603050405020304" pitchFamily="18" charset="0"/>
              </a:rPr>
              <a:t>с</a:t>
            </a:r>
            <a:r>
              <a:rPr lang="ru-RU" altLang="ru-RU" sz="2800" dirty="0">
                <a:cs typeface="Times New Roman" panose="02020603050405020304" pitchFamily="18" charset="0"/>
              </a:rPr>
              <a:t> точка </a:t>
            </a:r>
            <a:r>
              <a:rPr lang="ru-RU" altLang="ru-RU" sz="2800" i="1" dirty="0">
                <a:cs typeface="Times New Roman" panose="02020603050405020304" pitchFamily="18" charset="0"/>
              </a:rPr>
              <a:t>А'</a:t>
            </a:r>
            <a:r>
              <a:rPr lang="ru-RU" altLang="ru-RU" sz="2800" dirty="0">
                <a:cs typeface="Times New Roman" panose="02020603050405020304" pitchFamily="18" charset="0"/>
              </a:rPr>
              <a:t>, называется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осевой симметрией</a:t>
            </a:r>
            <a:r>
              <a:rPr lang="ru-RU" altLang="ru-RU" sz="2800" dirty="0">
                <a:cs typeface="Times New Roman" panose="02020603050405020304" pitchFamily="18" charset="0"/>
              </a:rPr>
              <a:t>. Прямая </a:t>
            </a:r>
            <a:r>
              <a:rPr lang="ru-RU" altLang="ru-RU" sz="2800" i="1" dirty="0">
                <a:cs typeface="Times New Roman" panose="02020603050405020304" pitchFamily="18" charset="0"/>
              </a:rPr>
              <a:t>с</a:t>
            </a:r>
            <a:r>
              <a:rPr lang="ru-RU" altLang="ru-RU" sz="2800" dirty="0">
                <a:cs typeface="Times New Roman" panose="02020603050405020304" pitchFamily="18" charset="0"/>
              </a:rPr>
              <a:t> при этом называется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осью симметрии.</a:t>
            </a:r>
          </a:p>
        </p:txBody>
      </p:sp>
      <p:pic>
        <p:nvPicPr>
          <p:cNvPr id="249896" name="Picture 40">
            <a:extLst>
              <a:ext uri="{FF2B5EF4-FFF2-40B4-BE49-F238E27FC236}">
                <a16:creationId xmlns:a16="http://schemas.microsoft.com/office/drawing/2014/main" id="{69B60C5D-A14F-43E2-911A-9A2A65463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1912938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F2AACC4-3785-4250-8F5C-DC4047E2C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-59910"/>
            <a:ext cx="8153400" cy="680598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3. Осевая симметрия</a:t>
            </a:r>
          </a:p>
        </p:txBody>
      </p:sp>
    </p:spTree>
    <p:extLst>
      <p:ext uri="{BB962C8B-B14F-4D97-AF65-F5344CB8AC3E}">
        <p14:creationId xmlns:p14="http://schemas.microsoft.com/office/powerpoint/2010/main" val="2217994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A9FC6B-0DA9-2E80-4004-0E879EFDD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8066667" cy="645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81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9" name="Text Box 3">
            <a:extLst>
              <a:ext uri="{FF2B5EF4-FFF2-40B4-BE49-F238E27FC236}">
                <a16:creationId xmlns:a16="http://schemas.microsoft.com/office/drawing/2014/main" id="{FA9FD8A0-2BF2-4F99-A96F-362955A34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8392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Две фигуры </a:t>
            </a:r>
            <a:r>
              <a:rPr lang="en-US" altLang="ru-RU" sz="2800" i="1" dirty="0">
                <a:cs typeface="Times New Roman" panose="02020603050405020304" pitchFamily="18" charset="0"/>
              </a:rPr>
              <a:t>F</a:t>
            </a:r>
            <a:r>
              <a:rPr lang="ru-RU" altLang="ru-RU" sz="2800" dirty="0">
                <a:cs typeface="Times New Roman" panose="02020603050405020304" pitchFamily="18" charset="0"/>
              </a:rPr>
              <a:t> и </a:t>
            </a:r>
            <a:r>
              <a:rPr lang="en-US" altLang="ru-RU" sz="2800" i="1" dirty="0">
                <a:cs typeface="Times New Roman" panose="02020603050405020304" pitchFamily="18" charset="0"/>
              </a:rPr>
              <a:t>F</a:t>
            </a:r>
            <a:r>
              <a:rPr lang="ru-RU" altLang="ru-RU" sz="2800" i="1" dirty="0">
                <a:cs typeface="Times New Roman" panose="02020603050405020304" pitchFamily="18" charset="0"/>
              </a:rPr>
              <a:t>'</a:t>
            </a:r>
            <a:r>
              <a:rPr lang="ru-RU" altLang="ru-RU" sz="2800" dirty="0">
                <a:cs typeface="Times New Roman" panose="02020603050405020304" pitchFamily="18" charset="0"/>
              </a:rPr>
              <a:t> называются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симметричными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относительно оси </a:t>
            </a:r>
            <a:r>
              <a:rPr lang="ru-RU" altLang="ru-RU" sz="2800" i="1" dirty="0">
                <a:cs typeface="Times New Roman" panose="02020603050405020304" pitchFamily="18" charset="0"/>
              </a:rPr>
              <a:t>с</a:t>
            </a:r>
            <a:r>
              <a:rPr lang="ru-RU" altLang="ru-RU" sz="2800" dirty="0">
                <a:cs typeface="Times New Roman" panose="02020603050405020304" pitchFamily="18" charset="0"/>
              </a:rPr>
              <a:t>, если каждой точке одной фигуры соответствует симметричная точка другой фигуры. Фигура </a:t>
            </a:r>
            <a:r>
              <a:rPr lang="en-US" altLang="ru-RU" sz="2800" i="1" dirty="0">
                <a:cs typeface="Times New Roman" panose="02020603050405020304" pitchFamily="18" charset="0"/>
              </a:rPr>
              <a:t>F</a:t>
            </a:r>
            <a:r>
              <a:rPr lang="ru-RU" altLang="ru-RU" sz="2800" dirty="0">
                <a:cs typeface="Times New Roman" panose="02020603050405020304" pitchFamily="18" charset="0"/>
              </a:rPr>
              <a:t> называется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симметричной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относительно оси </a:t>
            </a:r>
            <a:r>
              <a:rPr lang="ru-RU" altLang="ru-RU" sz="2800" i="1" dirty="0">
                <a:cs typeface="Times New Roman" panose="02020603050405020304" pitchFamily="18" charset="0"/>
              </a:rPr>
              <a:t>с</a:t>
            </a:r>
            <a:r>
              <a:rPr lang="ru-RU" altLang="ru-RU" sz="2800" dirty="0">
                <a:cs typeface="Times New Roman" panose="02020603050405020304" pitchFamily="18" charset="0"/>
              </a:rPr>
              <a:t>, если она симметрична сама себе. </a:t>
            </a:r>
          </a:p>
        </p:txBody>
      </p:sp>
      <p:pic>
        <p:nvPicPr>
          <p:cNvPr id="464909" name="Picture 13">
            <a:extLst>
              <a:ext uri="{FF2B5EF4-FFF2-40B4-BE49-F238E27FC236}">
                <a16:creationId xmlns:a16="http://schemas.microsoft.com/office/drawing/2014/main" id="{E815548C-3BFC-4C1E-BB42-4CDEFC53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4746625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4911" name="Picture 15">
            <a:extLst>
              <a:ext uri="{FF2B5EF4-FFF2-40B4-BE49-F238E27FC236}">
                <a16:creationId xmlns:a16="http://schemas.microsoft.com/office/drawing/2014/main" id="{341EECB3-657B-4A80-BB78-194C21448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2628900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9" name="Text Box 1027">
            <a:extLst>
              <a:ext uri="{FF2B5EF4-FFF2-40B4-BE49-F238E27FC236}">
                <a16:creationId xmlns:a16="http://schemas.microsoft.com/office/drawing/2014/main" id="{C1EB0ACA-5112-47F5-9F3E-07070E35D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Фигуру, симметричную данной, можно получить в</a:t>
            </a:r>
            <a:r>
              <a:rPr lang="ru-RU" sz="2800" dirty="0"/>
              <a:t> </a:t>
            </a:r>
            <a:r>
              <a:rPr lang="ru-RU" altLang="ru-RU" sz="2800" dirty="0">
                <a:cs typeface="Times New Roman" panose="02020603050405020304" pitchFamily="18" charset="0"/>
              </a:rPr>
              <a:t>программе </a:t>
            </a:r>
            <a:r>
              <a:rPr lang="en-US" altLang="ru-RU" sz="2800" dirty="0">
                <a:cs typeface="Times New Roman" panose="02020603050405020304" pitchFamily="18" charset="0"/>
              </a:rPr>
              <a:t>GeoGebra.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этого нужно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выбрать инструмент  «Отражение относительно прямой», указать фигуру и ось симметрии. После этого на полотне появится фигура, симметричная указанной. 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7EBB10-F27F-4867-BD4A-F36DBD9E5C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513195"/>
            <a:ext cx="5285780" cy="4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79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4" name="Text Box 6">
            <a:extLst>
              <a:ext uri="{FF2B5EF4-FFF2-40B4-BE49-F238E27FC236}">
                <a16:creationId xmlns:a16="http://schemas.microsoft.com/office/drawing/2014/main" id="{F481ED06-6A4F-4C56-B82D-F93E4C187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167"/>
            <a:ext cx="89916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600" dirty="0">
                <a:solidFill>
                  <a:srgbClr val="FF3300"/>
                </a:solidFill>
              </a:rPr>
              <a:t>	</a:t>
            </a:r>
            <a:r>
              <a:rPr lang="ru-RU" altLang="ru-RU" sz="3200" dirty="0">
                <a:solidFill>
                  <a:srgbClr val="FF3300"/>
                </a:solidFill>
              </a:rPr>
              <a:t>Свойство 1.</a:t>
            </a:r>
            <a:r>
              <a:rPr lang="ru-RU" altLang="ru-RU" sz="3200" dirty="0">
                <a:solidFill>
                  <a:schemeClr val="accent1"/>
                </a:solidFill>
              </a:rPr>
              <a:t> </a:t>
            </a:r>
            <a:r>
              <a:rPr lang="ru-RU" altLang="ru-RU" sz="3200" dirty="0"/>
              <a:t>Осевая симметрия</a:t>
            </a:r>
            <a:r>
              <a:rPr lang="ru-RU" altLang="ru-RU" sz="3200" dirty="0">
                <a:cs typeface="Times New Roman" panose="02020603050405020304" pitchFamily="18" charset="0"/>
              </a:rPr>
              <a:t> сохраняет расстояния между точками.</a:t>
            </a:r>
          </a:p>
        </p:txBody>
      </p:sp>
      <p:pic>
        <p:nvPicPr>
          <p:cNvPr id="391192" name="Picture 24">
            <a:extLst>
              <a:ext uri="{FF2B5EF4-FFF2-40B4-BE49-F238E27FC236}">
                <a16:creationId xmlns:a16="http://schemas.microsoft.com/office/drawing/2014/main" id="{D34D930E-80B8-42C0-9A4F-1E34C2FDD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5880"/>
            <a:ext cx="3579813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22">
                <a:extLst>
                  <a:ext uri="{FF2B5EF4-FFF2-40B4-BE49-F238E27FC236}">
                    <a16:creationId xmlns:a16="http://schemas.microsoft.com/office/drawing/2014/main" id="{841FC239-8B26-47C7-A89B-FC9BDF37CB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818" y="4062876"/>
                <a:ext cx="8991599" cy="23698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altLang="ru-RU" sz="2800" dirty="0">
                    <a:solidFill>
                      <a:srgbClr val="FF0000"/>
                    </a:solidFill>
                  </a:rPr>
                  <a:t>	</a:t>
                </a:r>
                <a:r>
                  <a:rPr lang="ru-RU" dirty="0"/>
                  <a:t>Прямоугольные треугольники </a:t>
                </a:r>
                <a:r>
                  <a:rPr lang="ru-RU" i="1" dirty="0"/>
                  <a:t>АС</a:t>
                </a:r>
                <a:r>
                  <a:rPr lang="en-US" i="1" dirty="0"/>
                  <a:t>D</a:t>
                </a:r>
                <a:r>
                  <a:rPr lang="ru-RU" dirty="0"/>
                  <a:t> и </a:t>
                </a:r>
                <a:r>
                  <a:rPr lang="en-US" i="1" dirty="0"/>
                  <a:t>A</a:t>
                </a:r>
                <a:r>
                  <a:rPr lang="ru-RU" i="1" dirty="0"/>
                  <a:t>'</a:t>
                </a:r>
                <a:r>
                  <a:rPr lang="en-US" i="1" dirty="0"/>
                  <a:t>CD</a:t>
                </a:r>
                <a:r>
                  <a:rPr lang="ru-RU" dirty="0"/>
                  <a:t> равны (по двум катетам). Следовательно,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i="1" dirty="0"/>
                  <a:t>ADC</a:t>
                </a:r>
                <a:r>
                  <a:rPr lang="ru-RU" i="1" dirty="0"/>
                  <a:t> =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i="1" dirty="0"/>
                  <a:t>A</a:t>
                </a:r>
                <a:r>
                  <a:rPr lang="ru-RU" i="1" dirty="0"/>
                  <a:t>'</a:t>
                </a:r>
                <a:r>
                  <a:rPr lang="en-US" i="1" dirty="0"/>
                  <a:t>DC</a:t>
                </a:r>
                <a:r>
                  <a:rPr lang="ru-RU" dirty="0"/>
                  <a:t> и </a:t>
                </a:r>
                <a:r>
                  <a:rPr lang="en-US" i="1" dirty="0"/>
                  <a:t>AD</a:t>
                </a:r>
                <a:r>
                  <a:rPr lang="ru-RU" i="1" dirty="0"/>
                  <a:t> = </a:t>
                </a:r>
                <a:r>
                  <a:rPr lang="en-US" i="1" dirty="0"/>
                  <a:t>A</a:t>
                </a:r>
                <a:r>
                  <a:rPr lang="ru-RU" i="1" dirty="0"/>
                  <a:t>'</a:t>
                </a:r>
                <a:r>
                  <a:rPr lang="en-US" i="1" dirty="0"/>
                  <a:t>D</a:t>
                </a:r>
                <a:r>
                  <a:rPr lang="ru-RU" dirty="0"/>
                  <a:t>. Треугольники </a:t>
                </a:r>
                <a:r>
                  <a:rPr lang="en-US" i="1" dirty="0"/>
                  <a:t>ADB</a:t>
                </a:r>
                <a:r>
                  <a:rPr lang="ru-RU" dirty="0"/>
                  <a:t> и </a:t>
                </a:r>
                <a:r>
                  <a:rPr lang="en-US" i="1" dirty="0"/>
                  <a:t>A</a:t>
                </a:r>
                <a:r>
                  <a:rPr lang="ru-RU" i="1" dirty="0"/>
                  <a:t>'</a:t>
                </a:r>
                <a:r>
                  <a:rPr lang="en-US" i="1" dirty="0"/>
                  <a:t>DB</a:t>
                </a:r>
                <a:r>
                  <a:rPr lang="ru-RU" i="1" dirty="0"/>
                  <a:t>'</a:t>
                </a:r>
                <a:r>
                  <a:rPr lang="ru-RU" dirty="0"/>
                  <a:t> равны (по первому признаку равенства треугольников). Следовательно, </a:t>
                </a:r>
                <a:r>
                  <a:rPr lang="ru-RU" i="1" dirty="0"/>
                  <a:t>АВ = </a:t>
                </a:r>
                <a:r>
                  <a:rPr lang="en-US" i="1" dirty="0"/>
                  <a:t>A</a:t>
                </a:r>
                <a:r>
                  <a:rPr lang="ru-RU" i="1" dirty="0"/>
                  <a:t>'</a:t>
                </a:r>
                <a:r>
                  <a:rPr lang="en-US" i="1" dirty="0"/>
                  <a:t>B</a:t>
                </a:r>
                <a:r>
                  <a:rPr lang="ru-RU" i="1" dirty="0"/>
                  <a:t>’</a:t>
                </a:r>
                <a:r>
                  <a:rPr lang="ru-RU" dirty="0"/>
                  <a:t>.</a:t>
                </a:r>
              </a:p>
              <a:p>
                <a:r>
                  <a:rPr lang="ru-RU" dirty="0"/>
                  <a:t>	Самостоятельно рассмотрите случай, когда точки </a:t>
                </a:r>
                <a:r>
                  <a:rPr lang="ru-RU" i="1" dirty="0"/>
                  <a:t>А</a:t>
                </a:r>
                <a:r>
                  <a:rPr lang="ru-RU" dirty="0"/>
                  <a:t>,</a:t>
                </a:r>
                <a:r>
                  <a:rPr lang="ru-RU" i="1" dirty="0"/>
                  <a:t> В</a:t>
                </a:r>
                <a:r>
                  <a:rPr lang="ru-RU" dirty="0"/>
                  <a:t> лежат по раз­ные стороны от </a:t>
                </a:r>
                <a:r>
                  <a:rPr lang="ru-RU" i="1" dirty="0"/>
                  <a:t>с</a:t>
                </a:r>
                <a:r>
                  <a:rPr lang="ru-RU" dirty="0"/>
                  <a:t>.</a:t>
                </a:r>
                <a:endParaRPr lang="ru-RU" altLang="ru-RU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Box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41FC239-8B26-47C7-A89B-FC9BDF37C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818" y="4062876"/>
                <a:ext cx="8991599" cy="2369880"/>
              </a:xfrm>
              <a:prstGeom prst="rect">
                <a:avLst/>
              </a:prstGeom>
              <a:blipFill>
                <a:blip r:embed="rId4" cstate="print"/>
                <a:stretch>
                  <a:fillRect l="-1085" r="-1627" b="-488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22">
            <a:extLst>
              <a:ext uri="{FF2B5EF4-FFF2-40B4-BE49-F238E27FC236}">
                <a16:creationId xmlns:a16="http://schemas.microsoft.com/office/drawing/2014/main" id="{597B242D-28E1-4BBE-90F1-59F113DAD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213" y="1138772"/>
            <a:ext cx="5411787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>
                <a:solidFill>
                  <a:srgbClr val="FF00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  <a:ea typeface="Times New Roman" panose="02020603050405020304" pitchFamily="18" charset="0"/>
              </a:rPr>
              <a:t> Доказательство.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/>
              <a:t>Пусть точки </a:t>
            </a:r>
            <a:r>
              <a:rPr lang="en-US" i="1" dirty="0"/>
              <a:t>A</a:t>
            </a:r>
            <a:r>
              <a:rPr lang="ru-RU" i="1" dirty="0"/>
              <a:t>'</a:t>
            </a:r>
            <a:r>
              <a:rPr lang="ru-RU" dirty="0"/>
              <a:t>,</a:t>
            </a:r>
            <a:r>
              <a:rPr lang="ru-RU" i="1" dirty="0"/>
              <a:t> </a:t>
            </a:r>
            <a:r>
              <a:rPr lang="en-US" i="1" dirty="0"/>
              <a:t>B</a:t>
            </a:r>
            <a:r>
              <a:rPr lang="ru-RU" i="1" dirty="0"/>
              <a:t>'</a:t>
            </a:r>
            <a:r>
              <a:rPr lang="ru-RU" dirty="0"/>
              <a:t> получены симметрией относительно оси </a:t>
            </a:r>
            <a:r>
              <a:rPr lang="ru-RU" i="1" dirty="0"/>
              <a:t>с</a:t>
            </a:r>
            <a:r>
              <a:rPr lang="ru-RU" dirty="0"/>
              <a:t> из точек </a:t>
            </a:r>
            <a:r>
              <a:rPr lang="ru-RU" i="1" dirty="0"/>
              <a:t>А</a:t>
            </a:r>
            <a:r>
              <a:rPr lang="ru-RU" dirty="0"/>
              <a:t>,</a:t>
            </a:r>
            <a:r>
              <a:rPr lang="ru-RU" i="1" dirty="0"/>
              <a:t> В </a:t>
            </a:r>
            <a:r>
              <a:rPr lang="ru-RU" dirty="0"/>
              <a:t>соответственно. Предположим, что точки </a:t>
            </a:r>
            <a:r>
              <a:rPr lang="ru-RU" i="1" dirty="0"/>
              <a:t>А</a:t>
            </a:r>
            <a:r>
              <a:rPr lang="ru-RU" dirty="0"/>
              <a:t>,</a:t>
            </a:r>
            <a:r>
              <a:rPr lang="ru-RU" i="1" dirty="0"/>
              <a:t> В</a:t>
            </a:r>
            <a:r>
              <a:rPr lang="ru-RU" dirty="0"/>
              <a:t> лежат по одну сторону от </a:t>
            </a:r>
            <a:r>
              <a:rPr lang="ru-RU" i="1" dirty="0"/>
              <a:t>с</a:t>
            </a:r>
            <a:r>
              <a:rPr lang="ru-RU" dirty="0"/>
              <a:t>. Обозначим через </a:t>
            </a:r>
            <a:r>
              <a:rPr lang="ru-RU" i="1" dirty="0"/>
              <a:t>С</a:t>
            </a:r>
            <a:r>
              <a:rPr lang="ru-RU" dirty="0"/>
              <a:t>,</a:t>
            </a:r>
            <a:r>
              <a:rPr lang="ru-RU" i="1" dirty="0"/>
              <a:t> </a:t>
            </a:r>
            <a:r>
              <a:rPr lang="en-US" i="1" dirty="0"/>
              <a:t>D</a:t>
            </a:r>
            <a:r>
              <a:rPr lang="ru-RU" dirty="0"/>
              <a:t> точки пересечения прямых </a:t>
            </a:r>
            <a:r>
              <a:rPr lang="en-US" i="1" dirty="0"/>
              <a:t>AA</a:t>
            </a:r>
            <a:r>
              <a:rPr lang="ru-RU" i="1" dirty="0"/>
              <a:t>'</a:t>
            </a:r>
            <a:r>
              <a:rPr lang="ru-RU" dirty="0"/>
              <a:t>,</a:t>
            </a:r>
            <a:r>
              <a:rPr lang="ru-RU" i="1" dirty="0"/>
              <a:t> </a:t>
            </a:r>
            <a:r>
              <a:rPr lang="en-US" i="1" dirty="0"/>
              <a:t>BB</a:t>
            </a:r>
            <a:r>
              <a:rPr lang="ru-RU" i="1" dirty="0"/>
              <a:t>'</a:t>
            </a:r>
            <a:r>
              <a:rPr lang="ru-RU" dirty="0"/>
              <a:t> с прямой </a:t>
            </a:r>
            <a:r>
              <a:rPr lang="ru-RU" i="1" dirty="0"/>
              <a:t>с</a:t>
            </a:r>
            <a:r>
              <a:rPr lang="ru-RU" dirty="0"/>
              <a:t>. 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92" name="Picture 24">
            <a:extLst>
              <a:ext uri="{FF2B5EF4-FFF2-40B4-BE49-F238E27FC236}">
                <a16:creationId xmlns:a16="http://schemas.microsoft.com/office/drawing/2014/main" id="{D34D930E-80B8-42C0-9A4F-1E34C2FDD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53976"/>
            <a:ext cx="3579813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1193" name="Text Box 25">
            <a:extLst>
              <a:ext uri="{FF2B5EF4-FFF2-40B4-BE49-F238E27FC236}">
                <a16:creationId xmlns:a16="http://schemas.microsoft.com/office/drawing/2014/main" id="{EE9D3922-BC56-49DA-AAC5-A0E7F02B9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0695"/>
            <a:ext cx="8610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600" dirty="0">
                <a:solidFill>
                  <a:srgbClr val="FF3300"/>
                </a:solidFill>
              </a:rPr>
              <a:t>	Свойство 2.</a:t>
            </a:r>
            <a:r>
              <a:rPr lang="ru-RU" altLang="ru-RU" sz="3200" dirty="0">
                <a:solidFill>
                  <a:schemeClr val="accent1"/>
                </a:solidFill>
              </a:rPr>
              <a:t> </a:t>
            </a:r>
            <a:r>
              <a:rPr lang="ru-RU" altLang="ru-RU" sz="3200" dirty="0"/>
              <a:t>Осевая симметрия</a:t>
            </a:r>
            <a:r>
              <a:rPr lang="ru-RU" altLang="ru-RU" sz="3200" dirty="0">
                <a:cs typeface="Times New Roman" panose="02020603050405020304" pitchFamily="18" charset="0"/>
              </a:rPr>
              <a:t> переводит отрезки в отрезки, лучи в лучи и прямые в</a:t>
            </a:r>
            <a:r>
              <a:rPr lang="ru-RU" sz="3200" dirty="0"/>
              <a:t> </a:t>
            </a:r>
            <a:r>
              <a:rPr lang="ru-RU" altLang="ru-RU" sz="3200" dirty="0">
                <a:cs typeface="Times New Roman" panose="02020603050405020304" pitchFamily="18" charset="0"/>
              </a:rPr>
              <a:t>прямые.</a:t>
            </a: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E1E125A8-2E31-4974-A198-5F189D6A9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49080"/>
            <a:ext cx="86106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600" dirty="0">
                <a:solidFill>
                  <a:srgbClr val="FF3300"/>
                </a:solidFill>
              </a:rPr>
              <a:t>	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Доказательство аналогично доказательству соответствующего свойства для центральной симметрии.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976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4" name="Text Box 6">
            <a:extLst>
              <a:ext uri="{FF2B5EF4-FFF2-40B4-BE49-F238E27FC236}">
                <a16:creationId xmlns:a16="http://schemas.microsoft.com/office/drawing/2014/main" id="{F481ED06-6A4F-4C56-B82D-F93E4C187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55" y="548680"/>
            <a:ext cx="89916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600" dirty="0">
                <a:solidFill>
                  <a:srgbClr val="FF3300"/>
                </a:solidFill>
              </a:rPr>
              <a:t>	Свойство 3.</a:t>
            </a:r>
            <a:r>
              <a:rPr lang="ru-RU" altLang="ru-RU" sz="3200" dirty="0">
                <a:solidFill>
                  <a:schemeClr val="accent1"/>
                </a:solidFill>
              </a:rPr>
              <a:t> </a:t>
            </a:r>
            <a:r>
              <a:rPr lang="ru-RU" altLang="ru-RU" sz="3200" dirty="0"/>
              <a:t>Осевая симметрия</a:t>
            </a:r>
            <a:r>
              <a:rPr lang="ru-RU" altLang="ru-RU" sz="3200" dirty="0">
                <a:cs typeface="Times New Roman" panose="02020603050405020304" pitchFamily="18" charset="0"/>
              </a:rPr>
              <a:t> сохраняет расстояния углы.</a:t>
            </a: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D39445CE-DAD7-413C-8971-81E6979E6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49080"/>
            <a:ext cx="86106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600" dirty="0">
                <a:solidFill>
                  <a:srgbClr val="FF3300"/>
                </a:solidFill>
              </a:rPr>
              <a:t>	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Доказательство аналогично доказательству соответствующего свойства для центральной симметрии.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0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>
            <a:extLst>
              <a:ext uri="{FF2B5EF4-FFF2-40B4-BE49-F238E27FC236}">
                <a16:creationId xmlns:a16="http://schemas.microsoft.com/office/drawing/2014/main" id="{96EC1A0F-C07E-4202-8765-A7E401541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</a:p>
        </p:txBody>
      </p:sp>
      <p:sp>
        <p:nvSpPr>
          <p:cNvPr id="305155" name="Text Box 3">
            <a:extLst>
              <a:ext uri="{FF2B5EF4-FFF2-40B4-BE49-F238E27FC236}">
                <a16:creationId xmlns:a16="http://schemas.microsoft.com/office/drawing/2014/main" id="{5E6727AE-F99F-4BF8-AFF6-71CDF40CD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839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На рисунке</a:t>
            </a:r>
            <a:r>
              <a:rPr lang="ru-RU" altLang="ru-RU" sz="3200" dirty="0"/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укажите буквы латинского алфавита: а) имеющие одну ось симметрии; </a:t>
            </a:r>
          </a:p>
          <a:p>
            <a:pPr algn="just">
              <a:spcBef>
                <a:spcPts val="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б) имеющие две оси симметрии.</a:t>
            </a:r>
          </a:p>
        </p:txBody>
      </p:sp>
      <p:sp>
        <p:nvSpPr>
          <p:cNvPr id="305156" name="Text Box 4">
            <a:extLst>
              <a:ext uri="{FF2B5EF4-FFF2-40B4-BE49-F238E27FC236}">
                <a16:creationId xmlns:a16="http://schemas.microsoft.com/office/drawing/2014/main" id="{1275823E-E1DB-491D-912F-DA3CF8578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029200"/>
            <a:ext cx="7391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ru-RU" altLang="ru-RU" sz="3200" dirty="0">
                <a:cs typeface="Times New Roman" panose="02020603050405020304" pitchFamily="18" charset="0"/>
              </a:rPr>
              <a:t>а) </a:t>
            </a:r>
            <a:r>
              <a:rPr lang="en-US" altLang="ru-RU" sz="3200" dirty="0">
                <a:cs typeface="Times New Roman" panose="02020603050405020304" pitchFamily="18" charset="0"/>
              </a:rPr>
              <a:t>A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B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C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D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E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M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T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U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V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W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Y</a:t>
            </a:r>
            <a:r>
              <a:rPr lang="ru-RU" altLang="ru-RU" sz="3200" dirty="0">
                <a:cs typeface="Times New Roman" panose="02020603050405020304" pitchFamily="18" charset="0"/>
              </a:rPr>
              <a:t>; б) </a:t>
            </a:r>
            <a:r>
              <a:rPr lang="en-US" altLang="ru-RU" sz="3200" dirty="0">
                <a:cs typeface="Times New Roman" panose="02020603050405020304" pitchFamily="18" charset="0"/>
              </a:rPr>
              <a:t>H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I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O</a:t>
            </a:r>
            <a:r>
              <a:rPr lang="ru-RU" altLang="ru-RU" sz="3200" dirty="0">
                <a:cs typeface="Times New Roman" panose="02020603050405020304" pitchFamily="18" charset="0"/>
              </a:rPr>
              <a:t>, </a:t>
            </a:r>
            <a:r>
              <a:rPr lang="en-US" altLang="ru-RU" sz="3200" dirty="0">
                <a:cs typeface="Times New Roman" panose="02020603050405020304" pitchFamily="18" charset="0"/>
              </a:rPr>
              <a:t>X</a:t>
            </a:r>
            <a:r>
              <a:rPr lang="ru-RU" altLang="ru-RU" sz="3200" dirty="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05172" name="Picture 20">
            <a:extLst>
              <a:ext uri="{FF2B5EF4-FFF2-40B4-BE49-F238E27FC236}">
                <a16:creationId xmlns:a16="http://schemas.microsoft.com/office/drawing/2014/main" id="{1F24239E-EB3C-4EAC-A8D4-56B8C1B6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2892425"/>
            <a:ext cx="67024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>
            <a:extLst>
              <a:ext uri="{FF2B5EF4-FFF2-40B4-BE49-F238E27FC236}">
                <a16:creationId xmlns:a16="http://schemas.microsoft.com/office/drawing/2014/main" id="{9C25942B-313B-4710-A231-8E08E6973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473091" name="Text Box 3">
            <a:extLst>
              <a:ext uri="{FF2B5EF4-FFF2-40B4-BE49-F238E27FC236}">
                <a16:creationId xmlns:a16="http://schemas.microsoft.com/office/drawing/2014/main" id="{6A0C86DB-B2B0-479D-9DD7-9A97B836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Укажите оси симметрии: </a:t>
            </a:r>
          </a:p>
          <a:p>
            <a:pPr algn="just">
              <a:spcBef>
                <a:spcPts val="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а) прямоугольника; б) квадрата.</a:t>
            </a:r>
          </a:p>
        </p:txBody>
      </p:sp>
      <p:pic>
        <p:nvPicPr>
          <p:cNvPr id="473097" name="Picture 9">
            <a:extLst>
              <a:ext uri="{FF2B5EF4-FFF2-40B4-BE49-F238E27FC236}">
                <a16:creationId xmlns:a16="http://schemas.microsoft.com/office/drawing/2014/main" id="{34C5A966-FDE8-4EF3-A7CA-A9693B6F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3109913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3100" name="Picture 12">
            <a:extLst>
              <a:ext uri="{FF2B5EF4-FFF2-40B4-BE49-F238E27FC236}">
                <a16:creationId xmlns:a16="http://schemas.microsoft.com/office/drawing/2014/main" id="{8739657C-58AC-489C-B087-DF1DB08E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2554288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73102" name="Group 14">
            <a:extLst>
              <a:ext uri="{FF2B5EF4-FFF2-40B4-BE49-F238E27FC236}">
                <a16:creationId xmlns:a16="http://schemas.microsoft.com/office/drawing/2014/main" id="{19ED1899-84E9-4FA0-B4BE-0C08FB2BA579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286000"/>
            <a:ext cx="7924800" cy="3094038"/>
            <a:chOff x="288" y="1440"/>
            <a:chExt cx="4992" cy="1949"/>
          </a:xfrm>
        </p:grpSpPr>
        <p:sp>
          <p:nvSpPr>
            <p:cNvPr id="473092" name="Text Box 4">
              <a:extLst>
                <a:ext uri="{FF2B5EF4-FFF2-40B4-BE49-F238E27FC236}">
                  <a16:creationId xmlns:a16="http://schemas.microsoft.com/office/drawing/2014/main" id="{DFA959C4-4EA7-474D-B653-C4E2B768BC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2717"/>
              <a:ext cx="4992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	Ответ:</a:t>
              </a:r>
              <a:r>
                <a:rPr lang="ru-RU" altLang="ru-RU" sz="3200" dirty="0">
                  <a:solidFill>
                    <a:schemeClr val="accent1"/>
                  </a:solidFill>
                </a:rPr>
                <a:t> </a:t>
              </a:r>
              <a:r>
                <a:rPr lang="ru-RU" altLang="ru-RU" sz="3200" dirty="0">
                  <a:cs typeface="Times New Roman" panose="02020603050405020304" pitchFamily="18" charset="0"/>
                </a:rPr>
                <a:t>а) Две </a:t>
              </a:r>
              <a:r>
                <a:rPr lang="ru-RU" altLang="ru-RU" sz="3200" dirty="0"/>
                <a:t>прямые</a:t>
              </a:r>
              <a:r>
                <a:rPr lang="ru-RU" altLang="ru-RU" sz="3200" dirty="0">
                  <a:cs typeface="Times New Roman" panose="02020603050405020304" pitchFamily="18" charset="0"/>
                </a:rPr>
                <a:t>, проходящие через середины противоположных сторон; </a:t>
              </a:r>
            </a:p>
          </p:txBody>
        </p:sp>
        <p:pic>
          <p:nvPicPr>
            <p:cNvPr id="473101" name="Picture 13">
              <a:extLst>
                <a:ext uri="{FF2B5EF4-FFF2-40B4-BE49-F238E27FC236}">
                  <a16:creationId xmlns:a16="http://schemas.microsoft.com/office/drawing/2014/main" id="{917C7DD3-C631-49B6-8A06-FCE2BB152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0"/>
              <a:ext cx="1986" cy="1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73104" name="Group 16">
            <a:extLst>
              <a:ext uri="{FF2B5EF4-FFF2-40B4-BE49-F238E27FC236}">
                <a16:creationId xmlns:a16="http://schemas.microsoft.com/office/drawing/2014/main" id="{04C5C33A-C369-4E33-879C-F3C2F678E90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905000"/>
            <a:ext cx="8077200" cy="4968875"/>
            <a:chOff x="240" y="1200"/>
            <a:chExt cx="5088" cy="3130"/>
          </a:xfrm>
        </p:grpSpPr>
        <p:sp>
          <p:nvSpPr>
            <p:cNvPr id="473095" name="Text Box 7">
              <a:extLst>
                <a:ext uri="{FF2B5EF4-FFF2-40B4-BE49-F238E27FC236}">
                  <a16:creationId xmlns:a16="http://schemas.microsoft.com/office/drawing/2014/main" id="{8122B8C8-F569-431D-A3AF-A2C91DE38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3341"/>
              <a:ext cx="5088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3200" dirty="0">
                  <a:solidFill>
                    <a:schemeClr val="accent1"/>
                  </a:solidFill>
                </a:rPr>
                <a:t>             </a:t>
              </a:r>
              <a:r>
                <a:rPr lang="ru-RU" altLang="ru-RU" sz="3200" dirty="0">
                  <a:cs typeface="Times New Roman" panose="02020603050405020304" pitchFamily="18" charset="0"/>
                </a:rPr>
                <a:t>б) две прямые, проходящие через середины противоположных сторон и две прямые, содержащие диагонали. </a:t>
              </a:r>
              <a:endParaRPr lang="ru-RU" altLang="ru-RU" dirty="0"/>
            </a:p>
          </p:txBody>
        </p:sp>
        <p:pic>
          <p:nvPicPr>
            <p:cNvPr id="473103" name="Picture 15">
              <a:extLst>
                <a:ext uri="{FF2B5EF4-FFF2-40B4-BE49-F238E27FC236}">
                  <a16:creationId xmlns:a16="http://schemas.microsoft.com/office/drawing/2014/main" id="{79C519E2-3474-4D46-BDC6-B49D099A00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1986" cy="1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>
            <a:extLst>
              <a:ext uri="{FF2B5EF4-FFF2-40B4-BE49-F238E27FC236}">
                <a16:creationId xmlns:a16="http://schemas.microsoft.com/office/drawing/2014/main" id="{4C178A9D-75EE-4D64-B5F7-5D5C55DF6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3</a:t>
            </a:r>
          </a:p>
        </p:txBody>
      </p:sp>
      <p:sp>
        <p:nvSpPr>
          <p:cNvPr id="505859" name="Text Box 3">
            <a:extLst>
              <a:ext uri="{FF2B5EF4-FFF2-40B4-BE49-F238E27FC236}">
                <a16:creationId xmlns:a16="http://schemas.microsoft.com/office/drawing/2014/main" id="{B5EB2840-6247-45B0-ADB0-B0D59BDFA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Сколько осей симметрии имеет правильный треугольник?</a:t>
            </a:r>
            <a:endParaRPr lang="en-US" altLang="ru-RU" sz="3200" dirty="0"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0EE585-9781-9692-B7C1-274D1AD35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629" y="2121984"/>
            <a:ext cx="3886742" cy="3096057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99ECECE-4A90-4619-9E3F-EFEC686770AA}"/>
              </a:ext>
            </a:extLst>
          </p:cNvPr>
          <p:cNvGrpSpPr/>
          <p:nvPr/>
        </p:nvGrpSpPr>
        <p:grpSpPr>
          <a:xfrm>
            <a:off x="0" y="2158200"/>
            <a:ext cx="9144000" cy="4090200"/>
            <a:chOff x="0" y="2158200"/>
            <a:chExt cx="9144000" cy="4090200"/>
          </a:xfrm>
        </p:grpSpPr>
        <p:sp>
          <p:nvSpPr>
            <p:cNvPr id="505860" name="Text Box 4">
              <a:extLst>
                <a:ext uri="{FF2B5EF4-FFF2-40B4-BE49-F238E27FC236}">
                  <a16:creationId xmlns:a16="http://schemas.microsoft.com/office/drawing/2014/main" id="{2C1E31DD-88B6-4225-9150-C711F87B4B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663625"/>
              <a:ext cx="91440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	Ответ:</a:t>
              </a:r>
              <a:r>
                <a:rPr lang="ru-RU" altLang="ru-RU" sz="3200" dirty="0">
                  <a:solidFill>
                    <a:schemeClr val="accent1"/>
                  </a:solidFill>
                </a:rPr>
                <a:t> </a:t>
              </a:r>
              <a:r>
                <a:rPr lang="ru-RU" altLang="ru-RU" sz="3200" dirty="0"/>
                <a:t>3.</a:t>
              </a:r>
              <a:r>
                <a:rPr lang="ru-RU" altLang="ru-RU" sz="3200" dirty="0"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9B009B7-EBC0-5D81-A86B-651D1503C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4813" y="2158200"/>
              <a:ext cx="3934374" cy="30960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>
            <a:extLst>
              <a:ext uri="{FF2B5EF4-FFF2-40B4-BE49-F238E27FC236}">
                <a16:creationId xmlns:a16="http://schemas.microsoft.com/office/drawing/2014/main" id="{4C178A9D-75EE-4D64-B5F7-5D5C55DF6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4</a:t>
            </a:r>
          </a:p>
        </p:txBody>
      </p:sp>
      <p:sp>
        <p:nvSpPr>
          <p:cNvPr id="505859" name="Text Box 3">
            <a:extLst>
              <a:ext uri="{FF2B5EF4-FFF2-40B4-BE49-F238E27FC236}">
                <a16:creationId xmlns:a16="http://schemas.microsoft.com/office/drawing/2014/main" id="{B5EB2840-6247-45B0-ADB0-B0D59BDFA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868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Сколько осей симметрии имеет правильный шестиугольник?</a:t>
            </a:r>
            <a:endParaRPr lang="en-US" altLang="ru-RU" sz="3200" dirty="0">
              <a:cs typeface="Times New Roman" panose="02020603050405020304" pitchFamily="18" charset="0"/>
            </a:endParaRPr>
          </a:p>
        </p:txBody>
      </p:sp>
      <p:sp>
        <p:nvSpPr>
          <p:cNvPr id="505860" name="Text Box 4">
            <a:extLst>
              <a:ext uri="{FF2B5EF4-FFF2-40B4-BE49-F238E27FC236}">
                <a16:creationId xmlns:a16="http://schemas.microsoft.com/office/drawing/2014/main" id="{2C1E31DD-88B6-4225-9150-C711F87B4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48200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	Ответ:</a:t>
            </a:r>
            <a:r>
              <a:rPr lang="ru-RU" altLang="ru-RU" sz="3200" dirty="0">
                <a:solidFill>
                  <a:schemeClr val="accent1"/>
                </a:solidFill>
              </a:rPr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6 осей симметрии. Из них 3 оси, проходящие через противоположные вершины, и 3 оси, проходящие через середины противолежащих сторон</a:t>
            </a:r>
            <a:r>
              <a:rPr lang="ru-RU" altLang="ru-RU" sz="3200" dirty="0"/>
              <a:t>.</a:t>
            </a:r>
            <a:r>
              <a:rPr lang="ru-RU" altLang="ru-RU" sz="3200" dirty="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05861" name="Picture 5">
            <a:extLst>
              <a:ext uri="{FF2B5EF4-FFF2-40B4-BE49-F238E27FC236}">
                <a16:creationId xmlns:a16="http://schemas.microsoft.com/office/drawing/2014/main" id="{CEFC6FD9-2C7C-4345-8310-3B5398588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3216275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0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60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>
            <a:extLst>
              <a:ext uri="{FF2B5EF4-FFF2-40B4-BE49-F238E27FC236}">
                <a16:creationId xmlns:a16="http://schemas.microsoft.com/office/drawing/2014/main" id="{73DEF2F4-B7A2-404E-B2DC-B3DABE604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5</a:t>
            </a:r>
          </a:p>
        </p:txBody>
      </p:sp>
      <p:sp>
        <p:nvSpPr>
          <p:cNvPr id="450563" name="Text Box 3">
            <a:extLst>
              <a:ext uri="{FF2B5EF4-FFF2-40B4-BE49-F238E27FC236}">
                <a16:creationId xmlns:a16="http://schemas.microsoft.com/office/drawing/2014/main" id="{FA21262E-F4F7-437C-B884-BDDAA7970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305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Сколько  осей  симметрии  имеет правильный </a:t>
            </a:r>
            <a:r>
              <a:rPr lang="en-US" altLang="ru-RU" sz="3200" i="1" dirty="0">
                <a:cs typeface="Times New Roman" panose="02020603050405020304" pitchFamily="18" charset="0"/>
              </a:rPr>
              <a:t>n </a:t>
            </a:r>
            <a:r>
              <a:rPr lang="ru-RU" altLang="ru-RU" sz="3200" dirty="0">
                <a:cs typeface="Times New Roman" panose="02020603050405020304" pitchFamily="18" charset="0"/>
              </a:rPr>
              <a:t>- угольник?</a:t>
            </a:r>
          </a:p>
        </p:txBody>
      </p:sp>
      <p:sp>
        <p:nvSpPr>
          <p:cNvPr id="450564" name="Text Box 4">
            <a:extLst>
              <a:ext uri="{FF2B5EF4-FFF2-40B4-BE49-F238E27FC236}">
                <a16:creationId xmlns:a16="http://schemas.microsoft.com/office/drawing/2014/main" id="{DE83121E-76DE-469B-871D-D797C2E38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257800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	Ответ: </a:t>
            </a:r>
            <a:r>
              <a:rPr lang="en-US" altLang="ru-RU" sz="3200" i="1" dirty="0">
                <a:cs typeface="Times New Roman" panose="02020603050405020304" pitchFamily="18" charset="0"/>
              </a:rPr>
              <a:t>n</a:t>
            </a:r>
            <a:r>
              <a:rPr lang="ru-RU" altLang="ru-RU" sz="3200" dirty="0"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1DCBB5-50F0-F02E-4A6E-13AB85886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409345" cy="57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99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>
            <a:extLst>
              <a:ext uri="{FF2B5EF4-FFF2-40B4-BE49-F238E27FC236}">
                <a16:creationId xmlns:a16="http://schemas.microsoft.com/office/drawing/2014/main" id="{A4EE9B37-837D-420D-9ECA-3C694A9D4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6</a:t>
            </a:r>
          </a:p>
        </p:txBody>
      </p:sp>
      <p:sp>
        <p:nvSpPr>
          <p:cNvPr id="487427" name="Text Box 3">
            <a:extLst>
              <a:ext uri="{FF2B5EF4-FFF2-40B4-BE49-F238E27FC236}">
                <a16:creationId xmlns:a16="http://schemas.microsoft.com/office/drawing/2014/main" id="{C96E26DC-25E3-4C4B-B712-E8792DC9D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83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Изобразите точку </a:t>
            </a:r>
            <a:r>
              <a:rPr lang="en-US" altLang="ru-RU" sz="3200" i="1" dirty="0"/>
              <a:t>A’</a:t>
            </a:r>
            <a:r>
              <a:rPr lang="en-US" altLang="ru-RU" sz="3200" dirty="0"/>
              <a:t>, </a:t>
            </a:r>
            <a:r>
              <a:rPr lang="ru-RU" altLang="ru-RU" sz="3200" dirty="0"/>
              <a:t>симметричную точке </a:t>
            </a:r>
            <a:r>
              <a:rPr lang="en-US" altLang="ru-RU" sz="3200" i="1" dirty="0"/>
              <a:t>A</a:t>
            </a:r>
            <a:r>
              <a:rPr lang="ru-RU" altLang="ru-RU" sz="3200" dirty="0"/>
              <a:t>, относительно прямой </a:t>
            </a:r>
            <a:r>
              <a:rPr lang="en-US" altLang="ru-RU" sz="3200" i="1" dirty="0"/>
              <a:t>c</a:t>
            </a:r>
            <a:r>
              <a:rPr lang="ru-RU" altLang="ru-RU" sz="3200" dirty="0"/>
              <a:t>.</a:t>
            </a:r>
          </a:p>
        </p:txBody>
      </p:sp>
      <p:pic>
        <p:nvPicPr>
          <p:cNvPr id="487433" name="Picture 9">
            <a:extLst>
              <a:ext uri="{FF2B5EF4-FFF2-40B4-BE49-F238E27FC236}">
                <a16:creationId xmlns:a16="http://schemas.microsoft.com/office/drawing/2014/main" id="{EE043F76-6985-4F87-9DBC-E862A0BB3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87435" name="Group 11">
            <a:extLst>
              <a:ext uri="{FF2B5EF4-FFF2-40B4-BE49-F238E27FC236}">
                <a16:creationId xmlns:a16="http://schemas.microsoft.com/office/drawing/2014/main" id="{00D3C739-BA9B-4944-8814-9D64A02A4359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514600"/>
            <a:ext cx="5221288" cy="3048000"/>
            <a:chOff x="480" y="1584"/>
            <a:chExt cx="3289" cy="1920"/>
          </a:xfrm>
        </p:grpSpPr>
        <p:sp>
          <p:nvSpPr>
            <p:cNvPr id="487430" name="Text Box 6">
              <a:extLst>
                <a:ext uri="{FF2B5EF4-FFF2-40B4-BE49-F238E27FC236}">
                  <a16:creationId xmlns:a16="http://schemas.microsoft.com/office/drawing/2014/main" id="{9C95275A-1971-444E-B19E-14834EA1D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024"/>
              <a:ext cx="8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487434" name="Picture 10">
              <a:extLst>
                <a:ext uri="{FF2B5EF4-FFF2-40B4-BE49-F238E27FC236}">
                  <a16:creationId xmlns:a16="http://schemas.microsoft.com/office/drawing/2014/main" id="{17CF4C27-88A8-4EAC-904A-8A6E7BADA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584"/>
              <a:ext cx="194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>
            <a:extLst>
              <a:ext uri="{FF2B5EF4-FFF2-40B4-BE49-F238E27FC236}">
                <a16:creationId xmlns:a16="http://schemas.microsoft.com/office/drawing/2014/main" id="{19D6E346-8C30-4BED-BBF5-639E61B85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7</a:t>
            </a:r>
          </a:p>
        </p:txBody>
      </p:sp>
      <p:sp>
        <p:nvSpPr>
          <p:cNvPr id="516099" name="Text Box 3">
            <a:extLst>
              <a:ext uri="{FF2B5EF4-FFF2-40B4-BE49-F238E27FC236}">
                <a16:creationId xmlns:a16="http://schemas.microsoft.com/office/drawing/2014/main" id="{17A37F75-069D-4825-B9DA-3F3529E07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83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Точка </a:t>
            </a:r>
            <a:r>
              <a:rPr lang="en-US" altLang="ru-RU" sz="3200" i="1" dirty="0"/>
              <a:t>A’</a:t>
            </a:r>
            <a:r>
              <a:rPr lang="en-US" altLang="ru-RU" sz="3200" dirty="0"/>
              <a:t> </a:t>
            </a:r>
            <a:r>
              <a:rPr lang="ru-RU" altLang="ru-RU" sz="3200" dirty="0"/>
              <a:t>симметрична точке </a:t>
            </a:r>
            <a:r>
              <a:rPr lang="en-US" altLang="ru-RU" sz="3200" i="1" dirty="0"/>
              <a:t>A</a:t>
            </a:r>
            <a:r>
              <a:rPr lang="ru-RU" altLang="ru-RU" sz="3200" dirty="0"/>
              <a:t> относительно некоторой прямой </a:t>
            </a:r>
            <a:r>
              <a:rPr lang="en-US" altLang="ru-RU" sz="3200" i="1" dirty="0"/>
              <a:t>c</a:t>
            </a:r>
            <a:r>
              <a:rPr lang="ru-RU" altLang="ru-RU" sz="3200" dirty="0"/>
              <a:t>. Изобразите эту прямую.</a:t>
            </a:r>
          </a:p>
        </p:txBody>
      </p:sp>
      <p:pic>
        <p:nvPicPr>
          <p:cNvPr id="516108" name="Picture 12">
            <a:extLst>
              <a:ext uri="{FF2B5EF4-FFF2-40B4-BE49-F238E27FC236}">
                <a16:creationId xmlns:a16="http://schemas.microsoft.com/office/drawing/2014/main" id="{A272B8FA-85C5-4E8C-8F9F-4E1118F9E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3" y="1906588"/>
            <a:ext cx="308768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6110" name="Group 14">
            <a:extLst>
              <a:ext uri="{FF2B5EF4-FFF2-40B4-BE49-F238E27FC236}">
                <a16:creationId xmlns:a16="http://schemas.microsoft.com/office/drawing/2014/main" id="{EC590A3B-0BD4-4123-A597-47E5A57E9F13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905000"/>
            <a:ext cx="5373688" cy="3475038"/>
            <a:chOff x="480" y="1200"/>
            <a:chExt cx="3385" cy="2189"/>
          </a:xfrm>
        </p:grpSpPr>
        <p:sp>
          <p:nvSpPr>
            <p:cNvPr id="516102" name="Text Box 6">
              <a:extLst>
                <a:ext uri="{FF2B5EF4-FFF2-40B4-BE49-F238E27FC236}">
                  <a16:creationId xmlns:a16="http://schemas.microsoft.com/office/drawing/2014/main" id="{8A7704D3-3C53-4768-9DE4-276775C4C3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024"/>
              <a:ext cx="8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516109" name="Picture 13">
              <a:extLst>
                <a:ext uri="{FF2B5EF4-FFF2-40B4-BE49-F238E27FC236}">
                  <a16:creationId xmlns:a16="http://schemas.microsoft.com/office/drawing/2014/main" id="{55DF3B47-1396-4BF7-91C1-54FBCAB46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200"/>
              <a:ext cx="194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>
            <a:extLst>
              <a:ext uri="{FF2B5EF4-FFF2-40B4-BE49-F238E27FC236}">
                <a16:creationId xmlns:a16="http://schemas.microsoft.com/office/drawing/2014/main" id="{07F7E0DE-8449-4CEF-810D-3924957BFA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8</a:t>
            </a:r>
          </a:p>
        </p:txBody>
      </p:sp>
      <p:sp>
        <p:nvSpPr>
          <p:cNvPr id="493571" name="Text Box 3">
            <a:extLst>
              <a:ext uri="{FF2B5EF4-FFF2-40B4-BE49-F238E27FC236}">
                <a16:creationId xmlns:a16="http://schemas.microsoft.com/office/drawing/2014/main" id="{437406DE-A7B7-45A3-93E0-FA949E60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Изобразите отрезок </a:t>
            </a:r>
            <a:r>
              <a:rPr lang="en-US" altLang="ru-RU" sz="3200" i="1" dirty="0"/>
              <a:t>A’B’</a:t>
            </a:r>
            <a:r>
              <a:rPr lang="en-US" altLang="ru-RU" sz="3200" dirty="0"/>
              <a:t>, </a:t>
            </a:r>
            <a:r>
              <a:rPr lang="ru-RU" altLang="ru-RU" sz="3200" dirty="0"/>
              <a:t>симметричный отрезку </a:t>
            </a:r>
            <a:r>
              <a:rPr lang="en-US" altLang="ru-RU" sz="3200" i="1" dirty="0"/>
              <a:t>AB</a:t>
            </a:r>
            <a:r>
              <a:rPr lang="ru-RU" altLang="ru-RU" sz="3200" dirty="0"/>
              <a:t>, относительно прямой </a:t>
            </a:r>
            <a:r>
              <a:rPr lang="en-US" altLang="ru-RU" sz="3200" i="1" dirty="0"/>
              <a:t>c</a:t>
            </a:r>
            <a:r>
              <a:rPr lang="ru-RU" altLang="ru-RU" sz="3200" dirty="0"/>
              <a:t>.</a:t>
            </a:r>
          </a:p>
        </p:txBody>
      </p:sp>
      <p:pic>
        <p:nvPicPr>
          <p:cNvPr id="493576" name="Picture 8">
            <a:extLst>
              <a:ext uri="{FF2B5EF4-FFF2-40B4-BE49-F238E27FC236}">
                <a16:creationId xmlns:a16="http://schemas.microsoft.com/office/drawing/2014/main" id="{F727E87A-5936-4CA0-AD1F-E7BC20BD5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3578" name="Group 10">
            <a:extLst>
              <a:ext uri="{FF2B5EF4-FFF2-40B4-BE49-F238E27FC236}">
                <a16:creationId xmlns:a16="http://schemas.microsoft.com/office/drawing/2014/main" id="{B6A544F5-B1F8-4559-A23D-0EC3F9B42C6B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438400"/>
            <a:ext cx="5308600" cy="3048000"/>
            <a:chOff x="480" y="1536"/>
            <a:chExt cx="3344" cy="1920"/>
          </a:xfrm>
        </p:grpSpPr>
        <p:sp>
          <p:nvSpPr>
            <p:cNvPr id="493574" name="Text Box 6">
              <a:extLst>
                <a:ext uri="{FF2B5EF4-FFF2-40B4-BE49-F238E27FC236}">
                  <a16:creationId xmlns:a16="http://schemas.microsoft.com/office/drawing/2014/main" id="{819FEAC8-C33F-4DCC-9153-60BFF4DCC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024"/>
              <a:ext cx="8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493577" name="Picture 9">
              <a:extLst>
                <a:ext uri="{FF2B5EF4-FFF2-40B4-BE49-F238E27FC236}">
                  <a16:creationId xmlns:a16="http://schemas.microsoft.com/office/drawing/2014/main" id="{E3E06803-8C26-4EA9-BD6E-A38693D40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536"/>
              <a:ext cx="1952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>
            <a:extLst>
              <a:ext uri="{FF2B5EF4-FFF2-40B4-BE49-F238E27FC236}">
                <a16:creationId xmlns:a16="http://schemas.microsoft.com/office/drawing/2014/main" id="{8FFE8593-70B1-493F-90C1-7B3496340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9</a:t>
            </a:r>
          </a:p>
        </p:txBody>
      </p:sp>
      <p:sp>
        <p:nvSpPr>
          <p:cNvPr id="497667" name="Text Box 3">
            <a:extLst>
              <a:ext uri="{FF2B5EF4-FFF2-40B4-BE49-F238E27FC236}">
                <a16:creationId xmlns:a16="http://schemas.microsoft.com/office/drawing/2014/main" id="{F006CF77-9556-4046-9122-6A0F269FF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Изобразите треугольник </a:t>
            </a:r>
            <a:r>
              <a:rPr lang="en-US" altLang="ru-RU" sz="3200" i="1" dirty="0"/>
              <a:t>A’B’C’</a:t>
            </a:r>
            <a:r>
              <a:rPr lang="en-US" altLang="ru-RU" sz="3200" dirty="0"/>
              <a:t>, </a:t>
            </a:r>
            <a:r>
              <a:rPr lang="ru-RU" altLang="ru-RU" sz="3200" dirty="0"/>
              <a:t>симметричный треугольнику </a:t>
            </a:r>
            <a:r>
              <a:rPr lang="en-US" altLang="ru-RU" sz="3200" i="1" dirty="0"/>
              <a:t>ABC</a:t>
            </a:r>
            <a:r>
              <a:rPr lang="ru-RU" altLang="ru-RU" sz="3200" dirty="0"/>
              <a:t>, относительно прямой </a:t>
            </a:r>
            <a:r>
              <a:rPr lang="en-US" altLang="ru-RU" sz="3200" i="1" dirty="0"/>
              <a:t>c</a:t>
            </a:r>
            <a:r>
              <a:rPr lang="ru-RU" altLang="ru-RU" sz="3200" dirty="0"/>
              <a:t>.</a:t>
            </a:r>
          </a:p>
        </p:txBody>
      </p:sp>
      <p:pic>
        <p:nvPicPr>
          <p:cNvPr id="497673" name="Picture 9">
            <a:extLst>
              <a:ext uri="{FF2B5EF4-FFF2-40B4-BE49-F238E27FC236}">
                <a16:creationId xmlns:a16="http://schemas.microsoft.com/office/drawing/2014/main" id="{77D31256-210B-4DF8-8FD0-C363B59D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90800"/>
            <a:ext cx="30876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7675" name="Group 11">
            <a:extLst>
              <a:ext uri="{FF2B5EF4-FFF2-40B4-BE49-F238E27FC236}">
                <a16:creationId xmlns:a16="http://schemas.microsoft.com/office/drawing/2014/main" id="{18E2CB62-4018-446A-B5C0-7C59ED5B9967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590800"/>
            <a:ext cx="4992688" cy="3048000"/>
            <a:chOff x="480" y="1632"/>
            <a:chExt cx="3145" cy="1920"/>
          </a:xfrm>
        </p:grpSpPr>
        <p:sp>
          <p:nvSpPr>
            <p:cNvPr id="497670" name="Text Box 6">
              <a:extLst>
                <a:ext uri="{FF2B5EF4-FFF2-40B4-BE49-F238E27FC236}">
                  <a16:creationId xmlns:a16="http://schemas.microsoft.com/office/drawing/2014/main" id="{0B3168E0-B3DA-4A79-8527-0FB395D20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024"/>
              <a:ext cx="8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497674" name="Picture 10">
              <a:extLst>
                <a:ext uri="{FF2B5EF4-FFF2-40B4-BE49-F238E27FC236}">
                  <a16:creationId xmlns:a16="http://schemas.microsoft.com/office/drawing/2014/main" id="{B4DAB4C0-2EA1-4FC5-B2A7-8F86D0F09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632"/>
              <a:ext cx="194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>
            <a:extLst>
              <a:ext uri="{FF2B5EF4-FFF2-40B4-BE49-F238E27FC236}">
                <a16:creationId xmlns:a16="http://schemas.microsoft.com/office/drawing/2014/main" id="{D3DF9F69-3CD1-425C-BC71-3A7C6E0B41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10</a:t>
            </a:r>
          </a:p>
        </p:txBody>
      </p:sp>
      <p:sp>
        <p:nvSpPr>
          <p:cNvPr id="522243" name="Text Box 3">
            <a:extLst>
              <a:ext uri="{FF2B5EF4-FFF2-40B4-BE49-F238E27FC236}">
                <a16:creationId xmlns:a16="http://schemas.microsoft.com/office/drawing/2014/main" id="{28B6EB01-5F27-46DC-9785-9E0B0ED3A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Треугольник </a:t>
            </a:r>
            <a:r>
              <a:rPr lang="en-US" altLang="ru-RU" sz="3200" i="1" dirty="0"/>
              <a:t>A’B’C’</a:t>
            </a:r>
            <a:r>
              <a:rPr lang="en-US" altLang="ru-RU" sz="3200" dirty="0"/>
              <a:t> </a:t>
            </a:r>
            <a:r>
              <a:rPr lang="ru-RU" altLang="ru-RU" sz="3200" dirty="0"/>
              <a:t>симметричен треугольнику </a:t>
            </a:r>
            <a:r>
              <a:rPr lang="en-US" altLang="ru-RU" sz="3200" i="1" dirty="0"/>
              <a:t>ABC</a:t>
            </a:r>
            <a:r>
              <a:rPr lang="ru-RU" altLang="ru-RU" sz="3200" dirty="0"/>
              <a:t> относительно некоторой прямой </a:t>
            </a:r>
            <a:r>
              <a:rPr lang="en-US" altLang="ru-RU" sz="3200" i="1" dirty="0"/>
              <a:t>c</a:t>
            </a:r>
            <a:r>
              <a:rPr lang="ru-RU" altLang="ru-RU" sz="3200" dirty="0"/>
              <a:t>. Изобразите эту прямую.</a:t>
            </a:r>
          </a:p>
        </p:txBody>
      </p:sp>
      <p:pic>
        <p:nvPicPr>
          <p:cNvPr id="522248" name="Picture 8">
            <a:extLst>
              <a:ext uri="{FF2B5EF4-FFF2-40B4-BE49-F238E27FC236}">
                <a16:creationId xmlns:a16="http://schemas.microsoft.com/office/drawing/2014/main" id="{F14BF9D1-C6DA-4973-8D61-53995117A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2667000"/>
            <a:ext cx="344011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2250" name="Group 10">
            <a:extLst>
              <a:ext uri="{FF2B5EF4-FFF2-40B4-BE49-F238E27FC236}">
                <a16:creationId xmlns:a16="http://schemas.microsoft.com/office/drawing/2014/main" id="{2A4919F7-11EF-41F3-8D98-8E589E3F6613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667000"/>
            <a:ext cx="5529263" cy="3048000"/>
            <a:chOff x="480" y="1680"/>
            <a:chExt cx="3483" cy="1920"/>
          </a:xfrm>
        </p:grpSpPr>
        <p:sp>
          <p:nvSpPr>
            <p:cNvPr id="522246" name="Text Box 6">
              <a:extLst>
                <a:ext uri="{FF2B5EF4-FFF2-40B4-BE49-F238E27FC236}">
                  <a16:creationId xmlns:a16="http://schemas.microsoft.com/office/drawing/2014/main" id="{70ABA595-94D5-462C-B05A-097CDA6334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024"/>
              <a:ext cx="86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522249" name="Picture 9">
              <a:extLst>
                <a:ext uri="{FF2B5EF4-FFF2-40B4-BE49-F238E27FC236}">
                  <a16:creationId xmlns:a16="http://schemas.microsoft.com/office/drawing/2014/main" id="{C6591ACF-B9A6-4ECA-9CB3-7B6979F47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" y="1680"/>
              <a:ext cx="2167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91" name="Text Box 35">
            <a:extLst>
              <a:ext uri="{FF2B5EF4-FFF2-40B4-BE49-F238E27FC236}">
                <a16:creationId xmlns:a16="http://schemas.microsoft.com/office/drawing/2014/main" id="{F946685F-C031-44EF-ACF8-DEB54F833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" y="908720"/>
            <a:ext cx="914400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3200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Паркеты с древних времен привлекали к себе внимание людей. Ими мостили дороги, украшали полы в помещениях, стены домов, использовали в декоративно-прикладном искусстве.</a:t>
            </a:r>
          </a:p>
          <a:p>
            <a:pPr algn="just">
              <a:spcBef>
                <a:spcPct val="50000"/>
              </a:spcBef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Проявление свойств паркетов сказывается на свойствах различных природных минералов и кристаллов. В то же время паркеты являются объектом исследования математиков. Глубокие результаты здесь получены отечественными учеными, академиками: А.Д. Александровым, Б.Н. Делоне, Е.С. Федоровым и др.</a:t>
            </a:r>
            <a:endParaRPr lang="ru-RU" altLang="ru-RU" sz="2800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 Box 35">
            <a:extLst>
              <a:ext uri="{FF2B5EF4-FFF2-40B4-BE49-F238E27FC236}">
                <a16:creationId xmlns:a16="http://schemas.microsoft.com/office/drawing/2014/main" id="{92C922F1-89B2-3139-1AAE-1395788F6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48996"/>
            <a:ext cx="87316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4400" dirty="0">
                <a:solidFill>
                  <a:srgbClr val="FF3300"/>
                </a:solidFill>
                <a:cs typeface="Times New Roman" panose="02020603050405020304" pitchFamily="18" charset="0"/>
              </a:rPr>
              <a:t>Паркеты</a:t>
            </a:r>
            <a:endParaRPr lang="ru-RU" altLang="ru-RU" sz="4400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3381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91" name="Text Box 35">
            <a:extLst>
              <a:ext uri="{FF2B5EF4-FFF2-40B4-BE49-F238E27FC236}">
                <a16:creationId xmlns:a16="http://schemas.microsoft.com/office/drawing/2014/main" id="{F946685F-C031-44EF-ACF8-DEB54F833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628800"/>
            <a:ext cx="873169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3200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3200" dirty="0">
                <a:solidFill>
                  <a:srgbClr val="FF3300"/>
                </a:solidFill>
                <a:cs typeface="Times New Roman" panose="02020603050405020304" pitchFamily="18" charset="0"/>
              </a:rPr>
              <a:t>Паркетом </a:t>
            </a:r>
            <a:r>
              <a:rPr lang="ru-RU" altLang="ru-RU" sz="3200" dirty="0">
                <a:cs typeface="Times New Roman" panose="02020603050405020304" pitchFamily="18" charset="0"/>
              </a:rPr>
              <a:t>из многоугольников называется такое заполнение плоскости многоугольниками, при котором любые два многоугольника либо имеют общие стороны, либо имеют общие вершины, либо не имеют общих точек.</a:t>
            </a:r>
            <a:r>
              <a:rPr lang="ru-RU" altLang="ru-RU" sz="3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40799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D85C84-2EAB-FBAE-BF52-A27FFEF90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1186028"/>
            <a:ext cx="7486650" cy="5648325"/>
          </a:xfrm>
          <a:prstGeom prst="rect">
            <a:avLst/>
          </a:prstGeom>
        </p:spPr>
      </p:pic>
      <p:sp>
        <p:nvSpPr>
          <p:cNvPr id="4" name="Text Box 35">
            <a:extLst>
              <a:ext uri="{FF2B5EF4-FFF2-40B4-BE49-F238E27FC236}">
                <a16:creationId xmlns:a16="http://schemas.microsoft.com/office/drawing/2014/main" id="{AB275BC3-202D-B8C9-2CD3-3D6E7BDB0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52" y="14557"/>
            <a:ext cx="87316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3200" dirty="0">
                <a:cs typeface="Times New Roman" panose="02020603050405020304" pitchFamily="18" charset="0"/>
              </a:rPr>
              <a:t>Паркеты можно строить в компьютерной программе </a:t>
            </a:r>
            <a:r>
              <a:rPr lang="en-US" altLang="ru-RU" sz="3200" dirty="0">
                <a:cs typeface="Times New Roman" panose="02020603050405020304" pitchFamily="18" charset="0"/>
              </a:rPr>
              <a:t>GeoGebra.</a:t>
            </a:r>
            <a:endParaRPr lang="ru-RU" altLang="ru-RU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4242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>
            <a:extLst>
              <a:ext uri="{FF2B5EF4-FFF2-40B4-BE49-F238E27FC236}">
                <a16:creationId xmlns:a16="http://schemas.microsoft.com/office/drawing/2014/main" id="{65A30F7A-4E4C-4530-8806-C8C5E2957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487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1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51267" name="Text Box 3">
            <a:extLst>
              <a:ext uri="{FF2B5EF4-FFF2-40B4-BE49-F238E27FC236}">
                <a16:creationId xmlns:a16="http://schemas.microsoft.com/office/drawing/2014/main" id="{2D328235-5D99-4404-81B7-BE73F421E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8146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паркет, составленный из параллелограммов, равных данному. Раскрасьте параллелограммы в два цвета так, чтобы соседние параллелограммы были окрашены разными цветами. </a:t>
            </a:r>
          </a:p>
        </p:txBody>
      </p:sp>
      <p:pic>
        <p:nvPicPr>
          <p:cNvPr id="651268" name="Picture 4">
            <a:extLst>
              <a:ext uri="{FF2B5EF4-FFF2-40B4-BE49-F238E27FC236}">
                <a16:creationId xmlns:a16="http://schemas.microsoft.com/office/drawing/2014/main" id="{F83777CD-3FF5-48EA-B5C4-E8B8F7294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73238"/>
            <a:ext cx="3908425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1269" name="Group 5">
            <a:extLst>
              <a:ext uri="{FF2B5EF4-FFF2-40B4-BE49-F238E27FC236}">
                <a16:creationId xmlns:a16="http://schemas.microsoft.com/office/drawing/2014/main" id="{306F2AE8-4564-453E-A046-674111B976A7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752600"/>
            <a:ext cx="6126163" cy="5105400"/>
            <a:chOff x="192" y="1104"/>
            <a:chExt cx="3859" cy="3216"/>
          </a:xfrm>
        </p:grpSpPr>
        <p:sp>
          <p:nvSpPr>
            <p:cNvPr id="651270" name="Text Box 6">
              <a:extLst>
                <a:ext uri="{FF2B5EF4-FFF2-40B4-BE49-F238E27FC236}">
                  <a16:creationId xmlns:a16="http://schemas.microsoft.com/office/drawing/2014/main" id="{523C4C20-FF4C-4368-9499-FFAFEF1BE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600"/>
              <a:ext cx="11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651271" name="Picture 7">
              <a:extLst>
                <a:ext uri="{FF2B5EF4-FFF2-40B4-BE49-F238E27FC236}">
                  <a16:creationId xmlns:a16="http://schemas.microsoft.com/office/drawing/2014/main" id="{263B8952-9C6A-41E1-B99A-B6E454201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104"/>
              <a:ext cx="2467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368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>
            <a:extLst>
              <a:ext uri="{FF2B5EF4-FFF2-40B4-BE49-F238E27FC236}">
                <a16:creationId xmlns:a16="http://schemas.microsoft.com/office/drawing/2014/main" id="{CF2C72A4-0376-4EF9-BD19-405DBB614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8812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2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53315" name="Text Box 3">
            <a:extLst>
              <a:ext uri="{FF2B5EF4-FFF2-40B4-BE49-F238E27FC236}">
                <a16:creationId xmlns:a16="http://schemas.microsoft.com/office/drawing/2014/main" id="{E070FFCB-5B57-4080-80E8-4CFD9B4ED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388"/>
            <a:ext cx="910850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 Изобразите паркет, составленный из параллелограммов, равных данному. Раскрасьте параллелограммы в два цвета так, чтобы соседние параллелограммы были окрашены разными цветами. </a:t>
            </a:r>
          </a:p>
        </p:txBody>
      </p:sp>
      <p:pic>
        <p:nvPicPr>
          <p:cNvPr id="653316" name="Picture 4">
            <a:extLst>
              <a:ext uri="{FF2B5EF4-FFF2-40B4-BE49-F238E27FC236}">
                <a16:creationId xmlns:a16="http://schemas.microsoft.com/office/drawing/2014/main" id="{896BC34A-0CF7-4723-94FB-D16C1FE6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62125"/>
            <a:ext cx="3916363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3317" name="Group 5">
            <a:extLst>
              <a:ext uri="{FF2B5EF4-FFF2-40B4-BE49-F238E27FC236}">
                <a16:creationId xmlns:a16="http://schemas.microsoft.com/office/drawing/2014/main" id="{FB1B17F4-C45F-484B-8BC6-34CED1C5099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752600"/>
            <a:ext cx="6208713" cy="5105400"/>
            <a:chOff x="192" y="1104"/>
            <a:chExt cx="3911" cy="3216"/>
          </a:xfrm>
        </p:grpSpPr>
        <p:sp>
          <p:nvSpPr>
            <p:cNvPr id="653318" name="Text Box 6">
              <a:extLst>
                <a:ext uri="{FF2B5EF4-FFF2-40B4-BE49-F238E27FC236}">
                  <a16:creationId xmlns:a16="http://schemas.microsoft.com/office/drawing/2014/main" id="{01171115-0018-47F6-BC7E-ADC39F97B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600"/>
              <a:ext cx="11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653319" name="Picture 7">
              <a:extLst>
                <a:ext uri="{FF2B5EF4-FFF2-40B4-BE49-F238E27FC236}">
                  <a16:creationId xmlns:a16="http://schemas.microsoft.com/office/drawing/2014/main" id="{E0106D42-5838-46C6-92AB-AF64DAA74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104"/>
              <a:ext cx="2471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839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80DE1A-C347-8DDA-CEA4-82FCEE744705}"/>
              </a:ext>
            </a:extLst>
          </p:cNvPr>
          <p:cNvSpPr txBox="1"/>
          <p:nvPr/>
        </p:nvSpPr>
        <p:spPr>
          <a:xfrm>
            <a:off x="20097" y="-7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Учебник Л.С. Атанасяна 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7F7FE6-6031-6710-3BF0-B8A0BA705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50" y="404664"/>
            <a:ext cx="6336704" cy="35485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F3687C-059B-2E07-F303-2069302E1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22" y="4149080"/>
            <a:ext cx="6336705" cy="23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274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>
            <a:extLst>
              <a:ext uri="{FF2B5EF4-FFF2-40B4-BE49-F238E27FC236}">
                <a16:creationId xmlns:a16="http://schemas.microsoft.com/office/drawing/2014/main" id="{CED1BE94-19A4-451A-BCEC-2C2923E1C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63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3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55363" name="Text Box 3">
            <a:extLst>
              <a:ext uri="{FF2B5EF4-FFF2-40B4-BE49-F238E27FC236}">
                <a16:creationId xmlns:a16="http://schemas.microsoft.com/office/drawing/2014/main" id="{35169BFC-795F-4F89-AD4F-0E72C9CF1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0563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паркет, составленный из треугольников, равных данному. Раскрасьте треугольники в два цвета так, чтобы соседние треугольники были окрашены разными цветами. </a:t>
            </a:r>
          </a:p>
        </p:txBody>
      </p:sp>
      <p:pic>
        <p:nvPicPr>
          <p:cNvPr id="655364" name="Picture 4">
            <a:extLst>
              <a:ext uri="{FF2B5EF4-FFF2-40B4-BE49-F238E27FC236}">
                <a16:creationId xmlns:a16="http://schemas.microsoft.com/office/drawing/2014/main" id="{926E69F3-F786-4904-82B1-870753B5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05000"/>
            <a:ext cx="3673475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365" name="Group 5">
            <a:extLst>
              <a:ext uri="{FF2B5EF4-FFF2-40B4-BE49-F238E27FC236}">
                <a16:creationId xmlns:a16="http://schemas.microsoft.com/office/drawing/2014/main" id="{A816EA35-77F9-4ACA-A265-6CD00B9FCDEA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905000"/>
            <a:ext cx="6054725" cy="4773613"/>
            <a:chOff x="192" y="1200"/>
            <a:chExt cx="3814" cy="3007"/>
          </a:xfrm>
        </p:grpSpPr>
        <p:sp>
          <p:nvSpPr>
            <p:cNvPr id="655366" name="Text Box 6">
              <a:extLst>
                <a:ext uri="{FF2B5EF4-FFF2-40B4-BE49-F238E27FC236}">
                  <a16:creationId xmlns:a16="http://schemas.microsoft.com/office/drawing/2014/main" id="{A102B13E-880A-4171-9912-3E2E20886C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600"/>
              <a:ext cx="11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655367" name="Picture 7">
              <a:extLst>
                <a:ext uri="{FF2B5EF4-FFF2-40B4-BE49-F238E27FC236}">
                  <a16:creationId xmlns:a16="http://schemas.microsoft.com/office/drawing/2014/main" id="{6D4749DC-9723-4665-9B06-25727F06D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" y="1200"/>
              <a:ext cx="2318" cy="3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740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>
            <a:extLst>
              <a:ext uri="{FF2B5EF4-FFF2-40B4-BE49-F238E27FC236}">
                <a16:creationId xmlns:a16="http://schemas.microsoft.com/office/drawing/2014/main" id="{4B62A9C2-6A05-4796-9D67-166D916D9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5512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4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57411" name="Text Box 3">
            <a:extLst>
              <a:ext uri="{FF2B5EF4-FFF2-40B4-BE49-F238E27FC236}">
                <a16:creationId xmlns:a16="http://schemas.microsoft.com/office/drawing/2014/main" id="{CAA6760B-4A41-4BC2-8FBB-722902368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168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паркет, составленный из треугольников, равных данному. Раскрасьте треугольники в два цвета так, чтобы соседние треугольники были окрашены разными цветами. </a:t>
            </a:r>
          </a:p>
        </p:txBody>
      </p:sp>
      <p:pic>
        <p:nvPicPr>
          <p:cNvPr id="657412" name="Picture 4">
            <a:extLst>
              <a:ext uri="{FF2B5EF4-FFF2-40B4-BE49-F238E27FC236}">
                <a16:creationId xmlns:a16="http://schemas.microsoft.com/office/drawing/2014/main" id="{E8861D13-F860-4FC8-BF9E-84115496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3683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7413" name="Group 5">
            <a:extLst>
              <a:ext uri="{FF2B5EF4-FFF2-40B4-BE49-F238E27FC236}">
                <a16:creationId xmlns:a16="http://schemas.microsoft.com/office/drawing/2014/main" id="{E44A478B-7116-46B8-8970-B677066B8D98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905000"/>
            <a:ext cx="5913438" cy="4800600"/>
            <a:chOff x="192" y="1200"/>
            <a:chExt cx="3725" cy="3024"/>
          </a:xfrm>
        </p:grpSpPr>
        <p:sp>
          <p:nvSpPr>
            <p:cNvPr id="657414" name="Text Box 6">
              <a:extLst>
                <a:ext uri="{FF2B5EF4-FFF2-40B4-BE49-F238E27FC236}">
                  <a16:creationId xmlns:a16="http://schemas.microsoft.com/office/drawing/2014/main" id="{E70CE864-7432-4762-BBDD-4FB443D6B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600"/>
              <a:ext cx="11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657415" name="Picture 7">
              <a:extLst>
                <a:ext uri="{FF2B5EF4-FFF2-40B4-BE49-F238E27FC236}">
                  <a16:creationId xmlns:a16="http://schemas.microsoft.com/office/drawing/2014/main" id="{F6D33C30-F208-4EE9-8915-477FD30AD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200"/>
              <a:ext cx="233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337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>
            <a:extLst>
              <a:ext uri="{FF2B5EF4-FFF2-40B4-BE49-F238E27FC236}">
                <a16:creationId xmlns:a16="http://schemas.microsoft.com/office/drawing/2014/main" id="{CF2C72A4-0376-4EF9-BD19-405DBB614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8812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5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53315" name="Text Box 3">
            <a:extLst>
              <a:ext uri="{FF2B5EF4-FFF2-40B4-BE49-F238E27FC236}">
                <a16:creationId xmlns:a16="http://schemas.microsoft.com/office/drawing/2014/main" id="{E070FFCB-5B57-4080-80E8-4CFD9B4ED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388"/>
            <a:ext cx="91085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Докажите, что из любого треугольника можно составить паркет.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DC187C7-782B-4435-B8C5-440A247DD900}"/>
              </a:ext>
            </a:extLst>
          </p:cNvPr>
          <p:cNvGrpSpPr/>
          <p:nvPr/>
        </p:nvGrpSpPr>
        <p:grpSpPr>
          <a:xfrm>
            <a:off x="35496" y="1066662"/>
            <a:ext cx="9108504" cy="2671214"/>
            <a:chOff x="35496" y="1066662"/>
            <a:chExt cx="9108504" cy="2671214"/>
          </a:xfrm>
        </p:grpSpPr>
        <p:sp>
          <p:nvSpPr>
            <p:cNvPr id="653318" name="Text Box 6">
              <a:extLst>
                <a:ext uri="{FF2B5EF4-FFF2-40B4-BE49-F238E27FC236}">
                  <a16:creationId xmlns:a16="http://schemas.microsoft.com/office/drawing/2014/main" id="{01171115-0018-47F6-BC7E-ADC39F97B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96" y="1066662"/>
              <a:ext cx="9108504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	</a:t>
              </a:r>
              <a:r>
                <a:rPr lang="ru-RU" altLang="ru-RU" dirty="0">
                  <a:solidFill>
                    <a:srgbClr val="FF3300"/>
                  </a:solidFill>
                </a:rPr>
                <a:t>Решение.</a:t>
              </a:r>
              <a:r>
                <a:rPr lang="ru-RU" altLang="ru-RU" dirty="0"/>
                <a:t> Рассмотрим треугольник </a:t>
              </a:r>
              <a:r>
                <a:rPr lang="en-US" altLang="ru-RU" i="1" dirty="0"/>
                <a:t>ABC</a:t>
              </a:r>
              <a:r>
                <a:rPr lang="en-US" altLang="ru-RU" dirty="0"/>
                <a:t>. </a:t>
              </a:r>
              <a:endParaRPr lang="ru-RU" altLang="ru-RU" dirty="0">
                <a:cs typeface="Times New Roman" panose="02020603050405020304" pitchFamily="18" charset="0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6C4ED76-903F-47F1-93B5-B4458F8AC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1800" y="1897659"/>
              <a:ext cx="1953460" cy="1840217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2AC203-1735-4FB0-9BC2-B282329F1770}"/>
              </a:ext>
            </a:extLst>
          </p:cNvPr>
          <p:cNvGrpSpPr/>
          <p:nvPr/>
        </p:nvGrpSpPr>
        <p:grpSpPr>
          <a:xfrm>
            <a:off x="0" y="1868888"/>
            <a:ext cx="9108504" cy="3320876"/>
            <a:chOff x="0" y="1868888"/>
            <a:chExt cx="9108504" cy="3320876"/>
          </a:xfrm>
        </p:grpSpPr>
        <p:sp>
          <p:nvSpPr>
            <p:cNvPr id="17" name="Text Box 3">
              <a:extLst>
                <a:ext uri="{FF2B5EF4-FFF2-40B4-BE49-F238E27FC236}">
                  <a16:creationId xmlns:a16="http://schemas.microsoft.com/office/drawing/2014/main" id="{9BC694E4-1E5C-4C4C-AC30-C8DF897FF9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989435"/>
              <a:ext cx="9108504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dirty="0">
                  <a:cs typeface="Times New Roman" panose="02020603050405020304" pitchFamily="18" charset="0"/>
                </a:rPr>
                <a:t>	Достроим его до параллелограмма </a:t>
              </a:r>
              <a:r>
                <a:rPr lang="en-US" altLang="ru-RU" i="1" dirty="0">
                  <a:cs typeface="Times New Roman" panose="02020603050405020304" pitchFamily="18" charset="0"/>
                </a:rPr>
                <a:t>ABDC</a:t>
              </a:r>
              <a:r>
                <a:rPr lang="en-US" altLang="ru-RU" dirty="0">
                  <a:cs typeface="Times New Roman" panose="02020603050405020304" pitchFamily="18" charset="0"/>
                </a:rPr>
                <a:t>, </a:t>
              </a:r>
              <a:r>
                <a:rPr lang="ru-RU" altLang="ru-RU" dirty="0">
                  <a:cs typeface="Times New Roman" panose="02020603050405020304" pitchFamily="18" charset="0"/>
                </a:rPr>
                <a:t>например, взяв треугольник </a:t>
              </a:r>
              <a:r>
                <a:rPr lang="en-US" altLang="ru-RU" i="1" dirty="0">
                  <a:cs typeface="Times New Roman" panose="02020603050405020304" pitchFamily="18" charset="0"/>
                </a:rPr>
                <a:t>BDC</a:t>
              </a:r>
              <a:r>
                <a:rPr lang="ru-RU" altLang="ru-RU" dirty="0">
                  <a:cs typeface="Times New Roman" panose="02020603050405020304" pitchFamily="18" charset="0"/>
                </a:rPr>
                <a:t>, центрально-симметричный треугольнику </a:t>
              </a:r>
              <a:r>
                <a:rPr lang="en-US" altLang="ru-RU" i="1" dirty="0">
                  <a:cs typeface="Times New Roman" panose="02020603050405020304" pitchFamily="18" charset="0"/>
                </a:rPr>
                <a:t>ABC </a:t>
              </a:r>
              <a:r>
                <a:rPr lang="ru-RU" altLang="ru-RU" dirty="0">
                  <a:cs typeface="Times New Roman" panose="02020603050405020304" pitchFamily="18" charset="0"/>
                </a:rPr>
                <a:t>относительно середины стороны </a:t>
              </a:r>
              <a:r>
                <a:rPr lang="en-US" altLang="ru-RU" i="1" dirty="0">
                  <a:cs typeface="Times New Roman" panose="02020603050405020304" pitchFamily="18" charset="0"/>
                </a:rPr>
                <a:t>BC</a:t>
              </a:r>
              <a:r>
                <a:rPr lang="ru-RU" altLang="ru-RU" dirty="0"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A9788F4-25C6-4F57-BC33-14CD22178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1799" y="1868888"/>
              <a:ext cx="3053087" cy="1840216"/>
            </a:xfrm>
            <a:prstGeom prst="rect">
              <a:avLst/>
            </a:prstGeom>
          </p:spPr>
        </p:pic>
      </p:grpSp>
      <p:sp>
        <p:nvSpPr>
          <p:cNvPr id="21" name="Text Box 3">
            <a:extLst>
              <a:ext uri="{FF2B5EF4-FFF2-40B4-BE49-F238E27FC236}">
                <a16:creationId xmlns:a16="http://schemas.microsoft.com/office/drawing/2014/main" id="{568D6520-02F9-4E5F-BA34-9B9319FCD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72125"/>
            <a:ext cx="910850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По доказанному ранее из этого параллелограмма можно составить паркет. Он будет искомым паркетом из данного треугольника </a:t>
            </a:r>
            <a:r>
              <a:rPr lang="en-US" altLang="ru-RU" i="1" dirty="0">
                <a:cs typeface="Times New Roman" panose="02020603050405020304" pitchFamily="18" charset="0"/>
              </a:rPr>
              <a:t>ABC</a:t>
            </a:r>
            <a:r>
              <a:rPr lang="ru-RU" altLang="ru-RU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59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>
            <a:extLst>
              <a:ext uri="{FF2B5EF4-FFF2-40B4-BE49-F238E27FC236}">
                <a16:creationId xmlns:a16="http://schemas.microsoft.com/office/drawing/2014/main" id="{4B62A9C2-6A05-4796-9D67-166D916D9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5512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6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57411" name="Text Box 3">
            <a:extLst>
              <a:ext uri="{FF2B5EF4-FFF2-40B4-BE49-F238E27FC236}">
                <a16:creationId xmlns:a16="http://schemas.microsoft.com/office/drawing/2014/main" id="{CAA6760B-4A41-4BC2-8FBB-722902368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168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паркет, составленный из трапеций, равных данной. Раскрасьте трапеции в два цвета так, чтобы соседние трапеции были окрашены разными цветами.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D5AB5E-271A-4DFC-A7E5-61AFBAB66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772816"/>
            <a:ext cx="3643824" cy="4805831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AF20964-64B4-4BF3-BAD6-5D7FEF41F3AA}"/>
              </a:ext>
            </a:extLst>
          </p:cNvPr>
          <p:cNvGrpSpPr/>
          <p:nvPr/>
        </p:nvGrpSpPr>
        <p:grpSpPr>
          <a:xfrm>
            <a:off x="304800" y="1782258"/>
            <a:ext cx="5906061" cy="4796389"/>
            <a:chOff x="304800" y="1782258"/>
            <a:chExt cx="5906061" cy="4796389"/>
          </a:xfrm>
        </p:grpSpPr>
        <p:sp>
          <p:nvSpPr>
            <p:cNvPr id="657414" name="Text Box 6">
              <a:extLst>
                <a:ext uri="{FF2B5EF4-FFF2-40B4-BE49-F238E27FC236}">
                  <a16:creationId xmlns:a16="http://schemas.microsoft.com/office/drawing/2014/main" id="{E70CE864-7432-4762-BBDD-4FB443D6B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5715000"/>
              <a:ext cx="1828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39DB8D6-40D8-442C-A708-89FD7A2C2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7037" y="1782258"/>
              <a:ext cx="3643824" cy="4796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26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>
            <a:extLst>
              <a:ext uri="{FF2B5EF4-FFF2-40B4-BE49-F238E27FC236}">
                <a16:creationId xmlns:a16="http://schemas.microsoft.com/office/drawing/2014/main" id="{CF2C72A4-0376-4EF9-BD19-405DBB614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8812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7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53315" name="Text Box 3">
            <a:extLst>
              <a:ext uri="{FF2B5EF4-FFF2-40B4-BE49-F238E27FC236}">
                <a16:creationId xmlns:a16="http://schemas.microsoft.com/office/drawing/2014/main" id="{E070FFCB-5B57-4080-80E8-4CFD9B4ED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388"/>
            <a:ext cx="9108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Докажите, что из любой трапеции можно составить паркет.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10AEABF-3E7E-4306-A19D-836A6618429E}"/>
              </a:ext>
            </a:extLst>
          </p:cNvPr>
          <p:cNvGrpSpPr/>
          <p:nvPr/>
        </p:nvGrpSpPr>
        <p:grpSpPr>
          <a:xfrm>
            <a:off x="-27240" y="1003965"/>
            <a:ext cx="9108504" cy="3029973"/>
            <a:chOff x="116776" y="637859"/>
            <a:chExt cx="9108504" cy="3029973"/>
          </a:xfrm>
        </p:grpSpPr>
        <p:sp>
          <p:nvSpPr>
            <p:cNvPr id="653318" name="Text Box 6">
              <a:extLst>
                <a:ext uri="{FF2B5EF4-FFF2-40B4-BE49-F238E27FC236}">
                  <a16:creationId xmlns:a16="http://schemas.microsoft.com/office/drawing/2014/main" id="{01171115-0018-47F6-BC7E-ADC39F97B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776" y="637859"/>
              <a:ext cx="9108504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	</a:t>
              </a:r>
              <a:r>
                <a:rPr lang="ru-RU" altLang="ru-RU" dirty="0">
                  <a:solidFill>
                    <a:srgbClr val="FF3300"/>
                  </a:solidFill>
                </a:rPr>
                <a:t>Решение.</a:t>
              </a:r>
              <a:r>
                <a:rPr lang="ru-RU" altLang="ru-RU" dirty="0"/>
                <a:t> Рассмотрим трапецию </a:t>
              </a:r>
              <a:r>
                <a:rPr lang="en-US" altLang="ru-RU" i="1" dirty="0"/>
                <a:t>ABCD (AB </a:t>
              </a:r>
              <a:r>
                <a:rPr lang="en-US" altLang="ru-RU" dirty="0"/>
                <a:t>|| </a:t>
              </a:r>
              <a:r>
                <a:rPr lang="en-US" altLang="ru-RU" i="1" dirty="0"/>
                <a:t>CD</a:t>
              </a:r>
              <a:r>
                <a:rPr lang="en-US" altLang="ru-RU" dirty="0"/>
                <a:t>)</a:t>
              </a:r>
              <a:r>
                <a:rPr lang="en-US" altLang="ru-RU" i="1" dirty="0"/>
                <a:t>.</a:t>
              </a:r>
              <a:r>
                <a:rPr lang="en-US" altLang="ru-RU" dirty="0"/>
                <a:t> </a:t>
              </a:r>
              <a:endParaRPr lang="ru-RU" altLang="ru-RU" dirty="0">
                <a:cs typeface="Times New Roman" panose="02020603050405020304" pitchFamily="18" charset="0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D11810D-065F-49F9-AFB9-CA2C3DA75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0127" y="2152705"/>
              <a:ext cx="2010457" cy="1515127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ED88C33-0EF5-498E-B095-99948B2694CB}"/>
              </a:ext>
            </a:extLst>
          </p:cNvPr>
          <p:cNvGrpSpPr/>
          <p:nvPr/>
        </p:nvGrpSpPr>
        <p:grpSpPr>
          <a:xfrm>
            <a:off x="98184" y="2533868"/>
            <a:ext cx="9108504" cy="2700399"/>
            <a:chOff x="-1563287" y="3168213"/>
            <a:chExt cx="9108504" cy="2700399"/>
          </a:xfrm>
        </p:grpSpPr>
        <p:sp>
          <p:nvSpPr>
            <p:cNvPr id="14" name="Text Box 3">
              <a:extLst>
                <a:ext uri="{FF2B5EF4-FFF2-40B4-BE49-F238E27FC236}">
                  <a16:creationId xmlns:a16="http://schemas.microsoft.com/office/drawing/2014/main" id="{0561D3C1-9758-4435-9B8C-A0C6FD985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63287" y="4668283"/>
              <a:ext cx="9108504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dirty="0">
                  <a:cs typeface="Times New Roman" panose="02020603050405020304" pitchFamily="18" charset="0"/>
                </a:rPr>
                <a:t>	Достроим её до параллелограмма </a:t>
              </a:r>
              <a:r>
                <a:rPr lang="en-US" altLang="ru-RU" i="1" dirty="0">
                  <a:cs typeface="Times New Roman" panose="02020603050405020304" pitchFamily="18" charset="0"/>
                </a:rPr>
                <a:t>AEFD</a:t>
              </a:r>
              <a:r>
                <a:rPr lang="en-US" altLang="ru-RU" dirty="0">
                  <a:cs typeface="Times New Roman" panose="02020603050405020304" pitchFamily="18" charset="0"/>
                </a:rPr>
                <a:t>, </a:t>
              </a:r>
              <a:r>
                <a:rPr lang="ru-RU" altLang="ru-RU" dirty="0">
                  <a:cs typeface="Times New Roman" panose="02020603050405020304" pitchFamily="18" charset="0"/>
                </a:rPr>
                <a:t>например, взяв трапецию </a:t>
              </a:r>
              <a:r>
                <a:rPr lang="en-US" altLang="ru-RU" i="1" dirty="0">
                  <a:cs typeface="Times New Roman" panose="02020603050405020304" pitchFamily="18" charset="0"/>
                </a:rPr>
                <a:t>BEFC</a:t>
              </a:r>
              <a:r>
                <a:rPr lang="ru-RU" altLang="ru-RU" dirty="0">
                  <a:cs typeface="Times New Roman" panose="02020603050405020304" pitchFamily="18" charset="0"/>
                </a:rPr>
                <a:t>, центрально-симметричную трапеции </a:t>
              </a:r>
              <a:r>
                <a:rPr lang="en-US" altLang="ru-RU" i="1" dirty="0">
                  <a:cs typeface="Times New Roman" panose="02020603050405020304" pitchFamily="18" charset="0"/>
                </a:rPr>
                <a:t>ABCD </a:t>
              </a:r>
              <a:r>
                <a:rPr lang="ru-RU" altLang="ru-RU" dirty="0">
                  <a:cs typeface="Times New Roman" panose="02020603050405020304" pitchFamily="18" charset="0"/>
                </a:rPr>
                <a:t>относительно середины стороны </a:t>
              </a:r>
              <a:r>
                <a:rPr lang="en-US" altLang="ru-RU" i="1" dirty="0">
                  <a:cs typeface="Times New Roman" panose="02020603050405020304" pitchFamily="18" charset="0"/>
                </a:rPr>
                <a:t>BC</a:t>
              </a:r>
              <a:r>
                <a:rPr lang="ru-RU" altLang="ru-RU" dirty="0"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01723FE-1D07-42F9-A0EB-6AF28D6BE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656" y="3168213"/>
              <a:ext cx="3313457" cy="1515127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B4C2C8C-F9E6-44D0-8125-368D3244A90D}"/>
              </a:ext>
            </a:extLst>
          </p:cNvPr>
          <p:cNvGrpSpPr/>
          <p:nvPr/>
        </p:nvGrpSpPr>
        <p:grpSpPr>
          <a:xfrm>
            <a:off x="0" y="1623733"/>
            <a:ext cx="9108504" cy="4686915"/>
            <a:chOff x="0" y="1694172"/>
            <a:chExt cx="9108504" cy="46869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 Box 3">
                  <a:extLst>
                    <a:ext uri="{FF2B5EF4-FFF2-40B4-BE49-F238E27FC236}">
                      <a16:creationId xmlns:a16="http://schemas.microsoft.com/office/drawing/2014/main" id="{50B7EC12-2936-4564-82F0-38DDCF63892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5133566"/>
                  <a:ext cx="9108504" cy="12475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cs typeface="Times New Roman" panose="02020603050405020304" pitchFamily="18" charset="0"/>
                    </a:rPr>
                    <a:t>	Из этого параллелограмма можно получить полоску, сдвигая которую на вектор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</m:acc>
                    </m:oMath>
                  </a14:m>
                  <a:r>
                    <a:rPr lang="ru-RU" altLang="ru-RU" dirty="0"/>
                    <a:t>, получим искомый парк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ет из данной трапеции </a:t>
                  </a:r>
                  <a:r>
                    <a:rPr lang="en-US" altLang="ru-RU" i="1" dirty="0">
                      <a:cs typeface="Times New Roman" panose="02020603050405020304" pitchFamily="18" charset="0"/>
                    </a:rPr>
                    <a:t>ABCD</a:t>
                  </a:r>
                  <a:r>
                    <a:rPr lang="ru-RU" altLang="ru-RU" dirty="0"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2" name="Text Box 3">
                  <a:extLst>
                    <a:ext uri="{FF2B5EF4-FFF2-40B4-BE49-F238E27FC236}">
                      <a16:creationId xmlns:a16="http://schemas.microsoft.com/office/drawing/2014/main" id="{50B7EC12-2936-4564-82F0-38DDCF638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5133566"/>
                  <a:ext cx="9108504" cy="1247521"/>
                </a:xfrm>
                <a:prstGeom prst="rect">
                  <a:avLst/>
                </a:prstGeom>
                <a:blipFill>
                  <a:blip r:embed="rId5"/>
                  <a:stretch>
                    <a:fillRect l="-1004" t="-3902" r="-1004" b="-1024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664D6B7-827A-4C29-960A-2563ADBB7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9127" y="1694172"/>
              <a:ext cx="6852027" cy="2402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84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>
            <a:extLst>
              <a:ext uri="{FF2B5EF4-FFF2-40B4-BE49-F238E27FC236}">
                <a16:creationId xmlns:a16="http://schemas.microsoft.com/office/drawing/2014/main" id="{3479C223-DDF1-43CA-8607-AD0780B3E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5512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8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663555" name="Text Box 3">
            <a:extLst>
              <a:ext uri="{FF2B5EF4-FFF2-40B4-BE49-F238E27FC236}">
                <a16:creationId xmlns:a16="http://schemas.microsoft.com/office/drawing/2014/main" id="{85A26825-5CA0-4FCD-878D-183B52C49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1688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паркет, составленный из четырёхугольников, равных данному. Раскрасьте четырёхугольники в два цвета так, чтобы соседние четырёхугольники были окрашены разными цветами. </a:t>
            </a:r>
          </a:p>
        </p:txBody>
      </p:sp>
      <p:pic>
        <p:nvPicPr>
          <p:cNvPr id="663556" name="Picture 4">
            <a:extLst>
              <a:ext uri="{FF2B5EF4-FFF2-40B4-BE49-F238E27FC236}">
                <a16:creationId xmlns:a16="http://schemas.microsoft.com/office/drawing/2014/main" id="{C574F094-DAB5-492A-B5D8-DA5BD98AB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73238"/>
            <a:ext cx="3908425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3557" name="Group 5">
            <a:extLst>
              <a:ext uri="{FF2B5EF4-FFF2-40B4-BE49-F238E27FC236}">
                <a16:creationId xmlns:a16="http://schemas.microsoft.com/office/drawing/2014/main" id="{E49CE154-98FC-47CE-897E-FBA6E1C23877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752600"/>
            <a:ext cx="6126163" cy="5105400"/>
            <a:chOff x="192" y="1104"/>
            <a:chExt cx="3859" cy="3216"/>
          </a:xfrm>
        </p:grpSpPr>
        <p:sp>
          <p:nvSpPr>
            <p:cNvPr id="663558" name="Text Box 6">
              <a:extLst>
                <a:ext uri="{FF2B5EF4-FFF2-40B4-BE49-F238E27FC236}">
                  <a16:creationId xmlns:a16="http://schemas.microsoft.com/office/drawing/2014/main" id="{65D7999E-9FF3-452B-A264-DE2866577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600"/>
              <a:ext cx="11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663559" name="Picture 7">
              <a:extLst>
                <a:ext uri="{FF2B5EF4-FFF2-40B4-BE49-F238E27FC236}">
                  <a16:creationId xmlns:a16="http://schemas.microsoft.com/office/drawing/2014/main" id="{E36076F7-9C8F-4521-BB3B-1E184C273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104"/>
              <a:ext cx="2467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197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27">
            <a:extLst>
              <a:ext uri="{FF2B5EF4-FFF2-40B4-BE49-F238E27FC236}">
                <a16:creationId xmlns:a16="http://schemas.microsoft.com/office/drawing/2014/main" id="{EC9F8E2D-F338-4461-BBB5-3433A9904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06599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Четырёхугольники 1, 2, 3 и 4 примыкают к общей вершине углами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А, В, С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Поскольку сумма углов четырёхугольника равна 360</a:t>
            </a:r>
            <a:r>
              <a:rPr lang="ru-RU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то эти четырёхуголь­ники заполнят часть плоскости вокруг общей вершины. Такое же построе­ние можно провести вокруг каждой новой вершины, что и даст искомое за­полнение плоскости четырёхугольниками, равными исходному. </a:t>
            </a:r>
            <a:endParaRPr lang="ru-RU" altLang="ru-RU" sz="2000" dirty="0"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E827658-76B3-4C70-AA00-7F5D007F310C}"/>
              </a:ext>
            </a:extLst>
          </p:cNvPr>
          <p:cNvGrpSpPr/>
          <p:nvPr/>
        </p:nvGrpSpPr>
        <p:grpSpPr>
          <a:xfrm>
            <a:off x="19071" y="1686387"/>
            <a:ext cx="9035480" cy="3288513"/>
            <a:chOff x="0" y="1254641"/>
            <a:chExt cx="9035480" cy="3288513"/>
          </a:xfrm>
        </p:grpSpPr>
        <p:pic>
          <p:nvPicPr>
            <p:cNvPr id="495626" name="Picture 1034">
              <a:extLst>
                <a:ext uri="{FF2B5EF4-FFF2-40B4-BE49-F238E27FC236}">
                  <a16:creationId xmlns:a16="http://schemas.microsoft.com/office/drawing/2014/main" id="{A8F834B7-BC75-4A0C-ADA5-191CD1C76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45" y="2428889"/>
              <a:ext cx="3384376" cy="2114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1027">
              <a:extLst>
                <a:ext uri="{FF2B5EF4-FFF2-40B4-BE49-F238E27FC236}">
                  <a16:creationId xmlns:a16="http://schemas.microsoft.com/office/drawing/2014/main" id="{B95871BF-BFF6-4B17-AD0E-421AB43046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254641"/>
              <a:ext cx="903548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r>
                <a:rPr lang="ru-RU" sz="2000" dirty="0">
                  <a:solidFill>
                    <a:srgbClr val="FF0000"/>
                  </a:solidFill>
                  <a:ea typeface="Times New Roman" panose="02020603050405020304" pitchFamily="18" charset="0"/>
                </a:rPr>
                <a:t>Доказательство.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Пусть дан четырёхугольник </a:t>
              </a: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АВС</a:t>
              </a:r>
              <a:r>
                <a:rPr lang="en-US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ru-RU" sz="2000" dirty="0">
                  <a:ea typeface="Times New Roman" panose="02020603050405020304" pitchFamily="18" charset="0"/>
                </a:rPr>
                <a:t>Обозначим его цифрой 1. 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Рассмотрим центрально симметричный ему четырёхугольник относительно середины стороны </a:t>
              </a:r>
              <a:r>
                <a:rPr lang="ru-RU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АВ</a:t>
              </a:r>
              <a:r>
                <a: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Обозначим его цифрой 2.</a:t>
              </a:r>
              <a:endParaRPr lang="ru-RU" altLang="ru-RU" sz="20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 Box 1027">
            <a:extLst>
              <a:ext uri="{FF2B5EF4-FFF2-40B4-BE49-F238E27FC236}">
                <a16:creationId xmlns:a16="http://schemas.microsoft.com/office/drawing/2014/main" id="{E5913898-EC86-475E-8958-94D496B0A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96" y="2543465"/>
            <a:ext cx="5508104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Четырёхугольник 2 отразим симметрично относительно середины его стороны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Полученный четырёхугольник обоз­начим цифрой 3. Отразим его симметрично относительно середины стороны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Полученный четырёхугольник обозначим цифрой 4. </a:t>
            </a:r>
            <a:endParaRPr lang="ru-RU" altLang="ru-RU" sz="2000" dirty="0"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575B18-6A4F-7FF2-69AE-4671DD6AC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5519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9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8E863E6-0E88-1D03-35D5-0D4B4DE1C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51304"/>
            <a:ext cx="91085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Докажите, что из любого четырёхугольника можно составить паркет.</a:t>
            </a:r>
          </a:p>
        </p:txBody>
      </p:sp>
    </p:spTree>
    <p:extLst>
      <p:ext uri="{BB962C8B-B14F-4D97-AF65-F5344CB8AC3E}">
        <p14:creationId xmlns:p14="http://schemas.microsoft.com/office/powerpoint/2010/main" val="13566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FBBA9674-4C98-4DC3-A6BE-6FD246174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8694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10</a:t>
            </a:r>
          </a:p>
        </p:txBody>
      </p:sp>
      <p:sp>
        <p:nvSpPr>
          <p:cNvPr id="665603" name="Text Box 3">
            <a:extLst>
              <a:ext uri="{FF2B5EF4-FFF2-40B4-BE49-F238E27FC236}">
                <a16:creationId xmlns:a16="http://schemas.microsoft.com/office/drawing/2014/main" id="{58D77B2B-CFDB-47A3-A3F6-395E413F7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8506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Можно ли составить паркет из невыпуклого четырёхугольника? </a:t>
            </a:r>
          </a:p>
        </p:txBody>
      </p:sp>
      <p:sp>
        <p:nvSpPr>
          <p:cNvPr id="665606" name="Text Box 6">
            <a:extLst>
              <a:ext uri="{FF2B5EF4-FFF2-40B4-BE49-F238E27FC236}">
                <a16:creationId xmlns:a16="http://schemas.microsoft.com/office/drawing/2014/main" id="{84A710C6-C2C5-462A-A374-4128E28A8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789040"/>
            <a:ext cx="883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Ответ: </a:t>
            </a:r>
            <a:r>
              <a:rPr lang="ru-RU" altLang="ru-RU" sz="2800" dirty="0"/>
              <a:t>Да. В предыдущем доказательстве не использовалась выпуклость четырёхугольника.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09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>
            <a:extLst>
              <a:ext uri="{FF2B5EF4-FFF2-40B4-BE49-F238E27FC236}">
                <a16:creationId xmlns:a16="http://schemas.microsoft.com/office/drawing/2014/main" id="{FBBA9674-4C98-4DC3-A6BE-6FD246174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8694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11</a:t>
            </a:r>
          </a:p>
        </p:txBody>
      </p:sp>
      <p:sp>
        <p:nvSpPr>
          <p:cNvPr id="665603" name="Text Box 3">
            <a:extLst>
              <a:ext uri="{FF2B5EF4-FFF2-40B4-BE49-F238E27FC236}">
                <a16:creationId xmlns:a16="http://schemas.microsoft.com/office/drawing/2014/main" id="{58D77B2B-CFDB-47A3-A3F6-395E413F7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8506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паркет, составленный из четырёхугольников, равных данному. Раскрасьте четырёхугольники в два цвета так, чтобы соседние четырёхугольники были окрашены разными цветами. </a:t>
            </a:r>
          </a:p>
        </p:txBody>
      </p:sp>
      <p:pic>
        <p:nvPicPr>
          <p:cNvPr id="665604" name="Picture 4">
            <a:extLst>
              <a:ext uri="{FF2B5EF4-FFF2-40B4-BE49-F238E27FC236}">
                <a16:creationId xmlns:a16="http://schemas.microsoft.com/office/drawing/2014/main" id="{2DD1078D-899D-49F8-830A-FAD6B13EC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73238"/>
            <a:ext cx="389890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605" name="Group 5">
            <a:extLst>
              <a:ext uri="{FF2B5EF4-FFF2-40B4-BE49-F238E27FC236}">
                <a16:creationId xmlns:a16="http://schemas.microsoft.com/office/drawing/2014/main" id="{91224764-09B7-4CF3-931E-2F4C6D92423B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752600"/>
            <a:ext cx="6256338" cy="5105400"/>
            <a:chOff x="192" y="1104"/>
            <a:chExt cx="3941" cy="3216"/>
          </a:xfrm>
        </p:grpSpPr>
        <p:sp>
          <p:nvSpPr>
            <p:cNvPr id="665606" name="Text Box 6">
              <a:extLst>
                <a:ext uri="{FF2B5EF4-FFF2-40B4-BE49-F238E27FC236}">
                  <a16:creationId xmlns:a16="http://schemas.microsoft.com/office/drawing/2014/main" id="{84A710C6-C2C5-462A-A374-4128E28A8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600"/>
              <a:ext cx="11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665607" name="Picture 7">
              <a:extLst>
                <a:ext uri="{FF2B5EF4-FFF2-40B4-BE49-F238E27FC236}">
                  <a16:creationId xmlns:a16="http://schemas.microsoft.com/office/drawing/2014/main" id="{1E52D50B-749F-4337-A548-191C57F6EC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04"/>
              <a:ext cx="2453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21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5" name="Text Box 3">
            <a:extLst>
              <a:ext uri="{FF2B5EF4-FFF2-40B4-BE49-F238E27FC236}">
                <a16:creationId xmlns:a16="http://schemas.microsoft.com/office/drawing/2014/main" id="{DBC8C4BF-71F0-4B93-8621-48218ADAD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1466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3200" dirty="0"/>
              <a:t>	</a:t>
            </a:r>
            <a:r>
              <a:rPr lang="ru-RU" altLang="ru-RU" sz="2000" dirty="0"/>
              <a:t>Паркеты можно строить с помощью компьютерной программы </a:t>
            </a:r>
            <a:r>
              <a:rPr lang="en-US" altLang="ru-RU" sz="2000" dirty="0"/>
              <a:t>GeoGebra.</a:t>
            </a:r>
            <a:r>
              <a:rPr lang="ru-RU" altLang="ru-RU" sz="2000" dirty="0"/>
              <a:t>	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933579F-7C1B-4CF8-95A8-14FA47639386}"/>
              </a:ext>
            </a:extLst>
          </p:cNvPr>
          <p:cNvGrpSpPr/>
          <p:nvPr/>
        </p:nvGrpSpPr>
        <p:grpSpPr>
          <a:xfrm>
            <a:off x="10160" y="173310"/>
            <a:ext cx="9144000" cy="6570695"/>
            <a:chOff x="10160" y="173310"/>
            <a:chExt cx="9144000" cy="6570695"/>
          </a:xfrm>
        </p:grpSpPr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9EA67E2E-A623-4D33-B0F7-E2EA63681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60" y="173310"/>
              <a:ext cx="91440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ru-RU" altLang="ru-RU" sz="3200" dirty="0"/>
                <a:t>	</a:t>
              </a:r>
              <a:r>
                <a:rPr lang="ru-RU" altLang="ru-RU" sz="2000" dirty="0"/>
                <a:t>Рассмотрим, например, построение паркета из четырёхугольников. Выберем инструмент «Многоугольник», и построим четырёхугольник. Используя инструмент «Середина или центр», построим середину его стороны. 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D3EFE2D-05D4-491D-A816-93D656CD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9401" y="3744527"/>
              <a:ext cx="3502719" cy="2999478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D040BA8-AAEA-4F30-882B-EC50D4D23874}"/>
              </a:ext>
            </a:extLst>
          </p:cNvPr>
          <p:cNvGrpSpPr/>
          <p:nvPr/>
        </p:nvGrpSpPr>
        <p:grpSpPr>
          <a:xfrm>
            <a:off x="107504" y="1109300"/>
            <a:ext cx="9036496" cy="5634705"/>
            <a:chOff x="107504" y="1109300"/>
            <a:chExt cx="9036496" cy="5634705"/>
          </a:xfrm>
        </p:grpSpPr>
        <p:sp>
          <p:nvSpPr>
            <p:cNvPr id="18" name="Text Box 3">
              <a:extLst>
                <a:ext uri="{FF2B5EF4-FFF2-40B4-BE49-F238E27FC236}">
                  <a16:creationId xmlns:a16="http://schemas.microsoft.com/office/drawing/2014/main" id="{D3ADFA66-540D-4B79-8BA5-888488A394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1109300"/>
              <a:ext cx="9036496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ru-RU" altLang="ru-RU" sz="3200" dirty="0"/>
                <a:t>	</a:t>
              </a:r>
              <a:r>
                <a:rPr lang="ru-RU" altLang="ru-RU" sz="2000" dirty="0"/>
                <a:t>Используя инструмент «Отражение относительно точки», построим четырёхугольник, центрально симметричный данному.	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1299F96-B43A-4997-A16F-AEB302C88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9401" y="3741099"/>
              <a:ext cx="3502719" cy="3002906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C78EFA-ADC2-45D9-9C49-D174348109FB}"/>
              </a:ext>
            </a:extLst>
          </p:cNvPr>
          <p:cNvGrpSpPr/>
          <p:nvPr/>
        </p:nvGrpSpPr>
        <p:grpSpPr>
          <a:xfrm>
            <a:off x="97344" y="1737881"/>
            <a:ext cx="9036496" cy="4953705"/>
            <a:chOff x="97344" y="1737881"/>
            <a:chExt cx="9036496" cy="4953705"/>
          </a:xfrm>
        </p:grpSpPr>
        <p:sp>
          <p:nvSpPr>
            <p:cNvPr id="12" name="Text Box 3">
              <a:extLst>
                <a:ext uri="{FF2B5EF4-FFF2-40B4-BE49-F238E27FC236}">
                  <a16:creationId xmlns:a16="http://schemas.microsoft.com/office/drawing/2014/main" id="{4A2BF86F-CB77-4BB3-B168-06B574A67B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344" y="1737881"/>
              <a:ext cx="9036496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ru-RU" altLang="ru-RU" sz="3200" dirty="0"/>
                <a:t>	</a:t>
              </a:r>
              <a:r>
                <a:rPr lang="ru-RU" altLang="ru-RU" sz="2000" dirty="0"/>
                <a:t>Используя инструменты «Вектор» и «Параллельный перенос по вектору», построим полоску из шестиугольников.	</a:t>
              </a: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FA62D61-2113-4CD0-85DE-3E4B43BFE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7745" y="3840783"/>
              <a:ext cx="3384376" cy="2850803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79C1BD8-062C-4538-AA67-DFAB4808E289}"/>
              </a:ext>
            </a:extLst>
          </p:cNvPr>
          <p:cNvGrpSpPr/>
          <p:nvPr/>
        </p:nvGrpSpPr>
        <p:grpSpPr>
          <a:xfrm>
            <a:off x="97344" y="2397061"/>
            <a:ext cx="9036496" cy="4294525"/>
            <a:chOff x="97344" y="2397061"/>
            <a:chExt cx="9036496" cy="4294525"/>
          </a:xfrm>
        </p:grpSpPr>
        <p:sp>
          <p:nvSpPr>
            <p:cNvPr id="22" name="Text Box 3">
              <a:extLst>
                <a:ext uri="{FF2B5EF4-FFF2-40B4-BE49-F238E27FC236}">
                  <a16:creationId xmlns:a16="http://schemas.microsoft.com/office/drawing/2014/main" id="{1B94AF13-C0B4-4253-8FC1-C5536BD997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344" y="2397061"/>
              <a:ext cx="9036496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ru-RU" altLang="ru-RU" sz="3200" dirty="0"/>
                <a:t>	</a:t>
              </a:r>
              <a:r>
                <a:rPr lang="ru-RU" altLang="ru-RU" sz="2000" dirty="0"/>
                <a:t>Используя инструмент «Вектор» и «Параллельный перенос по вектору», фрагмент паркета из четырёхугольников.	</a:t>
              </a: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BEBA498-A961-47EB-9BBC-4D8326421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7744" y="3785731"/>
              <a:ext cx="3384376" cy="2905855"/>
            </a:xfrm>
            <a:prstGeom prst="rect">
              <a:avLst/>
            </a:prstGeom>
          </p:spPr>
        </p:pic>
      </p:grpSp>
      <p:grpSp>
        <p:nvGrpSpPr>
          <p:cNvPr id="602113" name="Группа 602112">
            <a:extLst>
              <a:ext uri="{FF2B5EF4-FFF2-40B4-BE49-F238E27FC236}">
                <a16:creationId xmlns:a16="http://schemas.microsoft.com/office/drawing/2014/main" id="{FC37E0AB-DE97-47BF-B227-E90C15FBA91E}"/>
              </a:ext>
            </a:extLst>
          </p:cNvPr>
          <p:cNvGrpSpPr/>
          <p:nvPr/>
        </p:nvGrpSpPr>
        <p:grpSpPr>
          <a:xfrm>
            <a:off x="0" y="3069080"/>
            <a:ext cx="9144000" cy="3767432"/>
            <a:chOff x="0" y="3069080"/>
            <a:chExt cx="9144000" cy="3767432"/>
          </a:xfrm>
        </p:grpSpPr>
        <p:sp>
          <p:nvSpPr>
            <p:cNvPr id="29" name="Text Box 3">
              <a:extLst>
                <a:ext uri="{FF2B5EF4-FFF2-40B4-BE49-F238E27FC236}">
                  <a16:creationId xmlns:a16="http://schemas.microsoft.com/office/drawing/2014/main" id="{98F47EB2-E47F-47FE-A64D-06CD4D58B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069080"/>
              <a:ext cx="91440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ru-RU" altLang="ru-RU" sz="3200" dirty="0"/>
                <a:t>	</a:t>
              </a:r>
              <a:r>
                <a:rPr lang="ru-RU" altLang="ru-RU" sz="2000" dirty="0"/>
                <a:t>Форму четырёхугольника можно менять.	</a:t>
              </a:r>
            </a:p>
          </p:txBody>
        </p:sp>
        <p:pic>
          <p:nvPicPr>
            <p:cNvPr id="602112" name="Рисунок 602111">
              <a:extLst>
                <a:ext uri="{FF2B5EF4-FFF2-40B4-BE49-F238E27FC236}">
                  <a16:creationId xmlns:a16="http://schemas.microsoft.com/office/drawing/2014/main" id="{D39A3FE7-1848-4A53-BF0F-17D679F92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9401" y="3653855"/>
              <a:ext cx="4032448" cy="3182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2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0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80DE1A-C347-8DDA-CEA4-82FCEE744705}"/>
              </a:ext>
            </a:extLst>
          </p:cNvPr>
          <p:cNvSpPr txBox="1"/>
          <p:nvPr/>
        </p:nvSpPr>
        <p:spPr>
          <a:xfrm>
            <a:off x="20097" y="-7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Наш учебник </a:t>
            </a:r>
            <a:r>
              <a:rPr lang="en-US" sz="2800" dirty="0">
                <a:solidFill>
                  <a:srgbClr val="FF0000"/>
                </a:solidFill>
              </a:rPr>
              <a:t>9</a:t>
            </a:r>
            <a:r>
              <a:rPr lang="ru-RU" sz="2800" dirty="0">
                <a:solidFill>
                  <a:srgbClr val="FF0000"/>
                </a:solidFill>
              </a:rPr>
              <a:t> класс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3B46B7-3145-5E7A-466B-AC6E79044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20688"/>
            <a:ext cx="710117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611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>
            <a:extLst>
              <a:ext uri="{FF2B5EF4-FFF2-40B4-BE49-F238E27FC236}">
                <a16:creationId xmlns:a16="http://schemas.microsoft.com/office/drawing/2014/main" id="{311D81DE-AAD2-4DFB-92DD-AD46B4CA5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98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12</a:t>
            </a:r>
          </a:p>
        </p:txBody>
      </p:sp>
      <p:sp>
        <p:nvSpPr>
          <p:cNvPr id="667651" name="Text Box 3">
            <a:extLst>
              <a:ext uri="{FF2B5EF4-FFF2-40B4-BE49-F238E27FC236}">
                <a16:creationId xmlns:a16="http://schemas.microsoft.com/office/drawing/2014/main" id="{0F014A74-2E21-49D7-AC4F-26D839FA8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470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	</a:t>
            </a:r>
            <a:r>
              <a:rPr lang="ru-RU" altLang="ru-RU" dirty="0">
                <a:cs typeface="Times New Roman" panose="02020603050405020304" pitchFamily="18" charset="0"/>
              </a:rPr>
              <a:t> Изобразите паркет, составленный из пятиугольников, равных данному. Раскрасьте пятиугольники так, чтобы соседние пятиугольники были окрашены разными цветами. </a:t>
            </a:r>
          </a:p>
        </p:txBody>
      </p:sp>
      <p:graphicFrame>
        <p:nvGraphicFramePr>
          <p:cNvPr id="667654" name="Object 6">
            <a:extLst>
              <a:ext uri="{FF2B5EF4-FFF2-40B4-BE49-F238E27FC236}">
                <a16:creationId xmlns:a16="http://schemas.microsoft.com/office/drawing/2014/main" id="{C04F0BC8-1833-4D44-B8BD-5CEBCDA0E1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9706" y="1772816"/>
          <a:ext cx="3684588" cy="486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4828571" imgH="6380952" progId="Paint.Picture">
                  <p:embed/>
                </p:oleObj>
              </mc:Choice>
              <mc:Fallback>
                <p:oleObj name="Точечный рисунок" r:id="rId3" imgW="4828571" imgH="6380952" progId="Paint.Picture">
                  <p:embed/>
                  <p:pic>
                    <p:nvPicPr>
                      <p:cNvPr id="667654" name="Object 6">
                        <a:extLst>
                          <a:ext uri="{FF2B5EF4-FFF2-40B4-BE49-F238E27FC236}">
                            <a16:creationId xmlns:a16="http://schemas.microsoft.com/office/drawing/2014/main" id="{C04F0BC8-1833-4D44-B8BD-5CEBCDA0E1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9706" y="1772816"/>
                        <a:ext cx="3684588" cy="486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6E85527-30A9-44FF-9AEA-B8D79D805953}"/>
              </a:ext>
            </a:extLst>
          </p:cNvPr>
          <p:cNvGrpSpPr/>
          <p:nvPr/>
        </p:nvGrpSpPr>
        <p:grpSpPr>
          <a:xfrm>
            <a:off x="827584" y="1758528"/>
            <a:ext cx="5586710" cy="4881563"/>
            <a:chOff x="827584" y="1758528"/>
            <a:chExt cx="5586710" cy="4881563"/>
          </a:xfrm>
        </p:grpSpPr>
        <p:sp>
          <p:nvSpPr>
            <p:cNvPr id="667657" name="Text Box 9">
              <a:extLst>
                <a:ext uri="{FF2B5EF4-FFF2-40B4-BE49-F238E27FC236}">
                  <a16:creationId xmlns:a16="http://schemas.microsoft.com/office/drawing/2014/main" id="{F04869B5-96C1-4591-A315-4DB228427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584" y="5589240"/>
              <a:ext cx="1828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Ответ: </a:t>
              </a:r>
              <a:endParaRPr lang="ru-RU" altLang="ru-RU" sz="3200" dirty="0"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67658" name="Object 10">
              <a:extLst>
                <a:ext uri="{FF2B5EF4-FFF2-40B4-BE49-F238E27FC236}">
                  <a16:creationId xmlns:a16="http://schemas.microsoft.com/office/drawing/2014/main" id="{CA5C6809-56A2-4A3B-9821-D331F79B786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29706" y="1758528"/>
            <a:ext cx="3684588" cy="4881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Точечный рисунок" r:id="rId5" imgW="4839375" imgH="6409524" progId="Paint.Picture">
                    <p:embed/>
                  </p:oleObj>
                </mc:Choice>
                <mc:Fallback>
                  <p:oleObj name="Точечный рисунок" r:id="rId5" imgW="4839375" imgH="6409524" progId="Paint.Picture">
                    <p:embed/>
                    <p:pic>
                      <p:nvPicPr>
                        <p:cNvPr id="667658" name="Object 10">
                          <a:extLst>
                            <a:ext uri="{FF2B5EF4-FFF2-40B4-BE49-F238E27FC236}">
                              <a16:creationId xmlns:a16="http://schemas.microsoft.com/office/drawing/2014/main" id="{CA5C6809-56A2-4A3B-9821-D331F79B786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9706" y="1758528"/>
                          <a:ext cx="3684588" cy="4881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68351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>
            <a:extLst>
              <a:ext uri="{FF2B5EF4-FFF2-40B4-BE49-F238E27FC236}">
                <a16:creationId xmlns:a16="http://schemas.microsoft.com/office/drawing/2014/main" id="{1B0A2749-4B4C-4E64-8AAE-1FD3AB07A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568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13</a:t>
            </a:r>
          </a:p>
        </p:txBody>
      </p:sp>
      <p:sp>
        <p:nvSpPr>
          <p:cNvPr id="659459" name="Text Box 3">
            <a:extLst>
              <a:ext uri="{FF2B5EF4-FFF2-40B4-BE49-F238E27FC236}">
                <a16:creationId xmlns:a16="http://schemas.microsoft.com/office/drawing/2014/main" id="{60CFE8A6-5BE3-4BDC-A67B-6F54E752A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52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паркет, составленный из шестиугольников, равных данному. Раскрасьте шестиугольники в три цвета так, чтобы соседние шестиугольники были окрашены разными цветами. </a:t>
            </a:r>
          </a:p>
        </p:txBody>
      </p:sp>
      <p:pic>
        <p:nvPicPr>
          <p:cNvPr id="659460" name="Picture 4">
            <a:extLst>
              <a:ext uri="{FF2B5EF4-FFF2-40B4-BE49-F238E27FC236}">
                <a16:creationId xmlns:a16="http://schemas.microsoft.com/office/drawing/2014/main" id="{67808ADF-E552-475B-8D7C-514C8FC68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38560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9461" name="Group 5">
            <a:extLst>
              <a:ext uri="{FF2B5EF4-FFF2-40B4-BE49-F238E27FC236}">
                <a16:creationId xmlns:a16="http://schemas.microsoft.com/office/drawing/2014/main" id="{C1EC5CF7-A360-4DA9-A1C6-34FD103ABB37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828800"/>
            <a:ext cx="6161088" cy="5029200"/>
            <a:chOff x="192" y="1152"/>
            <a:chExt cx="3881" cy="3168"/>
          </a:xfrm>
        </p:grpSpPr>
        <p:sp>
          <p:nvSpPr>
            <p:cNvPr id="659462" name="Text Box 6">
              <a:extLst>
                <a:ext uri="{FF2B5EF4-FFF2-40B4-BE49-F238E27FC236}">
                  <a16:creationId xmlns:a16="http://schemas.microsoft.com/office/drawing/2014/main" id="{75077E78-F3E4-4D9D-9B1E-14290C030E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600"/>
              <a:ext cx="11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pic>
          <p:nvPicPr>
            <p:cNvPr id="659463" name="Picture 7">
              <a:extLst>
                <a:ext uri="{FF2B5EF4-FFF2-40B4-BE49-F238E27FC236}">
                  <a16:creationId xmlns:a16="http://schemas.microsoft.com/office/drawing/2014/main" id="{6F28BB55-DDB8-4DC1-8D63-2F7103B28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152"/>
              <a:ext cx="2441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243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7ACC4F16-9383-4ED1-A072-DED52A4749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67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14</a:t>
            </a:r>
          </a:p>
        </p:txBody>
      </p:sp>
      <p:sp>
        <p:nvSpPr>
          <p:cNvPr id="661507" name="Text Box 3">
            <a:extLst>
              <a:ext uri="{FF2B5EF4-FFF2-40B4-BE49-F238E27FC236}">
                <a16:creationId xmlns:a16="http://schemas.microsoft.com/office/drawing/2014/main" id="{712259BD-61E6-49AB-A779-BEC670C31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1067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Изобразите паркет, составленный из шестиугольников, равных данному. Раскрасьте шестиугольники в три цвета так, чтобы соседние шестиугольники были окрашены разными цветами. </a:t>
            </a:r>
          </a:p>
        </p:txBody>
      </p:sp>
      <p:pic>
        <p:nvPicPr>
          <p:cNvPr id="661508" name="Picture 4">
            <a:extLst>
              <a:ext uri="{FF2B5EF4-FFF2-40B4-BE49-F238E27FC236}">
                <a16:creationId xmlns:a16="http://schemas.microsoft.com/office/drawing/2014/main" id="{EF90B8E4-EDEB-40FF-848A-7E7D25893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73238"/>
            <a:ext cx="389890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1509" name="Group 5">
            <a:extLst>
              <a:ext uri="{FF2B5EF4-FFF2-40B4-BE49-F238E27FC236}">
                <a16:creationId xmlns:a16="http://schemas.microsoft.com/office/drawing/2014/main" id="{3BFC86C3-156F-4969-9FAA-43E63C41F47C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752600"/>
            <a:ext cx="5999163" cy="5105400"/>
            <a:chOff x="192" y="1104"/>
            <a:chExt cx="3779" cy="3216"/>
          </a:xfrm>
        </p:grpSpPr>
        <p:sp>
          <p:nvSpPr>
            <p:cNvPr id="661510" name="Text Box 6">
              <a:extLst>
                <a:ext uri="{FF2B5EF4-FFF2-40B4-BE49-F238E27FC236}">
                  <a16:creationId xmlns:a16="http://schemas.microsoft.com/office/drawing/2014/main" id="{D0841A18-677A-45D0-BD26-54C586787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600"/>
              <a:ext cx="115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61511" name="Object 7">
              <a:extLst>
                <a:ext uri="{FF2B5EF4-FFF2-40B4-BE49-F238E27FC236}">
                  <a16:creationId xmlns:a16="http://schemas.microsoft.com/office/drawing/2014/main" id="{C482F589-CD08-4398-B078-C2C318D2A26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36" y="1104"/>
            <a:ext cx="2435" cy="3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Точечный рисунок" r:id="rId4" imgW="4839375" imgH="6392167" progId="Paint.Picture">
                    <p:embed/>
                  </p:oleObj>
                </mc:Choice>
                <mc:Fallback>
                  <p:oleObj name="Точечный рисунок" r:id="rId4" imgW="4839375" imgH="6392167" progId="Paint.Picture">
                    <p:embed/>
                    <p:pic>
                      <p:nvPicPr>
                        <p:cNvPr id="661511" name="Object 7">
                          <a:extLst>
                            <a:ext uri="{FF2B5EF4-FFF2-40B4-BE49-F238E27FC236}">
                              <a16:creationId xmlns:a16="http://schemas.microsoft.com/office/drawing/2014/main" id="{C482F589-CD08-4398-B078-C2C318D2A26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104"/>
                          <a:ext cx="2435" cy="3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58071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>
            <a:extLst>
              <a:ext uri="{FF2B5EF4-FFF2-40B4-BE49-F238E27FC236}">
                <a16:creationId xmlns:a16="http://schemas.microsoft.com/office/drawing/2014/main" id="{CF2C72A4-0376-4EF9-BD19-405DBB614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8812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15</a:t>
            </a:r>
          </a:p>
        </p:txBody>
      </p:sp>
      <p:sp>
        <p:nvSpPr>
          <p:cNvPr id="653315" name="Text Box 3">
            <a:extLst>
              <a:ext uri="{FF2B5EF4-FFF2-40B4-BE49-F238E27FC236}">
                <a16:creationId xmlns:a16="http://schemas.microsoft.com/office/drawing/2014/main" id="{E070FFCB-5B57-4080-80E8-4CFD9B4ED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388"/>
            <a:ext cx="91085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Докажите, что из любого шестиугольника, противолежащие стороны которого равны и параллельны, можно составить паркет.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F71012C-57A2-4A88-A3C2-AF04E9BA5AD7}"/>
              </a:ext>
            </a:extLst>
          </p:cNvPr>
          <p:cNvGrpSpPr/>
          <p:nvPr/>
        </p:nvGrpSpPr>
        <p:grpSpPr>
          <a:xfrm>
            <a:off x="17748" y="1054310"/>
            <a:ext cx="9108504" cy="3921208"/>
            <a:chOff x="17748" y="1054310"/>
            <a:chExt cx="9108504" cy="3921208"/>
          </a:xfrm>
        </p:grpSpPr>
        <p:sp>
          <p:nvSpPr>
            <p:cNvPr id="653318" name="Text Box 6">
              <a:extLst>
                <a:ext uri="{FF2B5EF4-FFF2-40B4-BE49-F238E27FC236}">
                  <a16:creationId xmlns:a16="http://schemas.microsoft.com/office/drawing/2014/main" id="{01171115-0018-47F6-BC7E-ADC39F97B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48" y="1054310"/>
              <a:ext cx="9108504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 dirty="0">
                  <a:solidFill>
                    <a:srgbClr val="FF3300"/>
                  </a:solidFill>
                </a:rPr>
                <a:t>	</a:t>
              </a:r>
              <a:r>
                <a:rPr lang="ru-RU" altLang="ru-RU" dirty="0">
                  <a:solidFill>
                    <a:srgbClr val="FF3300"/>
                  </a:solidFill>
                </a:rPr>
                <a:t>Решение.</a:t>
              </a:r>
              <a:r>
                <a:rPr lang="ru-RU" altLang="ru-RU" dirty="0"/>
                <a:t> Рассмотрим шестиугольник </a:t>
              </a:r>
              <a:r>
                <a:rPr lang="en-US" altLang="ru-RU" i="1" dirty="0"/>
                <a:t>ABCDEF.</a:t>
              </a:r>
              <a:r>
                <a:rPr lang="en-US" altLang="ru-RU" dirty="0"/>
                <a:t> </a:t>
              </a:r>
              <a:endParaRPr lang="ru-RU" altLang="ru-RU" dirty="0">
                <a:cs typeface="Times New Roman" panose="02020603050405020304" pitchFamily="18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D896632-6EE7-4608-9CC4-7B12BA4CA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5656" y="3453162"/>
              <a:ext cx="2164600" cy="1522356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4AE2C93-AC3B-479C-97AC-A1625613945D}"/>
              </a:ext>
            </a:extLst>
          </p:cNvPr>
          <p:cNvGrpSpPr/>
          <p:nvPr/>
        </p:nvGrpSpPr>
        <p:grpSpPr>
          <a:xfrm>
            <a:off x="37560" y="2921107"/>
            <a:ext cx="9108504" cy="3030061"/>
            <a:chOff x="98184" y="2921107"/>
            <a:chExt cx="9108504" cy="30300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Box 3">
                  <a:extLst>
                    <a:ext uri="{FF2B5EF4-FFF2-40B4-BE49-F238E27FC236}">
                      <a16:creationId xmlns:a16="http://schemas.microsoft.com/office/drawing/2014/main" id="{0561D3C1-9758-4435-9B8C-A0C6FD9858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8184" y="5072979"/>
                  <a:ext cx="9108504" cy="878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cs typeface="Times New Roman" panose="02020603050405020304" pitchFamily="18" charset="0"/>
                    </a:rPr>
                    <a:t>	Параллельными переносами на вектор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</m:acc>
                    </m:oMath>
                  </a14:m>
                  <a:r>
                    <a:rPr lang="ru-RU" altLang="ru-RU" dirty="0">
                      <a:cs typeface="Times New Roman" panose="02020603050405020304" pitchFamily="18" charset="0"/>
                    </a:rPr>
                    <a:t>, из него можно получить полоску.</a:t>
                  </a:r>
                </a:p>
              </p:txBody>
            </p:sp>
          </mc:Choice>
          <mc:Fallback xmlns="">
            <p:sp>
              <p:nvSpPr>
                <p:cNvPr id="14" name="Text Box 3">
                  <a:extLst>
                    <a:ext uri="{FF2B5EF4-FFF2-40B4-BE49-F238E27FC236}">
                      <a16:creationId xmlns:a16="http://schemas.microsoft.com/office/drawing/2014/main" id="{0561D3C1-9758-4435-9B8C-A0C6FD9858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184" y="5072979"/>
                  <a:ext cx="9108504" cy="878189"/>
                </a:xfrm>
                <a:prstGeom prst="rect">
                  <a:avLst/>
                </a:prstGeom>
                <a:blipFill>
                  <a:blip r:embed="rId4"/>
                  <a:stretch>
                    <a:fillRect l="-1004" r="-1071" b="-1527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7237842-B3BF-45E1-8FDD-3E8CF62B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3512" y="2921107"/>
              <a:ext cx="4937925" cy="2026412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A67BAF7-0C92-425A-92EC-203CD2E2A6CB}"/>
              </a:ext>
            </a:extLst>
          </p:cNvPr>
          <p:cNvGrpSpPr/>
          <p:nvPr/>
        </p:nvGrpSpPr>
        <p:grpSpPr>
          <a:xfrm>
            <a:off x="0" y="1836045"/>
            <a:ext cx="9108504" cy="4928581"/>
            <a:chOff x="0" y="1338098"/>
            <a:chExt cx="9108504" cy="4928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 Box 3">
                  <a:extLst>
                    <a:ext uri="{FF2B5EF4-FFF2-40B4-BE49-F238E27FC236}">
                      <a16:creationId xmlns:a16="http://schemas.microsoft.com/office/drawing/2014/main" id="{50B7EC12-2936-4564-82F0-38DDCF63892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5388490"/>
                  <a:ext cx="9108504" cy="878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altLang="ru-RU" dirty="0">
                      <a:cs typeface="Times New Roman" panose="02020603050405020304" pitchFamily="18" charset="0"/>
                    </a:rPr>
                    <a:t>	 Параллельными переносами на вектор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a14:m>
                  <a:r>
                    <a:rPr lang="ru-RU" altLang="ru-RU" dirty="0">
                      <a:cs typeface="Times New Roman" panose="02020603050405020304" pitchFamily="18" charset="0"/>
                    </a:rPr>
                    <a:t>, из этой полоски можно получить искомый паркет.</a:t>
                  </a:r>
                </a:p>
              </p:txBody>
            </p:sp>
          </mc:Choice>
          <mc:Fallback xmlns="">
            <p:sp>
              <p:nvSpPr>
                <p:cNvPr id="22" name="Text Box 3">
                  <a:extLst>
                    <a:ext uri="{FF2B5EF4-FFF2-40B4-BE49-F238E27FC236}">
                      <a16:creationId xmlns:a16="http://schemas.microsoft.com/office/drawing/2014/main" id="{50B7EC12-2936-4564-82F0-38DDCF638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5388490"/>
                  <a:ext cx="9108504" cy="878189"/>
                </a:xfrm>
                <a:prstGeom prst="rect">
                  <a:avLst/>
                </a:prstGeom>
                <a:blipFill>
                  <a:blip r:embed="rId6"/>
                  <a:stretch>
                    <a:fillRect l="-1004" r="-1004" b="-1527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B1CBCE5-5787-4BFC-80AD-0B9E44615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2888" y="1338098"/>
              <a:ext cx="5210617" cy="3092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>
            <a:extLst>
              <a:ext uri="{FF2B5EF4-FFF2-40B4-BE49-F238E27FC236}">
                <a16:creationId xmlns:a16="http://schemas.microsoft.com/office/drawing/2014/main" id="{49C4A191-F45E-40F7-9DF8-1A7C70164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16*</a:t>
            </a:r>
          </a:p>
        </p:txBody>
      </p:sp>
      <p:sp>
        <p:nvSpPr>
          <p:cNvPr id="647171" name="Text Box 3">
            <a:extLst>
              <a:ext uri="{FF2B5EF4-FFF2-40B4-BE49-F238E27FC236}">
                <a16:creationId xmlns:a16="http://schemas.microsoft.com/office/drawing/2014/main" id="{7544DDC0-1B37-4AA3-A78E-C93FAE74B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469121"/>
            <a:ext cx="91085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cs typeface="Times New Roman" panose="02020603050405020304" pitchFamily="18" charset="0"/>
              </a:rPr>
              <a:t>Можно ли </a:t>
            </a:r>
            <a:r>
              <a:rPr lang="ru-RU" altLang="ru-RU" sz="2800" dirty="0"/>
              <a:t>составить паркет из каких-нибудь равных</a:t>
            </a:r>
            <a:r>
              <a:rPr lang="ru-RU" altLang="ru-RU" sz="2800" dirty="0">
                <a:cs typeface="Times New Roman" panose="02020603050405020304" pitchFamily="18" charset="0"/>
              </a:rPr>
              <a:t> выпуклых </a:t>
            </a:r>
            <a:r>
              <a:rPr lang="en-US" altLang="ru-RU" sz="2800" i="1" dirty="0">
                <a:cs typeface="Times New Roman" panose="02020603050405020304" pitchFamily="18" charset="0"/>
              </a:rPr>
              <a:t>n</a:t>
            </a:r>
            <a:r>
              <a:rPr lang="ru-RU" altLang="ru-RU" sz="2800" dirty="0">
                <a:cs typeface="Times New Roman" panose="02020603050405020304" pitchFamily="18" charset="0"/>
              </a:rPr>
              <a:t>-угольников при </a:t>
            </a:r>
            <a:r>
              <a:rPr lang="en-US" altLang="ru-RU" sz="2800" i="1" dirty="0">
                <a:cs typeface="Times New Roman" panose="02020603050405020304" pitchFamily="18" charset="0"/>
              </a:rPr>
              <a:t>n &gt; </a:t>
            </a:r>
            <a:r>
              <a:rPr lang="en-US" altLang="ru-RU" sz="2800" dirty="0">
                <a:cs typeface="Times New Roman" panose="02020603050405020304" pitchFamily="18" charset="0"/>
              </a:rPr>
              <a:t>6</a:t>
            </a:r>
            <a:r>
              <a:rPr lang="ru-RU" altLang="ru-RU" sz="2800" dirty="0"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7172" name="Text Box 4">
                <a:extLst>
                  <a:ext uri="{FF2B5EF4-FFF2-40B4-BE49-F238E27FC236}">
                    <a16:creationId xmlns:a16="http://schemas.microsoft.com/office/drawing/2014/main" id="{836A46C1-CB69-4A0F-83E5-5270EC099F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96" y="1340768"/>
                <a:ext cx="9108504" cy="57740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altLang="ru-RU" sz="3200" dirty="0">
                    <a:solidFill>
                      <a:srgbClr val="FF3300"/>
                    </a:solidFill>
                  </a:rPr>
                  <a:t>	</a:t>
                </a:r>
                <a:r>
                  <a:rPr lang="ru-RU" altLang="ru-RU" sz="2000" dirty="0">
                    <a:solidFill>
                      <a:srgbClr val="FF3300"/>
                    </a:solidFill>
                  </a:rPr>
                  <a:t>Ответ:</a:t>
                </a:r>
                <a:r>
                  <a:rPr lang="ru-RU" altLang="ru-RU" sz="2000" dirty="0">
                    <a:solidFill>
                      <a:schemeClr val="accent1"/>
                    </a:solidFill>
                  </a:rPr>
                  <a:t> </a:t>
                </a:r>
                <a:r>
                  <a:rPr lang="ru-RU" altLang="ru-RU" sz="2000" dirty="0"/>
                  <a:t>Строгое доказательство довольно сложно. Его можно посмотреть в книге Коннов В.В. И др. Геометрическая теория графов – М.: Народное образование, 1999.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sz="2000" dirty="0"/>
                  <a:t>	Приведём нестрогие рассуждения, показывающие справедливость этого утверждения.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sz="2000" dirty="0"/>
                  <a:t>	Рассмотрим граф, образованный </a:t>
                </a:r>
                <a:r>
                  <a:rPr lang="en-US" altLang="ru-RU" sz="2000" i="1" dirty="0"/>
                  <a:t>n</a:t>
                </a:r>
                <a:r>
                  <a:rPr lang="en-US" altLang="ru-RU" sz="2000" dirty="0"/>
                  <a:t>-</a:t>
                </a:r>
                <a:r>
                  <a:rPr lang="ru-RU" altLang="ru-RU" sz="2000" dirty="0"/>
                  <a:t>угольниками паркета. Будем относится к нему как к конечному графу. Обозначим В – число вершин, Р – число рёбер, Г – число граней (многоугольников). Из выпуклости многоугольников следует, что каждой вершине сходится, по крайней мере, три ребра. Следовательно, имеет место неравенство 3В </a:t>
                </a:r>
                <a14:m>
                  <m:oMath xmlns:m="http://schemas.openxmlformats.org/officeDocument/2006/math">
                    <m:r>
                      <a:rPr lang="ru-RU" alt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ru-RU" altLang="ru-RU" sz="2000" dirty="0"/>
                  <a:t> 2Р. Так как каждое ребро является стороной двух </a:t>
                </a:r>
                <a:r>
                  <a:rPr lang="en-US" altLang="ru-RU" sz="2000" i="1" dirty="0"/>
                  <a:t>n</a:t>
                </a:r>
                <a:r>
                  <a:rPr lang="ru-RU" altLang="ru-RU" sz="2000" dirty="0"/>
                  <a:t>-угольников, то имеет место равенство </a:t>
                </a:r>
                <a:r>
                  <a:rPr lang="en-US" altLang="ru-RU" sz="2000" i="1" dirty="0"/>
                  <a:t>n</a:t>
                </a:r>
                <a:r>
                  <a:rPr lang="ru-RU" altLang="ru-RU" sz="2000" dirty="0"/>
                  <a:t>Г=2Р.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sz="2000" dirty="0"/>
                  <a:t>	По теореме Эйлера для графов имеет место равенство В – Р + Г = 2.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sz="2000" dirty="0"/>
                  <a:t>	Выражая В и Р через Г, получим неравенство 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ru-RU" altLang="ru-RU" sz="2000" b="0" i="1" smtClean="0">
                            <a:latin typeface="Cambria Math" panose="02040503050406030204" pitchFamily="18" charset="0"/>
                          </a:rPr>
                          <m:t>Г</m:t>
                        </m:r>
                      </m:num>
                      <m:den>
                        <m:r>
                          <a:rPr lang="ru-RU" altLang="ru-RU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ru-RU" altLang="ru-RU" sz="20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ru-RU" altLang="ru-RU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ru-RU" altLang="ru-RU" sz="2000" b="0" i="1" smtClean="0">
                            <a:latin typeface="Cambria Math" panose="02040503050406030204" pitchFamily="18" charset="0"/>
                          </a:rPr>
                          <m:t>Г</m:t>
                        </m:r>
                      </m:num>
                      <m:den>
                        <m:r>
                          <a:rPr lang="ru-RU" altLang="ru-R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ru-RU" altLang="ru-RU" sz="2000" b="0" i="1" smtClean="0">
                        <a:latin typeface="Cambria Math" panose="02040503050406030204" pitchFamily="18" charset="0"/>
                      </a:rPr>
                      <m:t>+Г</m:t>
                    </m:r>
                    <m:r>
                      <a:rPr lang="ru-RU" alt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ru-RU" altLang="ru-RU" sz="2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altLang="ru-RU" sz="2000" dirty="0"/>
                  <a:t>,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sz="2000" dirty="0"/>
                  <a:t>из которого следуют неравенства </a:t>
                </a:r>
                <a14:m>
                  <m:oMath xmlns:m="http://schemas.openxmlformats.org/officeDocument/2006/math">
                    <m:r>
                      <a:rPr lang="ru-RU" altLang="ru-RU" sz="20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ru-RU" alt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sz="2000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ru-RU" altLang="ru-RU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ru-RU" altLang="ru-RU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ru-RU" altLang="ru-RU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ru-RU" alt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ru-RU" alt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altLang="ru-R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ru-RU" altLang="ru-RU" sz="2000" b="0" i="1" smtClean="0">
                            <a:latin typeface="Cambria Math" panose="02040503050406030204" pitchFamily="18" charset="0"/>
                          </a:rPr>
                          <m:t>Г</m:t>
                        </m:r>
                      </m:den>
                    </m:f>
                    <m:r>
                      <a:rPr lang="ru-RU" alt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ru-RU" altLang="ru-RU" sz="2000" dirty="0"/>
                  <a:t>0. Значит, должно выполняться неравенство </a:t>
                </a:r>
                <a:r>
                  <a:rPr lang="en-US" altLang="ru-RU" sz="2000" i="1" dirty="0"/>
                  <a:t>n </a:t>
                </a:r>
                <a14:m>
                  <m:oMath xmlns:m="http://schemas.openxmlformats.org/officeDocument/2006/math">
                    <m:r>
                      <a:rPr lang="ru-RU" alt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ru-RU" sz="2000" dirty="0"/>
                  <a:t> 6.</a:t>
                </a:r>
                <a:endParaRPr lang="ru-RU" altLang="ru-RU" sz="2000" dirty="0"/>
              </a:p>
              <a:p>
                <a:pPr algn="just">
                  <a:spcBef>
                    <a:spcPts val="0"/>
                  </a:spcBef>
                </a:pPr>
                <a:r>
                  <a:rPr lang="en-US" altLang="ru-RU" sz="2000" dirty="0"/>
                  <a:t> </a:t>
                </a:r>
                <a:endParaRPr lang="ru-RU" altLang="ru-RU" sz="2000" dirty="0"/>
              </a:p>
            </p:txBody>
          </p:sp>
        </mc:Choice>
        <mc:Fallback xmlns="">
          <p:sp>
            <p:nvSpPr>
              <p:cNvPr id="647172" name="Text Box 4">
                <a:extLst>
                  <a:ext uri="{FF2B5EF4-FFF2-40B4-BE49-F238E27FC236}">
                    <a16:creationId xmlns:a16="http://schemas.microsoft.com/office/drawing/2014/main" id="{836A46C1-CB69-4A0F-83E5-5270EC099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1340768"/>
                <a:ext cx="9108504" cy="5774081"/>
              </a:xfrm>
              <a:prstGeom prst="rect">
                <a:avLst/>
              </a:prstGeom>
              <a:blipFill>
                <a:blip r:embed="rId3"/>
                <a:stretch>
                  <a:fillRect l="-736" r="-6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035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2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02" name="Text Box 46">
            <a:extLst>
              <a:ext uri="{FF2B5EF4-FFF2-40B4-BE49-F238E27FC236}">
                <a16:creationId xmlns:a16="http://schemas.microsoft.com/office/drawing/2014/main" id="{259A873C-B0A9-4C39-9096-728817930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268760"/>
            <a:ext cx="873169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Паркет называется</a:t>
            </a:r>
            <a:r>
              <a:rPr lang="ru-RU" altLang="ru-RU" sz="3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solidFill>
                  <a:srgbClr val="FF3300"/>
                </a:solidFill>
                <a:cs typeface="Times New Roman" panose="02020603050405020304" pitchFamily="18" charset="0"/>
              </a:rPr>
              <a:t>правильным</a:t>
            </a:r>
            <a:r>
              <a:rPr lang="ru-RU" altLang="ru-RU" sz="3200" dirty="0">
                <a:cs typeface="Times New Roman" panose="02020603050405020304" pitchFamily="18" charset="0"/>
              </a:rPr>
              <a:t>, если он состоит из правильных многоугольников, и вокруг каждой вершины правильные многоугольники расположены одним и тем же способом. </a:t>
            </a:r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F4934FF5-BC8B-4716-A857-E5CED1D70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86559"/>
            <a:ext cx="87316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dirty="0">
                <a:cs typeface="Times New Roman" panose="02020603050405020304" pitchFamily="18" charset="0"/>
              </a:rPr>
              <a:t>	</a:t>
            </a:r>
            <a:r>
              <a:rPr lang="ru-RU" altLang="ru-RU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ПРАВИЛЬНЫЕ ПАРКЕТЫ</a:t>
            </a:r>
          </a:p>
        </p:txBody>
      </p:sp>
    </p:spTree>
    <p:extLst>
      <p:ext uri="{BB962C8B-B14F-4D97-AF65-F5344CB8AC3E}">
        <p14:creationId xmlns:p14="http://schemas.microsoft.com/office/powerpoint/2010/main" val="38324073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5" name="Text Box 3">
            <a:extLst>
              <a:ext uri="{FF2B5EF4-FFF2-40B4-BE49-F238E27FC236}">
                <a16:creationId xmlns:a16="http://schemas.microsoft.com/office/drawing/2014/main" id="{DBC8C4BF-71F0-4B93-8621-48218ADAD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Примерами правильных паркетов являются паркеты из правильных треугольников, квадратов и правильных шестиугольников.</a:t>
            </a:r>
          </a:p>
        </p:txBody>
      </p:sp>
      <p:pic>
        <p:nvPicPr>
          <p:cNvPr id="602116" name="Picture 4">
            <a:extLst>
              <a:ext uri="{FF2B5EF4-FFF2-40B4-BE49-F238E27FC236}">
                <a16:creationId xmlns:a16="http://schemas.microsoft.com/office/drawing/2014/main" id="{AC9B90A1-6168-4446-9AA2-E7373A475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3" y="1769013"/>
            <a:ext cx="4071485" cy="196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054">
            <a:extLst>
              <a:ext uri="{FF2B5EF4-FFF2-40B4-BE49-F238E27FC236}">
                <a16:creationId xmlns:a16="http://schemas.microsoft.com/office/drawing/2014/main" id="{A8A7482B-9E5C-4FDD-A6F8-7415E8E6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07" y="1732101"/>
            <a:ext cx="3003009" cy="198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30">
            <a:extLst>
              <a:ext uri="{FF2B5EF4-FFF2-40B4-BE49-F238E27FC236}">
                <a16:creationId xmlns:a16="http://schemas.microsoft.com/office/drawing/2014/main" id="{6948B7E2-F802-4ED0-9AAA-D772D7F2D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80" y="4082046"/>
            <a:ext cx="3408040" cy="255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1026">
            <a:extLst>
              <a:ext uri="{FF2B5EF4-FFF2-40B4-BE49-F238E27FC236}">
                <a16:creationId xmlns:a16="http://schemas.microsoft.com/office/drawing/2014/main" id="{70D7EDBC-7FCD-4966-A879-03D72F999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1</a:t>
            </a:r>
          </a:p>
        </p:txBody>
      </p:sp>
      <p:sp>
        <p:nvSpPr>
          <p:cNvPr id="579587" name="Text Box 1027">
            <a:extLst>
              <a:ext uri="{FF2B5EF4-FFF2-40B4-BE49-F238E27FC236}">
                <a16:creationId xmlns:a16="http://schemas.microsoft.com/office/drawing/2014/main" id="{A222DA73-BADB-474C-8042-92D182097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2800" dirty="0"/>
              <a:t>Укажите элементы симметрии правильного паркета из треугольников.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3FED354-00BE-4020-B77E-7CEA8AFC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4071485" cy="196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27">
            <a:extLst>
              <a:ext uri="{FF2B5EF4-FFF2-40B4-BE49-F238E27FC236}">
                <a16:creationId xmlns:a16="http://schemas.microsoft.com/office/drawing/2014/main" id="{E232DBC9-FB13-4115-938F-C1685F092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37112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0000"/>
                </a:solidFill>
              </a:rPr>
              <a:t>	</a:t>
            </a:r>
            <a:r>
              <a:rPr lang="ru-RU" altLang="ru-RU" sz="2800" dirty="0">
                <a:solidFill>
                  <a:srgbClr val="FF0000"/>
                </a:solidFill>
              </a:rPr>
              <a:t>Ответ:</a:t>
            </a:r>
            <a:r>
              <a:rPr lang="ru-RU" altLang="ru-RU" sz="2800" dirty="0"/>
              <a:t> центр каждого треугольника является центром симметрии 3-го порядка; каждая вершина является центром симметрии 6-го порядка; через каждую вершину проходит 6 осей симметрии.</a:t>
            </a:r>
          </a:p>
        </p:txBody>
      </p:sp>
    </p:spTree>
    <p:extLst>
      <p:ext uri="{BB962C8B-B14F-4D97-AF65-F5344CB8AC3E}">
        <p14:creationId xmlns:p14="http://schemas.microsoft.com/office/powerpoint/2010/main" val="9892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1026">
            <a:extLst>
              <a:ext uri="{FF2B5EF4-FFF2-40B4-BE49-F238E27FC236}">
                <a16:creationId xmlns:a16="http://schemas.microsoft.com/office/drawing/2014/main" id="{70D7EDBC-7FCD-4966-A879-03D72F999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2</a:t>
            </a:r>
          </a:p>
        </p:txBody>
      </p:sp>
      <p:sp>
        <p:nvSpPr>
          <p:cNvPr id="579587" name="Text Box 1027">
            <a:extLst>
              <a:ext uri="{FF2B5EF4-FFF2-40B4-BE49-F238E27FC236}">
                <a16:creationId xmlns:a16="http://schemas.microsoft.com/office/drawing/2014/main" id="{A222DA73-BADB-474C-8042-92D182097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2800" dirty="0"/>
              <a:t>Укажите элементы симметрии правильного паркета из квадратов.</a:t>
            </a:r>
          </a:p>
        </p:txBody>
      </p:sp>
      <p:sp>
        <p:nvSpPr>
          <p:cNvPr id="14" name="Text Box 1027">
            <a:extLst>
              <a:ext uri="{FF2B5EF4-FFF2-40B4-BE49-F238E27FC236}">
                <a16:creationId xmlns:a16="http://schemas.microsoft.com/office/drawing/2014/main" id="{E232DBC9-FB13-4115-938F-C1685F092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37112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0000"/>
                </a:solidFill>
              </a:rPr>
              <a:t>	</a:t>
            </a:r>
            <a:r>
              <a:rPr lang="ru-RU" altLang="ru-RU" sz="2800" dirty="0">
                <a:solidFill>
                  <a:srgbClr val="FF0000"/>
                </a:solidFill>
              </a:rPr>
              <a:t>Ответ:</a:t>
            </a:r>
            <a:r>
              <a:rPr lang="ru-RU" altLang="ru-RU" sz="2800" dirty="0"/>
              <a:t> центр и вершина каждого квадрата являются центрами симметрии 4-го порядка; через центр каждого квадрата проходит 4 оси симметрии; через каждую вершину проходит дополнительно ещё 2 оси симметрии.</a:t>
            </a:r>
          </a:p>
        </p:txBody>
      </p:sp>
      <p:pic>
        <p:nvPicPr>
          <p:cNvPr id="6" name="Picture 2054">
            <a:extLst>
              <a:ext uri="{FF2B5EF4-FFF2-40B4-BE49-F238E27FC236}">
                <a16:creationId xmlns:a16="http://schemas.microsoft.com/office/drawing/2014/main" id="{957B16A6-4151-4B73-8B70-48B397789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41530"/>
            <a:ext cx="3003009" cy="198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5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1026">
            <a:extLst>
              <a:ext uri="{FF2B5EF4-FFF2-40B4-BE49-F238E27FC236}">
                <a16:creationId xmlns:a16="http://schemas.microsoft.com/office/drawing/2014/main" id="{70D7EDBC-7FCD-4966-A879-03D72F999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3</a:t>
            </a:r>
          </a:p>
        </p:txBody>
      </p:sp>
      <p:sp>
        <p:nvSpPr>
          <p:cNvPr id="579587" name="Text Box 1027">
            <a:extLst>
              <a:ext uri="{FF2B5EF4-FFF2-40B4-BE49-F238E27FC236}">
                <a16:creationId xmlns:a16="http://schemas.microsoft.com/office/drawing/2014/main" id="{A222DA73-BADB-474C-8042-92D182097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2800" dirty="0"/>
              <a:t>Укажите элементы симметрии правильного паркета из шестиугольников.</a:t>
            </a:r>
          </a:p>
        </p:txBody>
      </p:sp>
      <p:sp>
        <p:nvSpPr>
          <p:cNvPr id="14" name="Text Box 1027">
            <a:extLst>
              <a:ext uri="{FF2B5EF4-FFF2-40B4-BE49-F238E27FC236}">
                <a16:creationId xmlns:a16="http://schemas.microsoft.com/office/drawing/2014/main" id="{E232DBC9-FB13-4115-938F-C1685F092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37112"/>
            <a:ext cx="9144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0000"/>
                </a:solidFill>
              </a:rPr>
              <a:t>	</a:t>
            </a:r>
            <a:r>
              <a:rPr lang="ru-RU" altLang="ru-RU" sz="2800" dirty="0">
                <a:solidFill>
                  <a:srgbClr val="FF0000"/>
                </a:solidFill>
              </a:rPr>
              <a:t>Ответ:</a:t>
            </a:r>
            <a:r>
              <a:rPr lang="ru-RU" altLang="ru-RU" sz="2800" dirty="0"/>
              <a:t> центр каждого шестиугольника является центром симметрии 6-го порядка; каждая вершина является центром симметрии 3-го порядка; через центр каждого шестиугольника проходит 6 осей симметрии.</a:t>
            </a:r>
          </a:p>
        </p:txBody>
      </p:sp>
      <p:pic>
        <p:nvPicPr>
          <p:cNvPr id="7" name="Picture 1030">
            <a:extLst>
              <a:ext uri="{FF2B5EF4-FFF2-40B4-BE49-F238E27FC236}">
                <a16:creationId xmlns:a16="http://schemas.microsoft.com/office/drawing/2014/main" id="{033C7487-4B60-4BE3-974A-B7F404E91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480" y="1625263"/>
            <a:ext cx="3408040" cy="255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7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333BA1-1138-13F7-87D0-CAC9E8868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60" y="548680"/>
            <a:ext cx="7712880" cy="537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722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5" name="Text Box 3">
            <a:extLst>
              <a:ext uri="{FF2B5EF4-FFF2-40B4-BE49-F238E27FC236}">
                <a16:creationId xmlns:a16="http://schemas.microsoft.com/office/drawing/2014/main" id="{DBC8C4BF-71F0-4B93-8621-48218ADAD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000" dirty="0"/>
              <a:t>	Правильные Паркеты можно строить с помощью компьютерной программы </a:t>
            </a:r>
            <a:r>
              <a:rPr lang="en-US" altLang="ru-RU" sz="2000" dirty="0"/>
              <a:t>GeoGebra</a:t>
            </a:r>
            <a:r>
              <a:rPr lang="ru-RU" altLang="ru-RU" sz="2000" dirty="0"/>
              <a:t>.	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3497590-0B7B-4A34-BAB6-AF999F7D2781}"/>
              </a:ext>
            </a:extLst>
          </p:cNvPr>
          <p:cNvGrpSpPr/>
          <p:nvPr/>
        </p:nvGrpSpPr>
        <p:grpSpPr>
          <a:xfrm>
            <a:off x="0" y="495897"/>
            <a:ext cx="9144000" cy="6094985"/>
            <a:chOff x="0" y="604386"/>
            <a:chExt cx="9144000" cy="609498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5355882-EED2-4EFF-8EFA-4F4BFC244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712" y="2833982"/>
              <a:ext cx="4752528" cy="3865389"/>
            </a:xfrm>
            <a:prstGeom prst="rect">
              <a:avLst/>
            </a:prstGeom>
          </p:spPr>
        </p:pic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9EA67E2E-A623-4D33-B0F7-E2EA63681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04386"/>
              <a:ext cx="91440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ru-RU" altLang="ru-RU" sz="3200" dirty="0"/>
                <a:t>	</a:t>
              </a:r>
              <a:r>
                <a:rPr lang="ru-RU" altLang="ru-RU" sz="2000" dirty="0"/>
                <a:t>Рассмотрим, например, построение правильного паркета из шестиугольников. Выберем инструмент «Правильный многоугольник», и построим правильный шестиугольник.	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C86EDA5-EE57-445D-8092-84E30533FBA1}"/>
              </a:ext>
            </a:extLst>
          </p:cNvPr>
          <p:cNvGrpSpPr/>
          <p:nvPr/>
        </p:nvGrpSpPr>
        <p:grpSpPr>
          <a:xfrm>
            <a:off x="0" y="1444280"/>
            <a:ext cx="9144000" cy="5155076"/>
            <a:chOff x="0" y="1444280"/>
            <a:chExt cx="9144000" cy="5155076"/>
          </a:xfrm>
        </p:grpSpPr>
        <p:sp>
          <p:nvSpPr>
            <p:cNvPr id="11" name="Text Box 3">
              <a:extLst>
                <a:ext uri="{FF2B5EF4-FFF2-40B4-BE49-F238E27FC236}">
                  <a16:creationId xmlns:a16="http://schemas.microsoft.com/office/drawing/2014/main" id="{395399E4-AE12-4C4C-A7D4-208A7497B1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444280"/>
              <a:ext cx="91440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ru-RU" altLang="ru-RU" sz="3200" dirty="0"/>
                <a:t>	</a:t>
              </a:r>
              <a:r>
                <a:rPr lang="ru-RU" altLang="ru-RU" sz="2000" dirty="0"/>
                <a:t>Используя инструмент «Вектор», построим три вектора.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94ADEC0-4CBD-49B0-999B-F0CC03F5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712" y="3187351"/>
              <a:ext cx="4824536" cy="3412005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33B1C9B-C5F6-4BDC-BA6F-D88346BB9A37}"/>
              </a:ext>
            </a:extLst>
          </p:cNvPr>
          <p:cNvGrpSpPr/>
          <p:nvPr/>
        </p:nvGrpSpPr>
        <p:grpSpPr>
          <a:xfrm>
            <a:off x="0" y="1856152"/>
            <a:ext cx="9036496" cy="4944535"/>
            <a:chOff x="-107504" y="1892389"/>
            <a:chExt cx="9144000" cy="494453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1F468B8-57AB-4238-8F36-5F97ABEA8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4236" y="3196813"/>
              <a:ext cx="4500500" cy="3640111"/>
            </a:xfrm>
            <a:prstGeom prst="rect">
              <a:avLst/>
            </a:prstGeom>
          </p:spPr>
        </p:pic>
        <p:sp>
          <p:nvSpPr>
            <p:cNvPr id="12" name="Text Box 3">
              <a:extLst>
                <a:ext uri="{FF2B5EF4-FFF2-40B4-BE49-F238E27FC236}">
                  <a16:creationId xmlns:a16="http://schemas.microsoft.com/office/drawing/2014/main" id="{4A2BF86F-CB77-4BB3-B168-06B574A67B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7504" y="1892389"/>
              <a:ext cx="9144000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ru-RU" altLang="ru-RU" sz="3200" dirty="0"/>
                <a:t>	</a:t>
              </a:r>
              <a:r>
                <a:rPr lang="ru-RU" altLang="ru-RU" sz="2000" dirty="0"/>
                <a:t>Используя инструмент «Параллельный перенос на вектор», построим фрагмент правильного паркета из шестиугольников.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111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1026">
            <a:extLst>
              <a:ext uri="{FF2B5EF4-FFF2-40B4-BE49-F238E27FC236}">
                <a16:creationId xmlns:a16="http://schemas.microsoft.com/office/drawing/2014/main" id="{70D7EDBC-7FCD-4966-A879-03D72F999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</a:t>
            </a:r>
          </a:p>
        </p:txBody>
      </p:sp>
      <p:sp>
        <p:nvSpPr>
          <p:cNvPr id="579587" name="Text Box 1027">
            <a:extLst>
              <a:ext uri="{FF2B5EF4-FFF2-40B4-BE49-F238E27FC236}">
                <a16:creationId xmlns:a16="http://schemas.microsoft.com/office/drawing/2014/main" id="{A222DA73-BADB-474C-8042-92D182097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2800" dirty="0"/>
              <a:t>Докажите, что других правильных паркетов, состоящих из одноимённых правильных многоугольников, не существует.</a:t>
            </a:r>
          </a:p>
        </p:txBody>
      </p:sp>
      <p:sp>
        <p:nvSpPr>
          <p:cNvPr id="4" name="Text Box 1027">
            <a:extLst>
              <a:ext uri="{FF2B5EF4-FFF2-40B4-BE49-F238E27FC236}">
                <a16:creationId xmlns:a16="http://schemas.microsoft.com/office/drawing/2014/main" id="{EDFF5140-0824-4FB1-8BEF-60CD1360A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4395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3200" dirty="0">
                <a:solidFill>
                  <a:srgbClr val="FF0000"/>
                </a:solidFill>
              </a:rPr>
              <a:t>	</a:t>
            </a:r>
            <a:r>
              <a:rPr lang="ru-RU" altLang="ru-RU" dirty="0">
                <a:solidFill>
                  <a:srgbClr val="FF0000"/>
                </a:solidFill>
              </a:rPr>
              <a:t>Доказательство.</a:t>
            </a:r>
            <a:r>
              <a:rPr lang="ru-RU" altLang="ru-RU" dirty="0"/>
              <a:t> Углы</a:t>
            </a:r>
            <a:r>
              <a:rPr lang="ru-RU" dirty="0"/>
              <a:t> многоугольников, сходящиеся в одной вершине паркета, должны в сумме составлять 360</a:t>
            </a:r>
            <a:r>
              <a:rPr lang="ru-RU" baseline="30000" dirty="0"/>
              <a:t>о</a:t>
            </a:r>
            <a:r>
              <a:rPr lang="ru-RU" dirty="0"/>
              <a:t>. 	</a:t>
            </a:r>
            <a:endParaRPr lang="ru-RU" alt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BBFCC7-7B33-4E52-A5F6-1106D6E68F64}"/>
              </a:ext>
            </a:extLst>
          </p:cNvPr>
          <p:cNvGrpSpPr/>
          <p:nvPr/>
        </p:nvGrpSpPr>
        <p:grpSpPr>
          <a:xfrm>
            <a:off x="0" y="3694138"/>
            <a:ext cx="9144000" cy="3162438"/>
            <a:chOff x="0" y="3694138"/>
            <a:chExt cx="9144000" cy="3162438"/>
          </a:xfrm>
        </p:grpSpPr>
        <p:sp>
          <p:nvSpPr>
            <p:cNvPr id="11" name="Text Box 1027">
              <a:extLst>
                <a:ext uri="{FF2B5EF4-FFF2-40B4-BE49-F238E27FC236}">
                  <a16:creationId xmlns:a16="http://schemas.microsoft.com/office/drawing/2014/main" id="{9FEB32F3-0DBC-4A14-A663-4883276E6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533137"/>
              <a:ext cx="9144000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ru-RU" altLang="ru-RU" sz="3200" dirty="0">
                  <a:solidFill>
                    <a:srgbClr val="FF0000"/>
                  </a:solidFill>
                </a:rPr>
                <a:t>	</a:t>
              </a:r>
              <a:r>
                <a:rPr lang="ru-RU" dirty="0"/>
                <a:t>Если </a:t>
              </a:r>
              <a:r>
                <a:rPr lang="en-US" i="1" dirty="0"/>
                <a:t>n &gt; </a:t>
              </a:r>
              <a:r>
                <a:rPr lang="en-US" dirty="0"/>
                <a:t>6, </a:t>
              </a:r>
              <a:r>
                <a:rPr lang="ru-RU" dirty="0"/>
                <a:t>то углы правильных </a:t>
              </a:r>
              <a:r>
                <a:rPr lang="en-US" i="1" dirty="0"/>
                <a:t>n</a:t>
              </a:r>
              <a:r>
                <a:rPr lang="ru-RU" dirty="0"/>
                <a:t>-угольников больше 120</a:t>
              </a:r>
              <a:r>
                <a:rPr lang="ru-RU" baseline="30000" dirty="0"/>
                <a:t>о</a:t>
              </a:r>
              <a:r>
                <a:rPr lang="ru-RU" dirty="0"/>
                <a:t> и меньше 180</a:t>
              </a:r>
              <a:r>
                <a:rPr lang="ru-RU" baseline="30000" dirty="0"/>
                <a:t>о</a:t>
              </a:r>
              <a:r>
                <a:rPr lang="ru-RU" dirty="0"/>
                <a:t>. Следовательно, двух </a:t>
              </a:r>
              <a:r>
                <a:rPr lang="en-US" i="1" dirty="0"/>
                <a:t>n</a:t>
              </a:r>
              <a:r>
                <a:rPr lang="ru-RU" dirty="0"/>
                <a:t>-угольников, сходящихся в одной вершине, мало, а трёх много. </a:t>
              </a:r>
              <a:endParaRPr lang="ru-RU" altLang="ru-RU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D6321EC-251D-4133-A081-311924611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024" y="3694138"/>
              <a:ext cx="2232248" cy="1970656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49D4AC4-B686-4A76-B8CA-0E79C88187D3}"/>
              </a:ext>
            </a:extLst>
          </p:cNvPr>
          <p:cNvGrpSpPr/>
          <p:nvPr/>
        </p:nvGrpSpPr>
        <p:grpSpPr>
          <a:xfrm>
            <a:off x="0" y="2617363"/>
            <a:ext cx="9144000" cy="2881943"/>
            <a:chOff x="0" y="2617363"/>
            <a:chExt cx="9144000" cy="288194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80C122E-1E1E-4CA5-84E2-94EC8E33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712" y="3939883"/>
              <a:ext cx="2016224" cy="1559423"/>
            </a:xfrm>
            <a:prstGeom prst="rect">
              <a:avLst/>
            </a:prstGeom>
          </p:spPr>
        </p:pic>
        <p:sp>
          <p:nvSpPr>
            <p:cNvPr id="15" name="Text Box 1027">
              <a:extLst>
                <a:ext uri="{FF2B5EF4-FFF2-40B4-BE49-F238E27FC236}">
                  <a16:creationId xmlns:a16="http://schemas.microsoft.com/office/drawing/2014/main" id="{F1A2F34B-2221-4334-9D8D-F51A2F923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617363"/>
              <a:ext cx="9144000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ru-RU" altLang="ru-RU" sz="3200" dirty="0">
                  <a:solidFill>
                    <a:srgbClr val="FF0000"/>
                  </a:solidFill>
                </a:rPr>
                <a:t>	</a:t>
              </a:r>
              <a:r>
                <a:rPr lang="ru-RU" dirty="0"/>
                <a:t>Углы правильных пятиугольников равны 108</a:t>
              </a:r>
              <a:r>
                <a:rPr lang="ru-RU" baseline="30000" dirty="0"/>
                <a:t>о</a:t>
              </a:r>
              <a:r>
                <a:rPr lang="ru-RU" dirty="0"/>
                <a:t>. Следовательно, трёх пятиугольников, сходящихся в одной вершине, мало, а четырёх много. 	</a:t>
              </a:r>
              <a:endParaRPr lang="ru-RU" alt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63" name="Group 3">
            <a:extLst>
              <a:ext uri="{FF2B5EF4-FFF2-40B4-BE49-F238E27FC236}">
                <a16:creationId xmlns:a16="http://schemas.microsoft.com/office/drawing/2014/main" id="{A9CCC3BF-F1CE-4DBE-ADEC-89D09C548137}"/>
              </a:ext>
            </a:extLst>
          </p:cNvPr>
          <p:cNvGraphicFramePr>
            <a:graphicFrameLocks noGrp="1"/>
          </p:cNvGraphicFramePr>
          <p:nvPr/>
        </p:nvGraphicFramePr>
        <p:xfrm>
          <a:off x="1403649" y="2420888"/>
          <a:ext cx="6408712" cy="3938448"/>
        </p:xfrm>
        <a:graphic>
          <a:graphicData uri="http://schemas.openxmlformats.org/drawingml/2006/table">
            <a:tbl>
              <a:tblPr/>
              <a:tblGrid>
                <a:gridCol w="594623">
                  <a:extLst>
                    <a:ext uri="{9D8B030D-6E8A-4147-A177-3AD203B41FA5}">
                      <a16:colId xmlns:a16="http://schemas.microsoft.com/office/drawing/2014/main" val="1395624280"/>
                    </a:ext>
                  </a:extLst>
                </a:gridCol>
                <a:gridCol w="660692">
                  <a:extLst>
                    <a:ext uri="{9D8B030D-6E8A-4147-A177-3AD203B41FA5}">
                      <a16:colId xmlns:a16="http://schemas.microsoft.com/office/drawing/2014/main" val="2394792700"/>
                    </a:ext>
                  </a:extLst>
                </a:gridCol>
                <a:gridCol w="726761">
                  <a:extLst>
                    <a:ext uri="{9D8B030D-6E8A-4147-A177-3AD203B41FA5}">
                      <a16:colId xmlns:a16="http://schemas.microsoft.com/office/drawing/2014/main" val="2778611784"/>
                    </a:ext>
                  </a:extLst>
                </a:gridCol>
                <a:gridCol w="726761">
                  <a:extLst>
                    <a:ext uri="{9D8B030D-6E8A-4147-A177-3AD203B41FA5}">
                      <a16:colId xmlns:a16="http://schemas.microsoft.com/office/drawing/2014/main" val="3848705532"/>
                    </a:ext>
                  </a:extLst>
                </a:gridCol>
                <a:gridCol w="726761">
                  <a:extLst>
                    <a:ext uri="{9D8B030D-6E8A-4147-A177-3AD203B41FA5}">
                      <a16:colId xmlns:a16="http://schemas.microsoft.com/office/drawing/2014/main" val="1997035126"/>
                    </a:ext>
                  </a:extLst>
                </a:gridCol>
                <a:gridCol w="660692">
                  <a:extLst>
                    <a:ext uri="{9D8B030D-6E8A-4147-A177-3AD203B41FA5}">
                      <a16:colId xmlns:a16="http://schemas.microsoft.com/office/drawing/2014/main" val="1981496510"/>
                    </a:ext>
                  </a:extLst>
                </a:gridCol>
                <a:gridCol w="2312422">
                  <a:extLst>
                    <a:ext uri="{9D8B030D-6E8A-4147-A177-3AD203B41FA5}">
                      <a16:colId xmlns:a16="http://schemas.microsoft.com/office/drawing/2014/main" val="258445816"/>
                    </a:ext>
                  </a:extLst>
                </a:gridCol>
              </a:tblGrid>
              <a:tr h="3479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kumimoji="0" lang="ru-RU" alt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kumimoji="0" lang="ru-RU" alt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kumimoji="0" lang="ru-RU" alt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kumimoji="0" lang="ru-RU" alt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kumimoji="0" lang="ru-RU" alt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kumimoji="0" lang="ru-RU" alt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518970"/>
                  </a:ext>
                </a:extLst>
              </a:tr>
              <a:tr h="3196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Паркет из 3-в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384910"/>
                  </a:ext>
                </a:extLst>
              </a:tr>
              <a:tr h="3479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Паркет из 3-в и 6-в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541087"/>
                  </a:ext>
                </a:extLst>
              </a:tr>
              <a:tr h="3196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Два паркета из 3-в и 4-в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6097539"/>
                  </a:ext>
                </a:extLst>
              </a:tr>
              <a:tr h="3196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паркета</a:t>
                      </a: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556821"/>
                  </a:ext>
                </a:extLst>
              </a:tr>
              <a:tr h="3196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Паркет из 3-в и 6-в 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922684"/>
                  </a:ext>
                </a:extLst>
              </a:tr>
              <a:tr h="3196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Паркет из 3-в, 4-в и 6-в 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282381"/>
                  </a:ext>
                </a:extLst>
              </a:tr>
              <a:tr h="3196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Паркет из 3-в и 12-в 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574164"/>
                  </a:ext>
                </a:extLst>
              </a:tr>
              <a:tr h="3196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Паркет из квадратов 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725175"/>
                  </a:ext>
                </a:extLst>
              </a:tr>
              <a:tr h="3196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Паркет из 4-в, 6-в и 12-в</a:t>
                      </a: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2729"/>
                  </a:ext>
                </a:extLst>
              </a:tr>
              <a:tr h="3196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Паркет из 4-в и 8-в 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826588"/>
                  </a:ext>
                </a:extLst>
              </a:tr>
              <a:tr h="3196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Паркет из 6-ов </a:t>
                      </a:r>
                    </a:p>
                  </a:txBody>
                  <a:tcPr marL="79283" marR="79283" marT="39642" marB="39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132331"/>
                  </a:ext>
                </a:extLst>
              </a:tr>
            </a:tbl>
          </a:graphicData>
        </a:graphic>
      </p:graphicFrame>
      <p:sp>
        <p:nvSpPr>
          <p:cNvPr id="604269" name="Text Box 109">
            <a:extLst>
              <a:ext uri="{FF2B5EF4-FFF2-40B4-BE49-F238E27FC236}">
                <a16:creationId xmlns:a16="http://schemas.microsoft.com/office/drawing/2014/main" id="{F27D18C4-2FFF-4A34-804D-4568BF509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0936"/>
            <a:ext cx="8991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000" dirty="0">
                <a:cs typeface="Times New Roman" panose="02020603050405020304" pitchFamily="18" charset="0"/>
              </a:rPr>
              <a:t>	Доказательство проводится рассмотрением различных способов расположения правильных многоугольников вокруг вершин.</a:t>
            </a:r>
            <a:r>
              <a:rPr lang="en-US" altLang="ru-RU" sz="2000" dirty="0"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cs typeface="Times New Roman" panose="02020603050405020304" pitchFamily="18" charset="0"/>
              </a:rPr>
              <a:t>Обозначим через α</a:t>
            </a:r>
            <a:r>
              <a:rPr lang="ru-RU" altLang="ru-RU" sz="20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000" dirty="0">
                <a:cs typeface="Times New Roman" panose="02020603050405020304" pitchFamily="18" charset="0"/>
              </a:rPr>
              <a:t>, α</a:t>
            </a:r>
            <a:r>
              <a:rPr lang="ru-RU" altLang="ru-RU" sz="2000" baseline="-30000" dirty="0">
                <a:cs typeface="Times New Roman" panose="02020603050405020304" pitchFamily="18" charset="0"/>
              </a:rPr>
              <a:t>2</a:t>
            </a:r>
            <a:r>
              <a:rPr lang="ru-RU" altLang="ru-RU" sz="2000" dirty="0">
                <a:cs typeface="Times New Roman" panose="02020603050405020304" pitchFamily="18" charset="0"/>
              </a:rPr>
              <a:t>, … углы правильных многоугольников, имеющих общую вершину. Расположим их в порядке возрастания. Учитывая, что сумма всех таких углов должна быть равна 360</a:t>
            </a:r>
            <a:r>
              <a:rPr lang="ru-RU" altLang="ru-RU" sz="2000" baseline="30000" dirty="0"/>
              <a:t>о</a:t>
            </a:r>
            <a:r>
              <a:rPr lang="ru-RU" altLang="ru-RU" sz="2000" dirty="0">
                <a:cs typeface="Times New Roman" panose="02020603050405020304" pitchFamily="18" charset="0"/>
              </a:rPr>
              <a:t>, составим таблицу, содержащую возможные наборы углов в лексикографическом порядке, и укажем соответствующие паркеты.</a:t>
            </a:r>
          </a:p>
        </p:txBody>
      </p:sp>
      <p:sp>
        <p:nvSpPr>
          <p:cNvPr id="113" name="Text Box 47">
            <a:extLst>
              <a:ext uri="{FF2B5EF4-FFF2-40B4-BE49-F238E27FC236}">
                <a16:creationId xmlns:a16="http://schemas.microsoft.com/office/drawing/2014/main" id="{376AB569-ADA0-4151-8BD5-3AFB445BB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4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	</a:t>
            </a:r>
            <a:r>
              <a:rPr lang="ru-RU" altLang="ru-RU" dirty="0">
                <a:solidFill>
                  <a:srgbClr val="FF3300"/>
                </a:solidFill>
              </a:rPr>
              <a:t>Теорема. </a:t>
            </a:r>
            <a:r>
              <a:rPr lang="ru-RU" altLang="ru-RU" dirty="0"/>
              <a:t>Существует одиннадцать правильных паркетов.</a:t>
            </a:r>
          </a:p>
        </p:txBody>
      </p:sp>
      <p:sp>
        <p:nvSpPr>
          <p:cNvPr id="114" name="Text Box 47">
            <a:extLst>
              <a:ext uri="{FF2B5EF4-FFF2-40B4-BE49-F238E27FC236}">
                <a16:creationId xmlns:a16="http://schemas.microsoft.com/office/drawing/2014/main" id="{99E5B586-9DFD-4D4E-BBD2-B847BC983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14825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000" dirty="0">
                <a:solidFill>
                  <a:srgbClr val="FF3300"/>
                </a:solidFill>
              </a:rPr>
              <a:t>	</a:t>
            </a:r>
            <a:r>
              <a:rPr lang="ru-RU" altLang="ru-RU" sz="2000" dirty="0"/>
              <a:t>На следующих слайдах приведены примеры таких паркетов.</a:t>
            </a:r>
          </a:p>
        </p:txBody>
      </p:sp>
    </p:spTree>
    <p:extLst>
      <p:ext uri="{BB962C8B-B14F-4D97-AF65-F5344CB8AC3E}">
        <p14:creationId xmlns:p14="http://schemas.microsoft.com/office/powerpoint/2010/main" val="33947510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3074">
            <a:extLst>
              <a:ext uri="{FF2B5EF4-FFF2-40B4-BE49-F238E27FC236}">
                <a16:creationId xmlns:a16="http://schemas.microsoft.com/office/drawing/2014/main" id="{121BD217-BCF3-4252-A613-3E0C3630D6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Паркет 1</a:t>
            </a:r>
          </a:p>
        </p:txBody>
      </p:sp>
      <p:sp>
        <p:nvSpPr>
          <p:cNvPr id="581635" name="Text Box 3075">
            <a:extLst>
              <a:ext uri="{FF2B5EF4-FFF2-40B4-BE49-F238E27FC236}">
                <a16:creationId xmlns:a16="http://schemas.microsoft.com/office/drawing/2014/main" id="{23BDB118-77AD-40C5-9D1F-73FB23CC1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3367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2800" dirty="0"/>
              <a:t>На рисунке приведен фрагмент правильного паркета из треугольников и шестиугольников. </a:t>
            </a:r>
          </a:p>
        </p:txBody>
      </p:sp>
      <p:pic>
        <p:nvPicPr>
          <p:cNvPr id="581638" name="Picture 3078">
            <a:extLst>
              <a:ext uri="{FF2B5EF4-FFF2-40B4-BE49-F238E27FC236}">
                <a16:creationId xmlns:a16="http://schemas.microsoft.com/office/drawing/2014/main" id="{57F7F066-3239-44EB-ABFF-00B6F61E1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7893"/>
            <a:ext cx="4886741" cy="352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1026">
            <a:extLst>
              <a:ext uri="{FF2B5EF4-FFF2-40B4-BE49-F238E27FC236}">
                <a16:creationId xmlns:a16="http://schemas.microsoft.com/office/drawing/2014/main" id="{141B24D0-F3BB-498D-B95E-EA56A93EA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Паркет 2</a:t>
            </a:r>
          </a:p>
        </p:txBody>
      </p:sp>
      <p:sp>
        <p:nvSpPr>
          <p:cNvPr id="583683" name="Text Box 1027">
            <a:extLst>
              <a:ext uri="{FF2B5EF4-FFF2-40B4-BE49-F238E27FC236}">
                <a16:creationId xmlns:a16="http://schemas.microsoft.com/office/drawing/2014/main" id="{D48CA71D-0655-48DE-AA23-83490DE92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664"/>
            <a:ext cx="91085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2800" dirty="0"/>
              <a:t>На рисунке приведен фрагмент правильного паркета из треугольников и квадратов. </a:t>
            </a:r>
            <a:endParaRPr lang="ru-RU" altLang="ru-RU" sz="3200" dirty="0"/>
          </a:p>
        </p:txBody>
      </p:sp>
      <p:pic>
        <p:nvPicPr>
          <p:cNvPr id="583686" name="Picture 1030">
            <a:extLst>
              <a:ext uri="{FF2B5EF4-FFF2-40B4-BE49-F238E27FC236}">
                <a16:creationId xmlns:a16="http://schemas.microsoft.com/office/drawing/2014/main" id="{84C886D3-E18B-4F31-AB77-73EF7F591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601400" cy="34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050">
            <a:extLst>
              <a:ext uri="{FF2B5EF4-FFF2-40B4-BE49-F238E27FC236}">
                <a16:creationId xmlns:a16="http://schemas.microsoft.com/office/drawing/2014/main" id="{E0E1C5B1-43F2-445D-BB10-E3EE6798B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Паркет 3</a:t>
            </a:r>
          </a:p>
        </p:txBody>
      </p:sp>
      <p:sp>
        <p:nvSpPr>
          <p:cNvPr id="585731" name="Text Box 2051">
            <a:extLst>
              <a:ext uri="{FF2B5EF4-FFF2-40B4-BE49-F238E27FC236}">
                <a16:creationId xmlns:a16="http://schemas.microsoft.com/office/drawing/2014/main" id="{D1691291-1DEE-4DCB-8C13-105FCEB15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664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</a:t>
            </a:r>
            <a:r>
              <a:rPr lang="ru-RU" altLang="ru-RU" sz="2800" dirty="0"/>
              <a:t>На рисунке приведен фрагмент другого правильного паркета из треугольников и квадратов. Укажите его элементы симметрии.</a:t>
            </a:r>
          </a:p>
        </p:txBody>
      </p:sp>
      <p:pic>
        <p:nvPicPr>
          <p:cNvPr id="585734" name="Picture 2054">
            <a:extLst>
              <a:ext uri="{FF2B5EF4-FFF2-40B4-BE49-F238E27FC236}">
                <a16:creationId xmlns:a16="http://schemas.microsoft.com/office/drawing/2014/main" id="{57B3C896-966F-4CF8-8CAC-33AEF043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4896651" cy="356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1026">
            <a:extLst>
              <a:ext uri="{FF2B5EF4-FFF2-40B4-BE49-F238E27FC236}">
                <a16:creationId xmlns:a16="http://schemas.microsoft.com/office/drawing/2014/main" id="{A17A723B-8653-4499-B69E-6D6C7A1CB0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Паркет 4</a:t>
            </a:r>
          </a:p>
        </p:txBody>
      </p:sp>
      <p:sp>
        <p:nvSpPr>
          <p:cNvPr id="587779" name="Text Box 1027">
            <a:extLst>
              <a:ext uri="{FF2B5EF4-FFF2-40B4-BE49-F238E27FC236}">
                <a16:creationId xmlns:a16="http://schemas.microsoft.com/office/drawing/2014/main" id="{81A7CC99-165C-45CD-8DC1-90B272D4B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68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На рисунке приведен фрагмент еще одного правильного паркета из треугольников и шестиугольников.</a:t>
            </a:r>
          </a:p>
        </p:txBody>
      </p:sp>
      <p:pic>
        <p:nvPicPr>
          <p:cNvPr id="587782" name="Picture 1030">
            <a:extLst>
              <a:ext uri="{FF2B5EF4-FFF2-40B4-BE49-F238E27FC236}">
                <a16:creationId xmlns:a16="http://schemas.microsoft.com/office/drawing/2014/main" id="{00AFDD4A-F45B-48A0-92E3-A457FF8B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90800"/>
            <a:ext cx="6710363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1026">
            <a:extLst>
              <a:ext uri="{FF2B5EF4-FFF2-40B4-BE49-F238E27FC236}">
                <a16:creationId xmlns:a16="http://schemas.microsoft.com/office/drawing/2014/main" id="{C6FB230F-C255-4330-A0D8-24DDF1FAD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Паркет 5</a:t>
            </a:r>
          </a:p>
        </p:txBody>
      </p:sp>
      <p:sp>
        <p:nvSpPr>
          <p:cNvPr id="589827" name="Text Box 1027">
            <a:extLst>
              <a:ext uri="{FF2B5EF4-FFF2-40B4-BE49-F238E27FC236}">
                <a16:creationId xmlns:a16="http://schemas.microsoft.com/office/drawing/2014/main" id="{483A9746-8BC8-4C67-B381-FA0108E1C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68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На рисунке приведен фрагмент еще одного правильного паркета из шестиугольников, квадратов и треугольников.</a:t>
            </a:r>
          </a:p>
        </p:txBody>
      </p:sp>
      <p:pic>
        <p:nvPicPr>
          <p:cNvPr id="589829" name="Picture 1029">
            <a:extLst>
              <a:ext uri="{FF2B5EF4-FFF2-40B4-BE49-F238E27FC236}">
                <a16:creationId xmlns:a16="http://schemas.microsoft.com/office/drawing/2014/main" id="{66C7F534-1C73-46E3-B085-D47C5B1E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5259388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1026">
            <a:extLst>
              <a:ext uri="{FF2B5EF4-FFF2-40B4-BE49-F238E27FC236}">
                <a16:creationId xmlns:a16="http://schemas.microsoft.com/office/drawing/2014/main" id="{AC8D480D-BCC4-453C-A8D0-2579DB069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Паркет 6</a:t>
            </a:r>
          </a:p>
        </p:txBody>
      </p:sp>
      <p:sp>
        <p:nvSpPr>
          <p:cNvPr id="591875" name="Text Box 1027">
            <a:extLst>
              <a:ext uri="{FF2B5EF4-FFF2-40B4-BE49-F238E27FC236}">
                <a16:creationId xmlns:a16="http://schemas.microsoft.com/office/drawing/2014/main" id="{D1F3229C-0A5F-4CB4-86CE-A961C010E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68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На рисунке приведен фрагмент еще одного правильного паркета из треугольников и </a:t>
            </a:r>
            <a:r>
              <a:rPr lang="ru-RU" altLang="ru-RU" sz="3200" dirty="0" err="1"/>
              <a:t>двенадцатиугольников</a:t>
            </a:r>
            <a:r>
              <a:rPr lang="ru-RU" altLang="ru-RU" sz="3200" dirty="0"/>
              <a:t>.</a:t>
            </a:r>
          </a:p>
        </p:txBody>
      </p:sp>
      <p:pic>
        <p:nvPicPr>
          <p:cNvPr id="591877" name="Picture 1029">
            <a:extLst>
              <a:ext uri="{FF2B5EF4-FFF2-40B4-BE49-F238E27FC236}">
                <a16:creationId xmlns:a16="http://schemas.microsoft.com/office/drawing/2014/main" id="{AA1BF4B4-68A8-4E87-AE62-A175E227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6710363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1026">
            <a:extLst>
              <a:ext uri="{FF2B5EF4-FFF2-40B4-BE49-F238E27FC236}">
                <a16:creationId xmlns:a16="http://schemas.microsoft.com/office/drawing/2014/main" id="{096DE6A8-6CE7-4B4C-9F07-BF015E0BDD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391400" cy="6096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Паркет 7</a:t>
            </a:r>
          </a:p>
        </p:txBody>
      </p:sp>
      <p:sp>
        <p:nvSpPr>
          <p:cNvPr id="593923" name="Text Box 1027">
            <a:extLst>
              <a:ext uri="{FF2B5EF4-FFF2-40B4-BE49-F238E27FC236}">
                <a16:creationId xmlns:a16="http://schemas.microsoft.com/office/drawing/2014/main" id="{2C5D793F-2CBB-458A-AF48-541673348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68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3200" dirty="0"/>
              <a:t>	На рисунке приведен фрагмент правильного паркета из квадратов, шестиугольников и </a:t>
            </a:r>
            <a:r>
              <a:rPr lang="ru-RU" altLang="ru-RU" sz="3200" dirty="0" err="1"/>
              <a:t>двенадцатиугольников</a:t>
            </a:r>
            <a:r>
              <a:rPr lang="ru-RU" altLang="ru-RU" sz="3200" dirty="0"/>
              <a:t>.</a:t>
            </a:r>
          </a:p>
        </p:txBody>
      </p:sp>
      <p:pic>
        <p:nvPicPr>
          <p:cNvPr id="593925" name="Picture 1029">
            <a:extLst>
              <a:ext uri="{FF2B5EF4-FFF2-40B4-BE49-F238E27FC236}">
                <a16:creationId xmlns:a16="http://schemas.microsoft.com/office/drawing/2014/main" id="{DAC690AD-CDF9-4D4E-8EDB-9B22D7F1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7750175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5523</Words>
  <Application>Microsoft Office PowerPoint</Application>
  <PresentationFormat>Экран (4:3)</PresentationFormat>
  <Paragraphs>595</Paragraphs>
  <Slides>116</Slides>
  <Notes>108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116</vt:i4>
      </vt:variant>
    </vt:vector>
  </HeadingPairs>
  <TitlesOfParts>
    <vt:vector size="121" baseType="lpstr">
      <vt:lpstr>Arial</vt:lpstr>
      <vt:lpstr>Cambria Math</vt:lpstr>
      <vt:lpstr>Times New Roman</vt:lpstr>
      <vt:lpstr>Оформление по умолчанию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1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7</vt:lpstr>
      <vt:lpstr>Упражнение 8</vt:lpstr>
      <vt:lpstr>Упражнение 9</vt:lpstr>
      <vt:lpstr>Упражнение 10</vt:lpstr>
      <vt:lpstr>2. Поворот. Симметрия n-го порядка</vt:lpstr>
      <vt:lpstr>Симметрия n-го порядка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1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7</vt:lpstr>
      <vt:lpstr>Упражнение 8</vt:lpstr>
      <vt:lpstr>Упражнение 9</vt:lpstr>
      <vt:lpstr>Упражнение 10</vt:lpstr>
      <vt:lpstr>3. Осевая симметрия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1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7</vt:lpstr>
      <vt:lpstr>Упражнение 8</vt:lpstr>
      <vt:lpstr>Упражнение 9</vt:lpstr>
      <vt:lpstr>Упражнение 10</vt:lpstr>
      <vt:lpstr>Презентация PowerPoint</vt:lpstr>
      <vt:lpstr>Презентация PowerPoint</vt:lpstr>
      <vt:lpstr>Презентация PowerPoint</vt:lpstr>
      <vt:lpstr>Упражнение 1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7</vt:lpstr>
      <vt:lpstr>Упражнение 8</vt:lpstr>
      <vt:lpstr>Упражнение 9</vt:lpstr>
      <vt:lpstr>Упражнение 10</vt:lpstr>
      <vt:lpstr>Упражнение 11</vt:lpstr>
      <vt:lpstr>Презентация PowerPoint</vt:lpstr>
      <vt:lpstr>Упражнение 12</vt:lpstr>
      <vt:lpstr>Упражнение 13</vt:lpstr>
      <vt:lpstr>Упражнение 14</vt:lpstr>
      <vt:lpstr>Упражнение 15</vt:lpstr>
      <vt:lpstr>Упражнение 16*</vt:lpstr>
      <vt:lpstr>Презентация PowerPoint</vt:lpstr>
      <vt:lpstr>Презентация PowerPoint</vt:lpstr>
      <vt:lpstr>Упражнение 1</vt:lpstr>
      <vt:lpstr>Упражнение 2</vt:lpstr>
      <vt:lpstr>Упражнение 3</vt:lpstr>
      <vt:lpstr>Презентация PowerPoint</vt:lpstr>
      <vt:lpstr>Упражнение</vt:lpstr>
      <vt:lpstr>Презентация PowerPoint</vt:lpstr>
      <vt:lpstr>Паркет 1</vt:lpstr>
      <vt:lpstr>Паркет 2</vt:lpstr>
      <vt:lpstr>Паркет 3</vt:lpstr>
      <vt:lpstr>Паркет 4</vt:lpstr>
      <vt:lpstr>Паркет 5</vt:lpstr>
      <vt:lpstr>Паркет 6</vt:lpstr>
      <vt:lpstr>Паркет 7</vt:lpstr>
      <vt:lpstr>Паркет 8</vt:lpstr>
      <vt:lpstr>Упражнение 1</vt:lpstr>
      <vt:lpstr>Упражнение 2</vt:lpstr>
      <vt:lpstr>Упражнение 3</vt:lpstr>
      <vt:lpstr>Упражнение 4</vt:lpstr>
      <vt:lpstr>Упражнение 5</vt:lpstr>
      <vt:lpstr>Упражнение 6</vt:lpstr>
      <vt:lpstr>Упражнение 7</vt:lpstr>
      <vt:lpstr>Упражнение 8</vt:lpstr>
      <vt:lpstr>Упражнение 9</vt:lpstr>
      <vt:lpstr>Упражнение 10</vt:lpstr>
      <vt:lpstr>Упражнение 11</vt:lpstr>
      <vt:lpstr>Картина М. Эшера (Всадники)</vt:lpstr>
      <vt:lpstr>Картина М. Эшера (Птицы)</vt:lpstr>
      <vt:lpstr>Картина М. Эшера (Ящерицы)</vt:lpstr>
      <vt:lpstr> Картина М. Эшера (Круг), представляющая собой паркет из правильных треугольников и четырёхугольников на модели Пуанкаре плоскости Лобачевского.</vt:lpstr>
      <vt:lpstr> Паркет из правильных пятиугольников на модели Пуанкаре плоскости Лобачевского, сделанный в программе GeoGebra.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Смирнов Владимир Алексеевич</cp:lastModifiedBy>
  <cp:revision>147</cp:revision>
  <dcterms:created xsi:type="dcterms:W3CDTF">2008-04-30T05:51:18Z</dcterms:created>
  <dcterms:modified xsi:type="dcterms:W3CDTF">2025-03-13T12:30:55Z</dcterms:modified>
</cp:coreProperties>
</file>