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sldIdLst>
    <p:sldId id="1439" r:id="rId2"/>
    <p:sldId id="1442" r:id="rId3"/>
    <p:sldId id="1440" r:id="rId4"/>
    <p:sldId id="1460" r:id="rId5"/>
    <p:sldId id="1474" r:id="rId6"/>
    <p:sldId id="1461" r:id="rId7"/>
    <p:sldId id="1471" r:id="rId8"/>
    <p:sldId id="1478" r:id="rId9"/>
    <p:sldId id="1473" r:id="rId10"/>
    <p:sldId id="355" r:id="rId11"/>
    <p:sldId id="366" r:id="rId12"/>
    <p:sldId id="356" r:id="rId13"/>
    <p:sldId id="357" r:id="rId14"/>
    <p:sldId id="363" r:id="rId15"/>
    <p:sldId id="362" r:id="rId16"/>
    <p:sldId id="364" r:id="rId17"/>
    <p:sldId id="365" r:id="rId18"/>
    <p:sldId id="358" r:id="rId19"/>
    <p:sldId id="359" r:id="rId20"/>
    <p:sldId id="360" r:id="rId21"/>
    <p:sldId id="361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29" r:id="rId36"/>
    <p:sldId id="331" r:id="rId37"/>
    <p:sldId id="334" r:id="rId38"/>
    <p:sldId id="304" r:id="rId39"/>
    <p:sldId id="303" r:id="rId40"/>
    <p:sldId id="347" r:id="rId41"/>
    <p:sldId id="595" r:id="rId42"/>
    <p:sldId id="302" r:id="rId43"/>
    <p:sldId id="309" r:id="rId44"/>
    <p:sldId id="332" r:id="rId45"/>
    <p:sldId id="308" r:id="rId46"/>
    <p:sldId id="280" r:id="rId47"/>
    <p:sldId id="281" r:id="rId48"/>
    <p:sldId id="1479" r:id="rId49"/>
    <p:sldId id="597" r:id="rId50"/>
    <p:sldId id="596" r:id="rId51"/>
    <p:sldId id="293" r:id="rId52"/>
    <p:sldId id="598" r:id="rId53"/>
    <p:sldId id="604" r:id="rId54"/>
    <p:sldId id="294" r:id="rId55"/>
    <p:sldId id="605" r:id="rId56"/>
    <p:sldId id="295" r:id="rId57"/>
    <p:sldId id="606" r:id="rId58"/>
    <p:sldId id="1481" r:id="rId59"/>
    <p:sldId id="282" r:id="rId60"/>
    <p:sldId id="305" r:id="rId61"/>
    <p:sldId id="593" r:id="rId62"/>
    <p:sldId id="594" r:id="rId63"/>
    <p:sldId id="299" r:id="rId64"/>
    <p:sldId id="283" r:id="rId65"/>
    <p:sldId id="599" r:id="rId66"/>
    <p:sldId id="284" r:id="rId67"/>
    <p:sldId id="607" r:id="rId68"/>
    <p:sldId id="310" r:id="rId69"/>
    <p:sldId id="608" r:id="rId70"/>
    <p:sldId id="300" r:id="rId71"/>
    <p:sldId id="609" r:id="rId72"/>
    <p:sldId id="301" r:id="rId73"/>
    <p:sldId id="610" r:id="rId74"/>
    <p:sldId id="600" r:id="rId75"/>
    <p:sldId id="601" r:id="rId76"/>
    <p:sldId id="289" r:id="rId77"/>
    <p:sldId id="290" r:id="rId78"/>
    <p:sldId id="291" r:id="rId79"/>
    <p:sldId id="296" r:id="rId80"/>
    <p:sldId id="298" r:id="rId81"/>
    <p:sldId id="297" r:id="rId82"/>
    <p:sldId id="292" r:id="rId83"/>
    <p:sldId id="602" r:id="rId84"/>
    <p:sldId id="603" r:id="rId85"/>
    <p:sldId id="285" r:id="rId86"/>
    <p:sldId id="306" r:id="rId87"/>
    <p:sldId id="311" r:id="rId88"/>
    <p:sldId id="286" r:id="rId89"/>
    <p:sldId id="287" r:id="rId90"/>
    <p:sldId id="288" r:id="rId91"/>
    <p:sldId id="327" r:id="rId92"/>
    <p:sldId id="328" r:id="rId93"/>
    <p:sldId id="256" r:id="rId94"/>
    <p:sldId id="1480" r:id="rId95"/>
    <p:sldId id="270" r:id="rId96"/>
    <p:sldId id="271" r:id="rId97"/>
    <p:sldId id="279" r:id="rId98"/>
    <p:sldId id="257" r:id="rId99"/>
    <p:sldId id="275" r:id="rId100"/>
    <p:sldId id="277" r:id="rId101"/>
    <p:sldId id="259" r:id="rId102"/>
    <p:sldId id="272" r:id="rId103"/>
    <p:sldId id="273" r:id="rId104"/>
    <p:sldId id="276" r:id="rId105"/>
    <p:sldId id="269" r:id="rId106"/>
    <p:sldId id="274" r:id="rId107"/>
    <p:sldId id="278" r:id="rId108"/>
    <p:sldId id="261" r:id="rId109"/>
    <p:sldId id="262" r:id="rId110"/>
    <p:sldId id="263" r:id="rId111"/>
    <p:sldId id="264" r:id="rId112"/>
    <p:sldId id="265" r:id="rId113"/>
    <p:sldId id="266" r:id="rId114"/>
    <p:sldId id="267" r:id="rId115"/>
    <p:sldId id="268" r:id="rId1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4" autoAdjust="0"/>
    <p:restoredTop sz="97868" autoAdjust="0"/>
  </p:normalViewPr>
  <p:slideViewPr>
    <p:cSldViewPr>
      <p:cViewPr varScale="1">
        <p:scale>
          <a:sx n="96" d="100"/>
          <a:sy n="96" d="100"/>
        </p:scale>
        <p:origin x="8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2EE8067-C725-4188-A3E0-B5150D61E4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384A29D-8343-4DE2-B0AC-7BB70B6C0E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76B3F87-4085-4189-935D-D71E864650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8E4FE0B-5AF2-4154-AFD7-7E1156A1C9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A78123C-4184-438A-A946-038F69BD0B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4AF5C6D3-2327-40C2-A5B4-D50F161425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6856B9-AC78-4DF2-AFDF-E100713ED7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33551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5C1AF2-F230-4393-B364-ECDA422101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223E0-25B7-4C8A-BA47-E0EA34FDEA4B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738306" name="Rectangle 2">
            <a:extLst>
              <a:ext uri="{FF2B5EF4-FFF2-40B4-BE49-F238E27FC236}">
                <a16:creationId xmlns:a16="http://schemas.microsoft.com/office/drawing/2014/main" id="{0F3A6FBE-23A4-4F80-B5E3-B4D6CA7BE0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8307" name="Rectangle 3">
            <a:extLst>
              <a:ext uri="{FF2B5EF4-FFF2-40B4-BE49-F238E27FC236}">
                <a16:creationId xmlns:a16="http://schemas.microsoft.com/office/drawing/2014/main" id="{7F9ACA96-0B15-42FA-B3EB-EB779522B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C3FCB4-29CB-4BE8-914F-AABC755AD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CD8F4-C8EA-4303-9FF6-33D5D3879667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740354" name="Rectangle 2">
            <a:extLst>
              <a:ext uri="{FF2B5EF4-FFF2-40B4-BE49-F238E27FC236}">
                <a16:creationId xmlns:a16="http://schemas.microsoft.com/office/drawing/2014/main" id="{6765BCE0-ECAF-471F-8237-2AA7CD77B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0355" name="Rectangle 3">
            <a:extLst>
              <a:ext uri="{FF2B5EF4-FFF2-40B4-BE49-F238E27FC236}">
                <a16:creationId xmlns:a16="http://schemas.microsoft.com/office/drawing/2014/main" id="{81CA4BFE-EBAB-4393-BE95-18FDED10D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DA4838-EB6F-4DDB-9DB2-CCB76407BE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A5DDE-06D5-4988-A2B9-53AFEF582D7D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742402" name="Rectangle 2">
            <a:extLst>
              <a:ext uri="{FF2B5EF4-FFF2-40B4-BE49-F238E27FC236}">
                <a16:creationId xmlns:a16="http://schemas.microsoft.com/office/drawing/2014/main" id="{9B74326E-ABDA-418D-ACF0-B5D56827B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2403" name="Rectangle 3">
            <a:extLst>
              <a:ext uri="{FF2B5EF4-FFF2-40B4-BE49-F238E27FC236}">
                <a16:creationId xmlns:a16="http://schemas.microsoft.com/office/drawing/2014/main" id="{A7E5664A-A943-4C0D-B7CE-892AF209B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27958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54605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02519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21738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28743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5410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450A80-7EA7-42EC-A7FC-A9053FDD0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2A165-CE70-49AF-B09A-B61F9B59508A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E98A1149-EA55-4D30-89AA-F2D9BCC92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080F9C5E-CF12-497A-A35F-878EC58F3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1142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3037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15799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04120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89144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72272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9D5F3-09FF-4AB5-95EE-CA3DD5E32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2A89-0080-44A9-97A5-EDC0AB16901B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744450" name="Rectangle 2">
            <a:extLst>
              <a:ext uri="{FF2B5EF4-FFF2-40B4-BE49-F238E27FC236}">
                <a16:creationId xmlns:a16="http://schemas.microsoft.com/office/drawing/2014/main" id="{564C6E8B-7689-4F8A-97EE-7EAEE236E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4451" name="Rectangle 3">
            <a:extLst>
              <a:ext uri="{FF2B5EF4-FFF2-40B4-BE49-F238E27FC236}">
                <a16:creationId xmlns:a16="http://schemas.microsoft.com/office/drawing/2014/main" id="{AEF5FB11-FCC7-4727-B0AD-D9414103A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310036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47AFF4-90BD-437B-A5E3-B69E26AD7F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B5767-FFE4-4992-8747-4CD226510F23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77CF4244-146B-4789-84DF-59DA41994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92A531FF-C08E-4D6E-847C-0157AD5C2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47AFF4-90BD-437B-A5E3-B69E26AD7F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B5767-FFE4-4992-8747-4CD226510F23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77CF4244-146B-4789-84DF-59DA41994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92A531FF-C08E-4D6E-847C-0157AD5C2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0538904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47AFF4-90BD-437B-A5E3-B69E26AD7F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B5767-FFE4-4992-8747-4CD226510F23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77CF4244-146B-4789-84DF-59DA41994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92A531FF-C08E-4D6E-847C-0157AD5C2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72905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450A80-7EA7-42EC-A7FC-A9053FDD0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2A165-CE70-49AF-B09A-B61F9B59508A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E98A1149-EA55-4D30-89AA-F2D9BCC92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080F9C5E-CF12-497A-A35F-878EC58F3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77753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DA4816-8FC5-46C7-8C7B-AE8DA2216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B8EE9-5D62-44D7-826C-79B40DB21B92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287746" name="Rectangle 2050">
            <a:extLst>
              <a:ext uri="{FF2B5EF4-FFF2-40B4-BE49-F238E27FC236}">
                <a16:creationId xmlns:a16="http://schemas.microsoft.com/office/drawing/2014/main" id="{E88681EE-D6F9-43C7-9400-CE1792CB2A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2051">
            <a:extLst>
              <a:ext uri="{FF2B5EF4-FFF2-40B4-BE49-F238E27FC236}">
                <a16:creationId xmlns:a16="http://schemas.microsoft.com/office/drawing/2014/main" id="{2F948E84-74F3-4F5C-BB2D-DE716F09E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C21D1-4DA8-40EE-AD9D-004CC6CD5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A65BD-B1B5-4EF1-A5AA-BAB4B6E3995E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13509F29-47F2-4FBE-821C-81CCEBBA9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BD55B2A4-BE0E-417A-945B-ADC780F46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40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7969930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41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0238788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A2A170-9978-43D3-9830-0C9BE28F39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05B3B-6DDA-4399-B420-4544D29735C0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F4D5DE24-B4A2-4CCB-8A14-1F606EB6CB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8E23F2DB-9E17-49CD-A113-3EDC924EC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818004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AB4227-0E1C-4E13-B449-02B35F168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D9090-B8FA-4D37-BBD1-29E1A247606E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id="{9C2FBC2B-B728-4650-BC3B-2C506576A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9ED7B990-7201-4491-BB8C-D811E497F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443863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9914FA-FC88-4A37-824F-B24FA999F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FA1A3-0B1B-4415-A977-67E07BDB44E0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401355DC-B286-4FFC-9694-BCF1BD8980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D57B3D3E-8B3C-4B68-95AC-9795F9770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9320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F2CC13-AF62-4645-B56A-3DFBFBBEE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F37C4-FC1D-4648-8D6A-9B095DA80165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295938" name="Rectangle 1026">
            <a:extLst>
              <a:ext uri="{FF2B5EF4-FFF2-40B4-BE49-F238E27FC236}">
                <a16:creationId xmlns:a16="http://schemas.microsoft.com/office/drawing/2014/main" id="{68B1BD61-DBB5-461D-8B1B-670EE62B9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1027">
            <a:extLst>
              <a:ext uri="{FF2B5EF4-FFF2-40B4-BE49-F238E27FC236}">
                <a16:creationId xmlns:a16="http://schemas.microsoft.com/office/drawing/2014/main" id="{7DAFCB77-EFCD-41B6-BDD2-E6CDA6E6F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A67CAE-6E5E-4D2D-97EA-05AE050C9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01764-5947-4FC8-927A-67261A4AAA51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2ACA8F32-B24F-4353-A4A4-BC0F93141C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E5541334-8725-4DC9-AC3D-253E8CB32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B8F96F-6635-458D-A448-18DB77987A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EE37E-15E7-4ABC-8611-D1794C65029D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0A1C826C-4C76-4BCF-AF4C-C1D290CE88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5DEA332A-95B5-4BF5-8222-176ED6F56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циклоиду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8169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20F74F-BEE1-4461-AA4B-0BACF189F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70C20-3C2A-4071-A9C7-57B2D7FE84CC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734210" name="Rectangle 2">
            <a:extLst>
              <a:ext uri="{FF2B5EF4-FFF2-40B4-BE49-F238E27FC236}">
                <a16:creationId xmlns:a16="http://schemas.microsoft.com/office/drawing/2014/main" id="{F54A4299-0DED-4C0A-BA7A-C543400CF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4211" name="Rectangle 3">
            <a:extLst>
              <a:ext uri="{FF2B5EF4-FFF2-40B4-BE49-F238E27FC236}">
                <a16:creationId xmlns:a16="http://schemas.microsoft.com/office/drawing/2014/main" id="{7B844A58-3C9B-4415-81BE-083193AC9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48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2875130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49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5846619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50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6914536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8D2E66-3BEF-46E6-B0BE-8EA657226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12491-BF56-43A2-A762-1C8D553F4361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E1D229E0-5C61-4237-9842-06AA02E90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48506BCC-3913-4DA1-8B3F-69C7587DD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8D2E66-3BEF-46E6-B0BE-8EA657226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12491-BF56-43A2-A762-1C8D553F4361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E1D229E0-5C61-4237-9842-06AA02E90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48506BCC-3913-4DA1-8B3F-69C7587DD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8D2E66-3BEF-46E6-B0BE-8EA657226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12491-BF56-43A2-A762-1C8D553F4361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E1D229E0-5C61-4237-9842-06AA02E90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48506BCC-3913-4DA1-8B3F-69C7587DD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5933596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C3DA4A-535F-4D8B-9C6D-E53E4709CC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69FB2-35FD-4DA6-8DEB-357406463EE3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BB395893-9395-4ADE-9444-2D8CAB432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C8E55DE6-014B-4C84-A638-6A5FB76B7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55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6474359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A22A13-B384-4278-B8B8-55D702AE8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1E656-EF04-4864-90A9-6919EA1B43D1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269314" name="Rectangle 2">
            <a:extLst>
              <a:ext uri="{FF2B5EF4-FFF2-40B4-BE49-F238E27FC236}">
                <a16:creationId xmlns:a16="http://schemas.microsoft.com/office/drawing/2014/main" id="{8868C798-6668-4BDB-A512-950E544C6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38E6B024-FA53-429E-BD89-21136F4C2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57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128841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94B086-B22F-4627-BC2E-E5DCEFEFD6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03687-6801-414D-91BF-9A7EF567B42E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736258" name="Rectangle 2">
            <a:extLst>
              <a:ext uri="{FF2B5EF4-FFF2-40B4-BE49-F238E27FC236}">
                <a16:creationId xmlns:a16="http://schemas.microsoft.com/office/drawing/2014/main" id="{D6441254-DF3A-4575-9B46-707565F73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6259" name="Rectangle 3">
            <a:extLst>
              <a:ext uri="{FF2B5EF4-FFF2-40B4-BE49-F238E27FC236}">
                <a16:creationId xmlns:a16="http://schemas.microsoft.com/office/drawing/2014/main" id="{B64F129C-B70D-4DE3-9B08-D3C836AA2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47AFF4-90BD-437B-A5E3-B69E26AD7F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B5767-FFE4-4992-8747-4CD226510F23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77CF4244-146B-4789-84DF-59DA41994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92A531FF-C08E-4D6E-847C-0157AD5C2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9198453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156FDC-8233-4ED1-B3DE-E072042C37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DA5DD-21AE-4903-BCD3-119A947BDC08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B56B19FE-370A-4793-87DA-F32C80B1A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8F88100A-76A6-4D5A-83F0-7D1D4BADE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A3C41E-841F-469C-8317-6E3EBBCCA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5AB12-93BF-4681-81A9-D4790A09891D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289794" name="Rectangle 2">
            <a:extLst>
              <a:ext uri="{FF2B5EF4-FFF2-40B4-BE49-F238E27FC236}">
                <a16:creationId xmlns:a16="http://schemas.microsoft.com/office/drawing/2014/main" id="{ECFBA9FE-66FB-4467-802E-AD06129ED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CEAB2696-D4AC-4D64-8F5D-BBC6A23DF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кардиоиду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61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3400255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62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3892725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552511-E950-49C4-A086-58C8007682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888AB-19B9-45D5-B151-AE6A8C5FDB0C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751B1D6B-5BFB-4FA5-9F25-42720FBCD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F76752FB-9DFF-4F09-858B-D65BD9F10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F8A60B-E874-4E3A-8981-AC20C5F98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1B2AE-EEAE-4758-8F21-341D7D76F9F3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6ABD309F-5D6E-4C76-8463-FE4408562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8DD876ED-101D-4EC4-99A9-222C33D5B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удлиненную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27735619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65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3755083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D91675-B2F0-4724-9666-ADE7581759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55A4C-41C5-4A84-A3E7-BC7CD2A7E6CC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172B063B-4386-4D43-AA68-A3B0915AB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D202B4A3-BDB1-4AC1-A34E-EE1FE5368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укороченную кардиоиду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9164841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67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949571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CB67C8-46E2-4C0A-BCCB-4B975482F9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AD1AE-592C-4186-B84E-CF952A6DB9BD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748546" name="Rectangle 1026">
            <a:extLst>
              <a:ext uri="{FF2B5EF4-FFF2-40B4-BE49-F238E27FC236}">
                <a16:creationId xmlns:a16="http://schemas.microsoft.com/office/drawing/2014/main" id="{3C864C72-B5B6-4B46-8102-C7AFDAB615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8547" name="Rectangle 1027">
            <a:extLst>
              <a:ext uri="{FF2B5EF4-FFF2-40B4-BE49-F238E27FC236}">
                <a16:creationId xmlns:a16="http://schemas.microsoft.com/office/drawing/2014/main" id="{8546B69F-2DD5-4C09-A7A2-624899EAE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9BA862-1F44-4628-80DA-563BA493A4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76245-40C3-4469-95A3-4C8B854F93A8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2BA8C5F7-2B59-4805-8081-81239E826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052313F9-2DD3-42B6-9063-F7847DFE4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69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0155924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D9D0A8-B087-46BD-95B9-0A26573F8B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E454E-E400-4E40-81F9-59472CC7A435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60547765-66DF-4E89-B7F3-962F2E214F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563E4482-1DBD-444E-A00F-1DD89AD11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71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2478300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F6CA8B-2549-4F6A-A37A-58931A993A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BFBD8-6018-470B-AEE1-4A8588AAA56C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82D436AF-AB29-4D77-82FE-A46B595DC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E1F0EAB0-CA06-4871-A181-AF55422234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73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5299248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74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0318455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75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9102475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A792CE-C24A-4A35-9107-C3E237DE33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C1E9D-E3D0-4BC1-AD78-4219867752E0}" type="slidenum">
              <a:rPr lang="ru-RU" altLang="ru-RU"/>
              <a:pPr/>
              <a:t>76</a:t>
            </a:fld>
            <a:endParaRPr lang="ru-RU" altLang="ru-RU"/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7ED95A88-6122-45AC-B177-37BA10E08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63AA40B4-F8A4-4261-952A-3EF5F4AA2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эпициклоиду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08CAC9-DAA6-4F11-9D66-2586205594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51D8B-B30B-4885-BE69-7E7F0412EC9B}" type="slidenum">
              <a:rPr lang="ru-RU" altLang="ru-RU"/>
              <a:pPr/>
              <a:t>77</a:t>
            </a:fld>
            <a:endParaRPr lang="ru-RU" altLang="ru-RU"/>
          </a:p>
        </p:txBody>
      </p:sp>
      <p:sp>
        <p:nvSpPr>
          <p:cNvPr id="254978" name="Rectangle 2">
            <a:extLst>
              <a:ext uri="{FF2B5EF4-FFF2-40B4-BE49-F238E27FC236}">
                <a16:creationId xmlns:a16="http://schemas.microsoft.com/office/drawing/2014/main" id="{12D2E39C-D800-49F0-A38F-9DFE381889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01415051-04C4-4ED4-81D2-1731168B8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удлиненную эпициклоиду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48E1CB-882D-411C-8CFC-23C2C1686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63F55-701A-4B2A-B1C3-69DAA8BEBAF9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746498" name="Rectangle 1026">
            <a:extLst>
              <a:ext uri="{FF2B5EF4-FFF2-40B4-BE49-F238E27FC236}">
                <a16:creationId xmlns:a16="http://schemas.microsoft.com/office/drawing/2014/main" id="{77992E96-7469-447F-BF5E-C4030C000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6499" name="Rectangle 1027">
            <a:extLst>
              <a:ext uri="{FF2B5EF4-FFF2-40B4-BE49-F238E27FC236}">
                <a16:creationId xmlns:a16="http://schemas.microsoft.com/office/drawing/2014/main" id="{F9BDE53A-7807-4D5E-9D6C-9A0132221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E40460-94AB-4709-A703-211D7949D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389E8-55A6-45BD-AE50-33745332B97D}" type="slidenum">
              <a:rPr lang="ru-RU" altLang="ru-RU"/>
              <a:pPr/>
              <a:t>78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A7AB75EA-F61E-40E4-99DA-F9740F02C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BAEB8BC0-19C4-4EDB-A395-C8DCAA9AE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укороченную эпициклоиду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C6ED97-40AB-4512-965E-E3DBD0252D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A3423-7AB5-485B-92FE-9758C5B0B1CB}" type="slidenum">
              <a:rPr lang="ru-RU" altLang="ru-RU"/>
              <a:pPr/>
              <a:t>79</a:t>
            </a:fld>
            <a:endParaRPr lang="ru-RU" altLang="ru-RU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A09A1DF5-3EC7-486C-9E91-991C603685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182228C6-67FA-4D1C-8B88-DCA916E33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4551568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A29142-973F-49FA-AB0E-0FA9D713CE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946E7-DB4C-4E63-9D9F-9387119EC251}" type="slidenum">
              <a:rPr lang="ru-RU" altLang="ru-RU"/>
              <a:pPr/>
              <a:t>80</a:t>
            </a:fld>
            <a:endParaRPr lang="ru-RU" altLang="ru-RU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59427608-7C31-4F0C-B303-2EAAED605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31E139BE-0B3D-4EFD-BDA3-26C7F8E51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482494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EC8DF9-152A-4144-9067-3808B98F24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C25EE-5A95-47DF-80B0-470DDE9EF85E}" type="slidenum">
              <a:rPr lang="ru-RU" altLang="ru-RU"/>
              <a:pPr/>
              <a:t>81</a:t>
            </a:fld>
            <a:endParaRPr lang="ru-RU" altLang="ru-RU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2CB63897-6CCB-4831-B168-631E8CEE15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BA4D8ED5-7E7D-437C-A67A-77BE47E0E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150148792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14BCA7-6ED0-4737-B7A9-83A0477FCF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96FC6-FA7C-4253-8CD1-33CDA5F69ADE}" type="slidenum">
              <a:rPr lang="ru-RU" altLang="ru-RU"/>
              <a:pPr/>
              <a:t>82</a:t>
            </a:fld>
            <a:endParaRPr lang="ru-RU" altLang="ru-RU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BF8484C3-757E-4A6A-BD20-9779444DF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01EB8676-2A31-4E69-BA2E-365CC9A86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гипоциклоиду можно посмотреть в движении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83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222056259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BD4E8F-6D88-487F-9FAC-94087396BBEA}" type="slidenum">
              <a:rPr lang="ru-RU" altLang="ru-RU" sz="1200"/>
              <a:pPr eaLnBrk="1" hangingPunct="1"/>
              <a:t>84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95856976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279B44-02E1-4B99-AD3C-A6EADD615E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BD4B4-4F5E-48A0-AF71-C5223419FB3B}" type="slidenum">
              <a:rPr lang="ru-RU" altLang="ru-RU"/>
              <a:pPr/>
              <a:t>85</a:t>
            </a:fld>
            <a:endParaRPr lang="ru-RU" altLang="ru-RU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211B598C-9990-496E-961B-2369D99764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CAC72ADD-C112-4B99-97DE-4D2BA3D70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астроиду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69662554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40EF74E-1C5F-4C19-966C-FB5CBB2E4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9AAA5-884A-4D84-9D28-35372BCDD568}" type="slidenum">
              <a:rPr lang="ru-RU" altLang="ru-RU"/>
              <a:pPr/>
              <a:t>86</a:t>
            </a:fld>
            <a:endParaRPr lang="ru-RU" altLang="ru-RU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E639AB4F-67C1-4197-8955-D743921D3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546DCC97-963E-4C5E-81BC-CBEC99A63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330435126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9014D3-D76F-4DD3-AB5C-7B00CDB36B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C00BB-C9A6-49F6-8C6F-C2CDF82A713C}" type="slidenum">
              <a:rPr lang="ru-RU" altLang="ru-RU"/>
              <a:pPr/>
              <a:t>87</a:t>
            </a:fld>
            <a:endParaRPr lang="ru-RU" altLang="ru-RU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C75A3818-AE88-4198-A907-418C6512B8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21C059F8-8A4E-413D-87BD-00E1EB4DBE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  <p:extLst>
      <p:ext uri="{BB962C8B-B14F-4D97-AF65-F5344CB8AC3E}">
        <p14:creationId xmlns:p14="http://schemas.microsoft.com/office/powerpoint/2010/main" val="964078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F8E7B0-D3E9-4E67-99F2-422C790029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7A15F-E3EE-41BA-92BF-4F82C0740E29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750594" name="Rectangle 2">
            <a:extLst>
              <a:ext uri="{FF2B5EF4-FFF2-40B4-BE49-F238E27FC236}">
                <a16:creationId xmlns:a16="http://schemas.microsoft.com/office/drawing/2014/main" id="{D67333C4-F867-4A5B-B86E-4CAC920FD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0595" name="Rectangle 3">
            <a:extLst>
              <a:ext uri="{FF2B5EF4-FFF2-40B4-BE49-F238E27FC236}">
                <a16:creationId xmlns:a16="http://schemas.microsoft.com/office/drawing/2014/main" id="{4276C062-6DCC-43DF-9839-93DE533F8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8E2186-A39F-4BA1-AEFA-D266A995E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B2833-A7EE-4205-A4D3-F1FC0A20E520}" type="slidenum">
              <a:rPr lang="ru-RU" altLang="ru-RU"/>
              <a:pPr/>
              <a:t>88</a:t>
            </a:fld>
            <a:endParaRPr lang="ru-RU" altLang="ru-RU"/>
          </a:p>
        </p:txBody>
      </p:sp>
      <p:sp>
        <p:nvSpPr>
          <p:cNvPr id="242690" name="Rectangle 2">
            <a:extLst>
              <a:ext uri="{FF2B5EF4-FFF2-40B4-BE49-F238E27FC236}">
                <a16:creationId xmlns:a16="http://schemas.microsoft.com/office/drawing/2014/main" id="{DBD589DE-21AB-48EE-98EB-588C2AEE3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CF370F59-C151-4CCC-9AC7-567E36687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удлиненную астроиду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0874280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739C6B-09B2-48AA-B292-B53EFCE5D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29DD4-104F-4DFE-9B7E-70C369C1C96C}" type="slidenum">
              <a:rPr lang="ru-RU" altLang="ru-RU"/>
              <a:pPr/>
              <a:t>89</a:t>
            </a:fld>
            <a:endParaRPr lang="ru-RU" altLang="ru-RU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AFCBF1A4-B110-4B36-8C84-F2EABCAF7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5726A7D0-4A45-44A2-8119-9CF586139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кривую Штейнера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17499302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B27439-CB8C-4AF1-A8C4-6EBF7048B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9ED06-8BD4-4C8B-B872-175BD3B78D06}" type="slidenum">
              <a:rPr lang="ru-RU" altLang="ru-RU"/>
              <a:pPr/>
              <a:t>90</a:t>
            </a:fld>
            <a:endParaRPr lang="ru-RU" altLang="ru-RU"/>
          </a:p>
        </p:txBody>
      </p:sp>
      <p:sp>
        <p:nvSpPr>
          <p:cNvPr id="246786" name="Rectangle 2">
            <a:extLst>
              <a:ext uri="{FF2B5EF4-FFF2-40B4-BE49-F238E27FC236}">
                <a16:creationId xmlns:a16="http://schemas.microsoft.com/office/drawing/2014/main" id="{05649A2F-9D24-485D-8545-92B92E9FF2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82792F77-1EB7-4023-BD71-CDAFBD5FC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удлиненную кривую Штейнера можно посмотреть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14209757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51A091-DB70-47B8-8C75-FA53BF7509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7AC24-8C5A-4FAD-9C7C-EFA05FBC0BB5}" type="slidenum">
              <a:rPr lang="ru-RU" altLang="ru-RU"/>
              <a:pPr/>
              <a:t>91</a:t>
            </a:fld>
            <a:endParaRPr lang="ru-RU" altLang="ru-RU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5EADBF8F-DEE3-4A02-B790-75E094BAD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1C04D936-E2F4-414B-9B8A-3D18FAFD0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7B8C76-BCE0-4C92-A8A5-31C2BA7F9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6F5B1-D029-4733-A20E-EB8D3041CFE4}" type="slidenum">
              <a:rPr lang="ru-RU" altLang="ru-RU"/>
              <a:pPr/>
              <a:t>92</a:t>
            </a:fld>
            <a:endParaRPr lang="ru-RU" altLang="ru-RU"/>
          </a:p>
        </p:txBody>
      </p:sp>
      <p:sp>
        <p:nvSpPr>
          <p:cNvPr id="338946" name="Rectangle 2">
            <a:extLst>
              <a:ext uri="{FF2B5EF4-FFF2-40B4-BE49-F238E27FC236}">
                <a16:creationId xmlns:a16="http://schemas.microsoft.com/office/drawing/2014/main" id="{8F102C28-6130-42C6-90CE-92A5437D1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B5F1D8DB-045E-4C66-8C35-D115381D2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нажатия левой клавиши мышки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066EE9-698E-4DD7-9923-1E45BAC0D6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EA4BF-3C01-408F-899D-5FBAD3F502CE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752642" name="Rectangle 2">
            <a:extLst>
              <a:ext uri="{FF2B5EF4-FFF2-40B4-BE49-F238E27FC236}">
                <a16:creationId xmlns:a16="http://schemas.microsoft.com/office/drawing/2014/main" id="{1AE0AAD2-CD6F-425E-B14A-98A11E767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2643" name="Rectangle 3">
            <a:extLst>
              <a:ext uri="{FF2B5EF4-FFF2-40B4-BE49-F238E27FC236}">
                <a16:creationId xmlns:a16="http://schemas.microsoft.com/office/drawing/2014/main" id="{FC2740EB-95B0-4E04-9F59-F9103AF2C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AFE36-D2D2-4019-BA28-3135FA181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AF9733-B088-4D29-8127-49561344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DEF4B9-7E59-407C-A1E1-E46E4B73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E0F053-8533-4894-9C3B-FE8C7869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984E4-4811-4546-8425-8C13FB25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7A43A-A5AB-4E71-87B6-A022F0BB9E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97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C6C46-DA46-4B43-800A-8F3CC750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3C681D-C81F-43FB-A023-30D8525E7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7EAE80-7D7B-4BC0-83CF-09C9704EA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101648-C0EC-47B3-8462-5F480C50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2F779E-2FA3-4D8F-BEDA-CBCD7A02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CCA09-BC89-4C81-AF7E-231395927D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162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55C89A-15B6-4D33-87C4-ACFFF02DD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A8BEE4-75C1-4DF1-9310-83FCAAA0E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E7822-A016-4DC5-84FE-EA06C48B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331F-904C-41E7-9856-16712996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F23BF6-0A30-4DD9-85C1-17EBC487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DC9C2-D257-45C5-BEA5-2D1BC4ED60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418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72AFF-3A0E-4775-832F-9322227A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2C8A27-46AC-4D32-8545-688221732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C082-F097-4829-9F7C-49A64E45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75E27-D006-40CF-A20A-C0A7430F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DCF36B-87AC-4815-8313-2E5DF648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1C499-7F95-4F41-AC27-4611D88154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783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40D15-7B6A-4B67-A728-9A818D01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AC0FD1-D462-4C3B-9141-49F8FFC2E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F5CB7F-2170-4B35-94C1-7865C967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ED5EE-474A-430E-97C5-04B84393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D2CF65-B052-499C-AD3C-26B42EAF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7CE58-2122-4283-A29C-3AA75BF8E8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904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137AD-CA7E-492B-8A75-ADA6BA77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B43CB-44AD-4E89-9873-59F1137D2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1E70DB-0B10-4137-91CF-63F872748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D08A75-BA3A-4401-BF6D-AD451C00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DB71A7-596F-444E-A42A-AF425D52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860746-9A47-4069-9CE6-EA858C66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E999-80DE-4672-AEF1-258A7A9DDA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417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644AA-B23E-4367-A5AF-344B775C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DE8D4-85BB-4451-875E-25C5F47E6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303154-A85D-4AD1-8C7C-D8FE44CD6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0D0BE8-F0EF-4255-A60E-4792F7605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252F1C-ED35-4513-9561-4F08B43FB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ED3A3F-38FF-4D01-86FE-876A0AFA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04E6B9-7DB5-47E0-BEEF-4F99BBC5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AD3619-808E-4B34-B682-24413BB9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D6BF3-53E6-450E-BCB5-8D76237AA9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810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F7466-6020-4E3A-9693-A159941D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E0A760-3D1C-4EAF-83CA-302D76F0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6B4FF4-47C0-4062-A2B0-49ED4C6A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0380C2-E49C-467B-B296-CE90BFB3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15CA4-CA84-44A8-A464-01259ECCC0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30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B609A-545A-4D0D-A19A-C6230D9D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1E17C9-0749-4DFB-A6E0-845BB432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D993E2-A395-4383-9B0B-D057F2B7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7D4A-9441-419D-9B6B-AC273F853D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01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16E13-6A4B-4D06-9498-9C539794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F4F063-CB6C-4C5B-9313-783FA91D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4D825F-6E13-4D41-B868-44E30321F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B273FB-03F0-46BB-B595-E726B457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C22F0C-8014-4560-B308-E8010331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FC7672-4439-428C-9A61-407D9C9E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6840D-9927-4B55-AAA8-A8E9191F49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820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2BFA8-5139-4ACA-A954-B15F6BEF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3B9F1F-661B-4CD0-B8EA-B2A8EF7FD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F94BB5-17BC-442B-992C-EC8B11A7A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6B9694-038C-41BE-ACF9-06E3656E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CCFD34-5447-4FC8-B998-AB535F942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8B0BC7-4D11-47CC-B452-52CFD47E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98C92-2CB3-40C4-9D2E-1A9935536E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330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4D6CCF9-386F-4755-B3CB-C8966B267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C02E2F-D630-4F93-9EE6-C826562DD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D9F40B-3367-45BD-8874-6498009061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FEAEA95-82F5-4F31-A499-AC21BE10D2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0F8AD1-0DFA-4834-A0F4-39E968E849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859333-051B-4DE5-9E4D-4A52B7DD58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wmf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tudes.ru/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tudes.r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9.png"/><Relationship Id="rId7" Type="http://schemas.openxmlformats.org/officeDocument/2006/relationships/image" Target="../media/image6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11</a:t>
            </a:r>
            <a:r>
              <a:rPr lang="en-US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0" y="210145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особенности изучения темы «Окружность и круг» 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сайт: </a:t>
            </a:r>
            <a:r>
              <a:rPr lang="en-US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vasmirnov.ru</a:t>
            </a:r>
            <a:r>
              <a:rPr lang="ru-RU" sz="36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</a:rPr>
              <a:t>эл. почта: </a:t>
            </a:r>
            <a:r>
              <a:rPr lang="en-US" sz="3600" dirty="0">
                <a:solidFill>
                  <a:schemeClr val="accent2"/>
                </a:solidFill>
                <a:latin typeface="+mj-lt"/>
              </a:rPr>
              <a:t>v-a-smirnov@mail.ru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699792" y="24496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95;p1" descr="СОЮЗ_ЛОГО_1.psd">
            <a:extLst>
              <a:ext uri="{FF2B5EF4-FFF2-40B4-BE49-F238E27FC236}">
                <a16:creationId xmlns:a16="http://schemas.microsoft.com/office/drawing/2014/main" id="{C4744F0C-1F10-F73B-6F1D-BDFA2E9713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6794"/>
          <a:stretch/>
        </p:blipFill>
        <p:spPr>
          <a:xfrm>
            <a:off x="7164288" y="5225734"/>
            <a:ext cx="1749793" cy="750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3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29CE5C88-19FD-48F5-A405-394E17CF9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340768"/>
            <a:ext cx="8610600" cy="1340768"/>
          </a:xfrm>
        </p:spPr>
        <p:txBody>
          <a:bodyPr/>
          <a:lstStyle/>
          <a:p>
            <a:r>
              <a:rPr lang="en-US" altLang="ru-RU" dirty="0">
                <a:solidFill>
                  <a:srgbClr val="FF3300"/>
                </a:solidFill>
              </a:rPr>
              <a:t>17</a:t>
            </a:r>
            <a:r>
              <a:rPr lang="ru-RU" altLang="ru-RU" dirty="0">
                <a:solidFill>
                  <a:srgbClr val="FF3300"/>
                </a:solidFill>
              </a:rPr>
              <a:t>*. Кривые постоянной ширины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714521A-4951-4A8E-9637-5963E6775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4442C585-21AE-4D5D-AF3D-25C08C022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8915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Найдите площадь фрактальной фигуры, полученной последовательным добавлением к данному кругу радиуса 1 кругов радиусов ½, ¼, и т.д.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359F2572-301F-41AF-96C1-75D51D78C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42010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01" name="Group 5">
            <a:extLst>
              <a:ext uri="{FF2B5EF4-FFF2-40B4-BE49-F238E27FC236}">
                <a16:creationId xmlns:a16="http://schemas.microsoft.com/office/drawing/2014/main" id="{C082EE19-DD59-4026-88C6-4DF32D67A9B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181600"/>
            <a:ext cx="3733800" cy="457200"/>
            <a:chOff x="192" y="3504"/>
            <a:chExt cx="2352" cy="288"/>
          </a:xfrm>
        </p:grpSpPr>
        <p:sp>
          <p:nvSpPr>
            <p:cNvPr id="29702" name="Text Box 6">
              <a:extLst>
                <a:ext uri="{FF2B5EF4-FFF2-40B4-BE49-F238E27FC236}">
                  <a16:creationId xmlns:a16="http://schemas.microsoft.com/office/drawing/2014/main" id="{2E25BA75-1A94-408D-83E8-37B3B3A24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504"/>
              <a:ext cx="23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p:graphicFrame>
          <p:nvGraphicFramePr>
            <p:cNvPr id="29703" name="Object 7">
              <a:extLst>
                <a:ext uri="{FF2B5EF4-FFF2-40B4-BE49-F238E27FC236}">
                  <a16:creationId xmlns:a16="http://schemas.microsoft.com/office/drawing/2014/main" id="{02E72BA7-4233-455B-8E5E-8C576130E4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3552"/>
            <a:ext cx="28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200" imgH="304560" progId="Equation.DSMT4">
                    <p:embed/>
                  </p:oleObj>
                </mc:Choice>
                <mc:Fallback>
                  <p:oleObj name="Equation" r:id="rId3" imgW="457200" imgH="304560" progId="Equation.DSMT4">
                    <p:embed/>
                    <p:pic>
                      <p:nvPicPr>
                        <p:cNvPr id="29703" name="Object 7">
                          <a:extLst>
                            <a:ext uri="{FF2B5EF4-FFF2-40B4-BE49-F238E27FC236}">
                              <a16:creationId xmlns:a16="http://schemas.microsoft.com/office/drawing/2014/main" id="{02E72BA7-4233-455B-8E5E-8C576130E4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3552"/>
                          <a:ext cx="288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BB02C92-05DC-47E5-B506-B13BF2C89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3810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Ковер Серпинского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6FCEE15A-3E69-4A93-9B83-44F847CFA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/>
              <a:t>	Е</a:t>
            </a:r>
            <a:r>
              <a:rPr lang="ru-RU" altLang="ru-RU" dirty="0">
                <a:cs typeface="Times New Roman" panose="02020603050405020304" pitchFamily="18" charset="0"/>
              </a:rPr>
              <a:t>ще один пример </a:t>
            </a:r>
            <a:r>
              <a:rPr lang="ru-RU" altLang="ru-RU" dirty="0" err="1">
                <a:cs typeface="Times New Roman" panose="02020603050405020304" pitchFamily="18" charset="0"/>
              </a:rPr>
              <a:t>самоподобной</a:t>
            </a:r>
            <a:r>
              <a:rPr lang="ru-RU" altLang="ru-RU" dirty="0">
                <a:cs typeface="Times New Roman" panose="02020603050405020304" pitchFamily="18" charset="0"/>
              </a:rPr>
              <a:t> фигуры, придума</a:t>
            </a:r>
            <a:r>
              <a:rPr lang="ru-RU" altLang="ru-RU" dirty="0"/>
              <a:t>л</a:t>
            </a:r>
            <a:r>
              <a:rPr lang="ru-RU" altLang="ru-RU" dirty="0">
                <a:cs typeface="Times New Roman" panose="02020603050405020304" pitchFamily="18" charset="0"/>
              </a:rPr>
              <a:t> польски</a:t>
            </a:r>
            <a:r>
              <a:rPr lang="ru-RU" altLang="ru-RU" dirty="0"/>
              <a:t>й</a:t>
            </a:r>
            <a:r>
              <a:rPr lang="ru-RU" altLang="ru-RU" dirty="0">
                <a:cs typeface="Times New Roman" panose="02020603050405020304" pitchFamily="18" charset="0"/>
              </a:rPr>
              <a:t> математик В.</a:t>
            </a:r>
            <a:r>
              <a:rPr lang="ru-RU" altLang="ru-RU" dirty="0"/>
              <a:t> </a:t>
            </a:r>
            <a:r>
              <a:rPr lang="ru-RU" altLang="ru-RU" dirty="0" err="1">
                <a:cs typeface="Times New Roman" panose="02020603050405020304" pitchFamily="18" charset="0"/>
              </a:rPr>
              <a:t>Серпински</a:t>
            </a:r>
            <a:r>
              <a:rPr lang="ru-RU" altLang="ru-RU" dirty="0" err="1"/>
              <a:t>й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(1882-1969)</a:t>
            </a:r>
            <a:r>
              <a:rPr lang="ru-RU" altLang="ru-RU" dirty="0"/>
              <a:t>. Она </a:t>
            </a:r>
            <a:r>
              <a:rPr lang="ru-RU" altLang="ru-RU" dirty="0">
                <a:cs typeface="Times New Roman" panose="02020603050405020304" pitchFamily="18" charset="0"/>
              </a:rPr>
              <a:t>называе</a:t>
            </a:r>
            <a:r>
              <a:rPr lang="ru-RU" altLang="ru-RU" dirty="0"/>
              <a:t>тся</a:t>
            </a:r>
            <a:r>
              <a:rPr lang="ru-RU" altLang="ru-RU" dirty="0">
                <a:cs typeface="Times New Roman" panose="02020603050405020304" pitchFamily="18" charset="0"/>
              </a:rPr>
              <a:t> ковром </a:t>
            </a:r>
            <a:r>
              <a:rPr lang="ru-RU" altLang="ru-RU" dirty="0" err="1">
                <a:cs typeface="Times New Roman" panose="02020603050405020304" pitchFamily="18" charset="0"/>
              </a:rPr>
              <a:t>Серпинского</a:t>
            </a:r>
            <a:r>
              <a:rPr lang="ru-RU" altLang="ru-RU" dirty="0"/>
              <a:t> и</a:t>
            </a:r>
            <a:r>
              <a:rPr lang="ru-RU" altLang="ru-RU" dirty="0">
                <a:cs typeface="Times New Roman" panose="02020603050405020304" pitchFamily="18" charset="0"/>
              </a:rPr>
              <a:t> получается из квадрата последовательным вырезанием серединных квадратов. То, что остается после всех вырезаний, и будет искомым ковром </a:t>
            </a:r>
            <a:r>
              <a:rPr lang="ru-RU" altLang="ru-RU" dirty="0" err="1">
                <a:cs typeface="Times New Roman" panose="02020603050405020304" pitchFamily="18" charset="0"/>
              </a:rPr>
              <a:t>Серпинского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51E7FD-167C-D4C6-DAE1-306495A74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09" y="2548592"/>
            <a:ext cx="4045330" cy="4033484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9F166C41-0ADD-C189-9CDB-28CB93362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858" y="2624792"/>
            <a:ext cx="445161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 Отметим, что поскольку вырезаемые квадраты располагаются все более часто, то в результате на ковре </a:t>
            </a:r>
            <a:r>
              <a:rPr lang="ru-RU" altLang="ru-RU" dirty="0" err="1">
                <a:cs typeface="Times New Roman" panose="02020603050405020304" pitchFamily="18" charset="0"/>
              </a:rPr>
              <a:t>Серпиского</a:t>
            </a:r>
            <a:r>
              <a:rPr lang="ru-RU" altLang="ru-RU" dirty="0">
                <a:cs typeface="Times New Roman" panose="02020603050405020304" pitchFamily="18" charset="0"/>
              </a:rPr>
              <a:t> не будет ни одного, даже самого маленького, квадрата без дырки.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FB9BC28-EA4F-4B5A-89B8-8157A9C66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C8C65E7F-BFC3-4F91-B57F-90DDC66E9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29BFCF10-D831-41DB-A4D6-F95EFC35F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86200"/>
            <a:ext cx="8915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solidFill>
                  <a:srgbClr val="FF3300"/>
                </a:solidFill>
              </a:rPr>
              <a:t>	Решение.</a:t>
            </a:r>
            <a:r>
              <a:rPr lang="ru-RU" altLang="ru-RU" sz="2000" dirty="0">
                <a:cs typeface="Times New Roman" panose="02020603050405020304" pitchFamily="18" charset="0"/>
              </a:rPr>
              <a:t> Для </a:t>
            </a:r>
            <a:r>
              <a:rPr lang="ru-RU" altLang="ru-RU" sz="2000" dirty="0"/>
              <a:t>нахождения площади квадрата </a:t>
            </a:r>
            <a:r>
              <a:rPr lang="ru-RU" altLang="ru-RU" sz="2000" dirty="0" err="1"/>
              <a:t>Серпинского</a:t>
            </a:r>
            <a:r>
              <a:rPr lang="ru-RU" altLang="ru-RU" sz="2000" dirty="0"/>
              <a:t> </a:t>
            </a:r>
            <a:r>
              <a:rPr lang="ru-RU" altLang="ru-RU" sz="2000" dirty="0">
                <a:cs typeface="Times New Roman" panose="02020603050405020304" pitchFamily="18" charset="0"/>
              </a:rPr>
              <a:t>достаточно вычислить площадь вырезаемых квадратов. На первом шаге вырезается квадрат площади 1/9. На втором шаге вырезается восемь квадратов, каждый из которых имеет площадь 1/81. На каждом следующем шаге число вырезаемых квадратов увеличивается в восемь раз, а площадь каждого из них уменьшается в девять раз. Таким образом, общая площадь вырезаемых квадратов представляет собой сумму геометрической прогрессии с начальном членом 1/9 и знаменателем 8/9. По формуле суммы геометрической прогрессии находим, что это число равно единице</a:t>
            </a:r>
            <a:r>
              <a:rPr lang="ru-RU" altLang="ru-RU" sz="2000" dirty="0"/>
              <a:t>. Следовательно,</a:t>
            </a:r>
            <a:r>
              <a:rPr lang="ru-RU" altLang="ru-RU" sz="2000" dirty="0">
                <a:cs typeface="Times New Roman" panose="02020603050405020304" pitchFamily="18" charset="0"/>
              </a:rPr>
              <a:t> площадь ковра </a:t>
            </a:r>
            <a:r>
              <a:rPr lang="ru-RU" altLang="ru-RU" sz="2000" dirty="0" err="1">
                <a:cs typeface="Times New Roman" panose="02020603050405020304" pitchFamily="18" charset="0"/>
              </a:rPr>
              <a:t>Серпинского</a:t>
            </a:r>
            <a:r>
              <a:rPr lang="ru-RU" altLang="ru-RU" sz="2000" dirty="0">
                <a:cs typeface="Times New Roman" panose="02020603050405020304" pitchFamily="18" charset="0"/>
              </a:rPr>
              <a:t> равна нулю. 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7CD2E8F1-23E8-4D7B-80C5-72CD211E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115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/>
              <a:t>	Найдите площадь ковра </a:t>
            </a:r>
            <a:r>
              <a:rPr lang="ru-RU" altLang="ru-RU" dirty="0" err="1"/>
              <a:t>Серпинского</a:t>
            </a:r>
            <a:r>
              <a:rPr lang="ru-RU" altLang="ru-RU" dirty="0"/>
              <a:t>, считая стороны исходного квадрата равными 1.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095282-5742-F039-D7BE-577A172D2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301503"/>
            <a:ext cx="2592288" cy="2584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9D26AD1-6221-4F08-979F-2EF8E7180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3810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Салфетка Серпинского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64B44A26-9C71-4743-A64B-51F970CA2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Начиная не с квадрата, а с правильного треугольника, и вырезая центральные треугольники, получим </a:t>
            </a:r>
            <a:r>
              <a:rPr lang="ru-RU" altLang="ru-RU" dirty="0" err="1">
                <a:cs typeface="Times New Roman" panose="02020603050405020304" pitchFamily="18" charset="0"/>
              </a:rPr>
              <a:t>самоподобную</a:t>
            </a:r>
            <a:r>
              <a:rPr lang="ru-RU" altLang="ru-RU" dirty="0">
                <a:cs typeface="Times New Roman" panose="02020603050405020304" pitchFamily="18" charset="0"/>
              </a:rPr>
              <a:t> фигуру, аналогичную ковру </a:t>
            </a:r>
            <a:r>
              <a:rPr lang="ru-RU" altLang="ru-RU" dirty="0" err="1">
                <a:cs typeface="Times New Roman" panose="02020603050405020304" pitchFamily="18" charset="0"/>
              </a:rPr>
              <a:t>Серпинского</a:t>
            </a:r>
            <a:r>
              <a:rPr lang="ru-RU" altLang="ru-RU" dirty="0">
                <a:cs typeface="Times New Roman" panose="02020603050405020304" pitchFamily="18" charset="0"/>
              </a:rPr>
              <a:t> и называемую салфеткой </a:t>
            </a:r>
            <a:r>
              <a:rPr lang="ru-RU" altLang="ru-RU" dirty="0" err="1">
                <a:cs typeface="Times New Roman" panose="02020603050405020304" pitchFamily="18" charset="0"/>
              </a:rPr>
              <a:t>Серпинского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583" name="Picture 7">
            <a:extLst>
              <a:ext uri="{FF2B5EF4-FFF2-40B4-BE49-F238E27FC236}">
                <a16:creationId xmlns:a16="http://schemas.microsoft.com/office/drawing/2014/main" id="{BF4ED990-5BBF-4288-B294-5690DCD65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2231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875B8FD-AAE8-4B96-9655-B75DEEAD9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21AD3BBA-B403-45B9-91AD-726087D1A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Найдите площадь салфетки </a:t>
            </a:r>
            <a:r>
              <a:rPr lang="ru-RU" altLang="ru-RU" sz="3200" dirty="0" err="1"/>
              <a:t>Серпинского</a:t>
            </a:r>
            <a:r>
              <a:rPr lang="ru-RU" altLang="ru-RU" sz="3200" dirty="0"/>
              <a:t>, полученной из правильного треугольника площади 1.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6E71E3E8-FFF3-43EA-A690-E39D9BD7A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81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0.</a:t>
            </a:r>
          </a:p>
        </p:txBody>
      </p:sp>
      <p:pic>
        <p:nvPicPr>
          <p:cNvPr id="28680" name="Picture 8">
            <a:extLst>
              <a:ext uri="{FF2B5EF4-FFF2-40B4-BE49-F238E27FC236}">
                <a16:creationId xmlns:a16="http://schemas.microsoft.com/office/drawing/2014/main" id="{22907654-B393-42A6-9097-EA6BF2A3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10540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1682F01-F959-4836-ACBD-5A0B4685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Кривая Пеано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E1AE772A-7303-4D5B-AD04-F8018BAD4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</a:t>
            </a:r>
            <a:r>
              <a:rPr lang="ru-RU" altLang="ru-RU" dirty="0">
                <a:cs typeface="Times New Roman" panose="02020603050405020304" pitchFamily="18" charset="0"/>
              </a:rPr>
              <a:t>ример кривой, имеющий фрактальный характер, был получен </a:t>
            </a:r>
            <a:r>
              <a:rPr lang="ru-RU" altLang="ru-RU" dirty="0" err="1">
                <a:cs typeface="Times New Roman" panose="02020603050405020304" pitchFamily="18" charset="0"/>
              </a:rPr>
              <a:t>Д.Пеано</a:t>
            </a:r>
            <a:r>
              <a:rPr lang="ru-RU" altLang="ru-RU" dirty="0">
                <a:cs typeface="Times New Roman" panose="02020603050405020304" pitchFamily="18" charset="0"/>
              </a:rPr>
              <a:t> (1858-1932) и называется кривой Пеано. Для ее построения разобьем данный квадрат на четыре равные квадрата и соединим их центры тремя отрезками, как показано на рисунке</a:t>
            </a:r>
            <a:r>
              <a:rPr lang="ru-RU" altLang="ru-RU" dirty="0"/>
              <a:t> а)</a:t>
            </a:r>
            <a:r>
              <a:rPr lang="ru-RU" altLang="ru-RU" dirty="0">
                <a:cs typeface="Times New Roman" panose="02020603050405020304" pitchFamily="18" charset="0"/>
              </a:rPr>
              <a:t>. Повторяя описанную процедуру, будем получать все более сложные ломаные, приближающиеся к кривой Пеано.</a:t>
            </a:r>
            <a:endParaRPr lang="ru-RU" altLang="ru-RU" dirty="0"/>
          </a:p>
        </p:txBody>
      </p:sp>
      <p:pic>
        <p:nvPicPr>
          <p:cNvPr id="18439" name="Picture 7">
            <a:extLst>
              <a:ext uri="{FF2B5EF4-FFF2-40B4-BE49-F238E27FC236}">
                <a16:creationId xmlns:a16="http://schemas.microsoft.com/office/drawing/2014/main" id="{C1B588EA-38BE-4DF0-9417-92C4D092F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231188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Text Box 8">
            <a:extLst>
              <a:ext uri="{FF2B5EF4-FFF2-40B4-BE49-F238E27FC236}">
                <a16:creationId xmlns:a16="http://schemas.microsoft.com/office/drawing/2014/main" id="{ECF40168-2E2D-4541-89F3-84888FA55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00600"/>
            <a:ext cx="899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Отметим, что </a:t>
            </a:r>
            <a:r>
              <a:rPr lang="ru-RU" altLang="ru-RU" dirty="0"/>
              <a:t>л</a:t>
            </a:r>
            <a:r>
              <a:rPr lang="ru-RU" altLang="ru-RU" dirty="0">
                <a:cs typeface="Times New Roman" panose="02020603050405020304" pitchFamily="18" charset="0"/>
              </a:rPr>
              <a:t>оманые, участвующие в построении кривой Пеано, на каждом этапе проходят через все квадраты, а сами квадраты уменьшаются, стягиваясь к точкам исходного квадрата. Поэтому кривая Пеано будет проходить через все точки исходного квадрата. Конечно, она будет иметь бесконечную длину.</a:t>
            </a:r>
            <a:endParaRPr lang="ru-RU" altLang="ru-RU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98AD76E-4E17-4539-AF55-A9A320217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Кривая дракона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2B08296E-18BC-43A4-81FB-0A2738897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Интересным примером </a:t>
            </a:r>
            <a:r>
              <a:rPr lang="ru-RU" altLang="ru-RU" dirty="0" err="1"/>
              <a:t>само</a:t>
            </a:r>
            <a:r>
              <a:rPr lang="ru-RU" altLang="ru-RU" dirty="0" err="1">
                <a:cs typeface="Times New Roman" panose="02020603050405020304" pitchFamily="18" charset="0"/>
              </a:rPr>
              <a:t>подобной</a:t>
            </a:r>
            <a:r>
              <a:rPr lang="ru-RU" altLang="ru-RU" dirty="0">
                <a:cs typeface="Times New Roman" panose="02020603050405020304" pitchFamily="18" charset="0"/>
              </a:rPr>
              <a:t> кривой является «кривая дракона», придуманная </a:t>
            </a:r>
            <a:r>
              <a:rPr lang="ru-RU" altLang="ru-RU" dirty="0" err="1">
                <a:cs typeface="Times New Roman" panose="02020603050405020304" pitchFamily="18" charset="0"/>
              </a:rPr>
              <a:t>Э.Хейуэем</a:t>
            </a:r>
            <a:r>
              <a:rPr lang="ru-RU" altLang="ru-RU" dirty="0">
                <a:cs typeface="Times New Roman" panose="02020603050405020304" pitchFamily="18" charset="0"/>
              </a:rPr>
              <a:t>. Для ее построения возьмем отрезок.  Повернем его на 90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 вокруг одной из вершин и добавим полученный отрезок к исходному. Повернем </a:t>
            </a:r>
            <a:r>
              <a:rPr lang="ru-RU" altLang="ru-RU" dirty="0"/>
              <a:t>полученный </a:t>
            </a:r>
            <a:r>
              <a:rPr lang="ru-RU" altLang="ru-RU" dirty="0">
                <a:cs typeface="Times New Roman" panose="02020603050405020304" pitchFamily="18" charset="0"/>
              </a:rPr>
              <a:t>угол на 90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 вокруг вершины и добавим полученную ломаную к исходной. Повторяя описанную процедуру, будем получать все более сложные ломаные, напоминающие дракона</a:t>
            </a:r>
            <a:r>
              <a:rPr lang="ru-RU" altLang="ru-RU" dirty="0"/>
              <a:t>.</a:t>
            </a:r>
          </a:p>
        </p:txBody>
      </p:sp>
      <p:pic>
        <p:nvPicPr>
          <p:cNvPr id="25608" name="Picture 8">
            <a:extLst>
              <a:ext uri="{FF2B5EF4-FFF2-40B4-BE49-F238E27FC236}">
                <a16:creationId xmlns:a16="http://schemas.microsoft.com/office/drawing/2014/main" id="{5F279719-520C-409F-9C20-653B6A6B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6669088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3ABBA3D-3212-41A5-AB84-D09A121A5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Дерево Пифагора</a:t>
            </a: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5EF143F8-12C5-4FFB-88F3-8FB89D7BB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298575"/>
            <a:ext cx="636905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1B03FAF-3429-440E-A71D-BBE68D1FD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Фрактал 1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23DFC73E-E97A-4425-AEA3-A229A85E7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91400" cy="55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D4FCA35-FC33-4E1C-90C3-F9324018E5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Фрактал 2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2AEF9EA4-0CEC-45EA-AF3B-53F5EB867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543800" cy="56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58" name="Text Box 102">
            <a:extLst>
              <a:ext uri="{FF2B5EF4-FFF2-40B4-BE49-F238E27FC236}">
                <a16:creationId xmlns:a16="http://schemas.microsoft.com/office/drawing/2014/main" id="{0420DB77-D190-44D8-A7B9-1148F492A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99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Для определения ширины </a:t>
            </a:r>
            <a:r>
              <a:rPr lang="en-US" altLang="ru-RU" sz="2200" i="1" dirty="0">
                <a:cs typeface="Times New Roman" panose="02020603050405020304" pitchFamily="18" charset="0"/>
              </a:rPr>
              <a:t>h </a:t>
            </a:r>
            <a:r>
              <a:rPr lang="ru-RU" altLang="ru-RU" sz="2200" dirty="0">
                <a:cs typeface="Times New Roman" panose="02020603050405020304" pitchFamily="18" charset="0"/>
              </a:rPr>
              <a:t>замкнутой кривой рассмотрим две параллельные прямые, между которыми расположена данная кривая. Будем сдвигать друг к другу эти прямые до тех пор, пока они не коснутся кривой. Расстояние между полученными параллельными прямыми и будет шириной кривой в направлении перпендикулярном этим прямым.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9965" name="Picture 109">
            <a:extLst>
              <a:ext uri="{FF2B5EF4-FFF2-40B4-BE49-F238E27FC236}">
                <a16:creationId xmlns:a16="http://schemas.microsoft.com/office/drawing/2014/main" id="{B4CF16B9-C394-4596-9E2E-161DA9448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40689"/>
            <a:ext cx="3548063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968" name="Picture 112">
            <a:extLst>
              <a:ext uri="{FF2B5EF4-FFF2-40B4-BE49-F238E27FC236}">
                <a16:creationId xmlns:a16="http://schemas.microsoft.com/office/drawing/2014/main" id="{263798D1-EFA8-4482-854B-03A1DDA6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16889"/>
            <a:ext cx="309880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969" name="Text Box 113">
            <a:extLst>
              <a:ext uri="{FF2B5EF4-FFF2-40B4-BE49-F238E27FC236}">
                <a16:creationId xmlns:a16="http://schemas.microsoft.com/office/drawing/2014/main" id="{FD282B6B-0631-4CBA-99FD-2DABAC47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72858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Для разных направлений ширина кривой может быть разной. </a:t>
            </a:r>
            <a:r>
              <a:rPr lang="ru-RU" altLang="ru-RU" sz="2200" dirty="0">
                <a:cs typeface="Times New Roman" panose="02020603050405020304" pitchFamily="18" charset="0"/>
              </a:rPr>
              <a:t>Примером кривой </a:t>
            </a:r>
            <a:r>
              <a:rPr lang="ru-RU" altLang="ru-RU" sz="2200" dirty="0"/>
              <a:t>одинаковой (постоянной) ширины по всем направлениям </a:t>
            </a:r>
            <a:r>
              <a:rPr lang="ru-RU" altLang="ru-RU" sz="2200" dirty="0">
                <a:cs typeface="Times New Roman" panose="02020603050405020304" pitchFamily="18" charset="0"/>
              </a:rPr>
              <a:t>является окружность. Её ширина равна диаметру. </a:t>
            </a:r>
          </a:p>
        </p:txBody>
      </p:sp>
    </p:spTree>
    <p:extLst>
      <p:ext uri="{BB962C8B-B14F-4D97-AF65-F5344CB8AC3E}">
        <p14:creationId xmlns:p14="http://schemas.microsoft.com/office/powerpoint/2010/main" val="371663904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4C32554-079B-40D5-9DB6-3426C6816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Фрактал 3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A954DD53-E226-4E9D-AF45-FAC70A41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96200" cy="577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ED12DEF-AD6F-40C8-86DF-68E5D3BDE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Фрактал 4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FC4DDEED-0FB5-41B5-B051-125723D4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20000" cy="57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493FB58-602C-4A80-B70F-2D6F94FB4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Фрактал 5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34D274E5-CA37-4574-9EB0-E9EAB800B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772400" cy="582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30E5825-D44D-4200-B3D9-03952335F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Фрактал 6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BD9E7857-4652-466D-8664-C517EAB9B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FB3B731-E501-4DE8-BD36-4A6484DAA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Фрактал 7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216F1CF2-60D4-4687-BDFF-184367421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28700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45FB801-0403-4C7A-A7F8-693DB8D48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Фрактал 8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FE254F90-EF2A-4004-9266-059550F09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>
            <a:extLst>
              <a:ext uri="{FF2B5EF4-FFF2-40B4-BE49-F238E27FC236}">
                <a16:creationId xmlns:a16="http://schemas.microsoft.com/office/drawing/2014/main" id="{EDB6E859-0F81-4B22-A9E4-44540B136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733187" name="Text Box 3">
            <a:extLst>
              <a:ext uri="{FF2B5EF4-FFF2-40B4-BE49-F238E27FC236}">
                <a16:creationId xmlns:a16="http://schemas.microsoft.com/office/drawing/2014/main" id="{4D02FE1A-77F8-4FBE-BE94-45BA689E1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Бывают ли кривые, отличные от окружности и имеющие постоянную ширину?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33191" name="Text Box 7">
            <a:extLst>
              <a:ext uri="{FF2B5EF4-FFF2-40B4-BE49-F238E27FC236}">
                <a16:creationId xmlns:a16="http://schemas.microsoft.com/office/drawing/2014/main" id="{280BD642-7AC4-4AFD-8598-3F098F289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117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Оказывается, бывают. Примером такой кривой является кривая, придуманная французским учёным Ф. </a:t>
            </a:r>
            <a:r>
              <a:rPr lang="ru-RU" altLang="ru-RU" dirty="0" err="1"/>
              <a:t>Рело</a:t>
            </a:r>
            <a:r>
              <a:rPr lang="ru-RU" altLang="ru-RU" dirty="0"/>
              <a:t> (1829 – 1905), называемая «треугольник </a:t>
            </a:r>
            <a:r>
              <a:rPr lang="ru-RU" altLang="ru-RU" dirty="0" err="1"/>
              <a:t>Рело</a:t>
            </a:r>
            <a:r>
              <a:rPr lang="ru-RU" altLang="ru-RU" dirty="0"/>
              <a:t>».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E4DA37B-C3EC-BF05-586F-1A0806C62D69}"/>
              </a:ext>
            </a:extLst>
          </p:cNvPr>
          <p:cNvGrpSpPr/>
          <p:nvPr/>
        </p:nvGrpSpPr>
        <p:grpSpPr>
          <a:xfrm>
            <a:off x="0" y="2186570"/>
            <a:ext cx="9144000" cy="4671430"/>
            <a:chOff x="0" y="2186570"/>
            <a:chExt cx="9144000" cy="4671430"/>
          </a:xfrm>
        </p:grpSpPr>
        <p:sp>
          <p:nvSpPr>
            <p:cNvPr id="733192" name="Text Box 8">
              <a:extLst>
                <a:ext uri="{FF2B5EF4-FFF2-40B4-BE49-F238E27FC236}">
                  <a16:creationId xmlns:a16="http://schemas.microsoft.com/office/drawing/2014/main" id="{6009D7B7-0756-402D-BB5E-A8B2BA362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86570"/>
              <a:ext cx="9144000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ru-RU" dirty="0"/>
                <a:t>	</a:t>
              </a:r>
              <a:r>
                <a:rPr lang="ru-RU" altLang="ru-RU" dirty="0"/>
                <a:t>Для его построения рассмотрим правильный треугольник </a:t>
              </a:r>
              <a:r>
                <a:rPr lang="en-US" altLang="ru-RU" i="1" dirty="0"/>
                <a:t>ABC</a:t>
              </a:r>
              <a:r>
                <a:rPr lang="ru-RU" altLang="ru-RU" dirty="0"/>
                <a:t> со стороной </a:t>
              </a:r>
              <a:r>
                <a:rPr lang="en-US" altLang="ru-RU" i="1" dirty="0"/>
                <a:t>a</a:t>
              </a:r>
              <a:r>
                <a:rPr lang="ru-RU" altLang="ru-RU" dirty="0"/>
                <a:t>. С центром в вершине </a:t>
              </a:r>
              <a:r>
                <a:rPr lang="en-US" altLang="ru-RU" i="1" dirty="0"/>
                <a:t>A </a:t>
              </a:r>
              <a:r>
                <a:rPr lang="ru-RU" altLang="ru-RU" dirty="0"/>
                <a:t>и радиусом </a:t>
              </a:r>
              <a:r>
                <a:rPr lang="en-US" altLang="ru-RU" i="1" dirty="0"/>
                <a:t>a </a:t>
              </a:r>
              <a:r>
                <a:rPr lang="ru-RU" altLang="ru-RU" dirty="0"/>
                <a:t>проведем дугу </a:t>
              </a:r>
              <a:r>
                <a:rPr lang="en-US" altLang="ru-RU" i="1" dirty="0"/>
                <a:t>BC </a:t>
              </a:r>
              <a:r>
                <a:rPr lang="ru-RU" altLang="ru-RU" dirty="0"/>
                <a:t>окружности</a:t>
              </a:r>
              <a:r>
                <a:rPr lang="en-US" altLang="ru-RU" dirty="0"/>
                <a:t>. </a:t>
              </a:r>
              <a:r>
                <a:rPr lang="ru-RU" altLang="ru-RU" dirty="0"/>
                <a:t>Аналогично, с центрами в вершинах </a:t>
              </a:r>
              <a:r>
                <a:rPr lang="en-US" altLang="ru-RU" i="1" dirty="0"/>
                <a:t>B </a:t>
              </a:r>
              <a:r>
                <a:rPr lang="ru-RU" altLang="ru-RU" dirty="0"/>
                <a:t>и </a:t>
              </a:r>
              <a:r>
                <a:rPr lang="en-US" altLang="ru-RU" i="1" dirty="0"/>
                <a:t>C </a:t>
              </a:r>
              <a:r>
                <a:rPr lang="ru-RU" altLang="ru-RU" dirty="0"/>
                <a:t>и радиусом </a:t>
              </a:r>
              <a:r>
                <a:rPr lang="en-US" altLang="ru-RU" i="1" dirty="0"/>
                <a:t>A </a:t>
              </a:r>
              <a:r>
                <a:rPr lang="ru-RU" altLang="ru-RU" dirty="0"/>
                <a:t>проведём</a:t>
              </a:r>
              <a:r>
                <a:rPr lang="en-US" altLang="ru-RU" dirty="0"/>
                <a:t> </a:t>
              </a:r>
              <a:r>
                <a:rPr lang="ru-RU" altLang="ru-RU" dirty="0"/>
                <a:t>дуги окружности </a:t>
              </a:r>
              <a:r>
                <a:rPr lang="en-US" altLang="ru-RU" i="1" dirty="0"/>
                <a:t>AC </a:t>
              </a:r>
              <a:r>
                <a:rPr lang="ru-RU" altLang="ru-RU" dirty="0"/>
                <a:t>и </a:t>
              </a:r>
              <a:r>
                <a:rPr lang="en-US" altLang="ru-RU" i="1" dirty="0"/>
                <a:t>AB</a:t>
              </a:r>
              <a:r>
                <a:rPr lang="ru-RU" altLang="ru-RU" dirty="0"/>
                <a:t>. В результате получим искомую кривую, состоящую из трёх дуг окружности. Её ширина равна стороне </a:t>
              </a:r>
              <a:r>
                <a:rPr lang="en-US" altLang="ru-RU" i="1" dirty="0"/>
                <a:t>a </a:t>
              </a:r>
              <a:r>
                <a:rPr lang="ru-RU" altLang="ru-RU" dirty="0"/>
                <a:t>правильного треугольника.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733194" name="Picture 10">
              <a:extLst>
                <a:ext uri="{FF2B5EF4-FFF2-40B4-BE49-F238E27FC236}">
                  <a16:creationId xmlns:a16="http://schemas.microsoft.com/office/drawing/2014/main" id="{440A4F00-873C-4EA7-A48E-D867856D6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565879"/>
              <a:ext cx="2321404" cy="2121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3197" name="Picture 13">
              <a:extLst>
                <a:ext uri="{FF2B5EF4-FFF2-40B4-BE49-F238E27FC236}">
                  <a16:creationId xmlns:a16="http://schemas.microsoft.com/office/drawing/2014/main" id="{0E2CAA23-2A8C-42FE-B8D0-6DFF586FE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467666"/>
              <a:ext cx="2736304" cy="2390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 Box 114">
            <a:extLst>
              <a:ext uri="{FF2B5EF4-FFF2-40B4-BE49-F238E27FC236}">
                <a16:creationId xmlns:a16="http://schemas.microsoft.com/office/drawing/2014/main" id="{A8EBD19E-64A5-83E6-34E2-7E571831E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647" y="4565879"/>
            <a:ext cx="341987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200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О кривых постоянной ширины можно посмотреть фильм на сайте </a:t>
            </a:r>
            <a:r>
              <a:rPr lang="en-US" altLang="ru-RU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https://etudes.ru</a:t>
            </a:r>
            <a:r>
              <a:rPr lang="en-US" altLang="ru-RU" dirty="0">
                <a:solidFill>
                  <a:schemeClr val="accent2"/>
                </a:solidFill>
              </a:rPr>
              <a:t> </a:t>
            </a:r>
            <a:endParaRPr lang="ru-RU" altLang="ru-RU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9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>
            <a:extLst>
              <a:ext uri="{FF2B5EF4-FFF2-40B4-BE49-F238E27FC236}">
                <a16:creationId xmlns:a16="http://schemas.microsoft.com/office/drawing/2014/main" id="{0F078607-3698-44EA-9479-7B038BE10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735235" name="Text Box 3">
            <a:extLst>
              <a:ext uri="{FF2B5EF4-FFF2-40B4-BE49-F238E27FC236}">
                <a16:creationId xmlns:a16="http://schemas.microsoft.com/office/drawing/2014/main" id="{CE5E962A-EDDE-44EF-8722-B07D38D3F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1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/>
              <a:t>	</a:t>
            </a:r>
            <a:r>
              <a:rPr lang="ru-RU" altLang="ru-RU"/>
              <a:t>Докажите, что периметр треугольника Рело равен длине окружности, диаметр которой равен ширине треугольника Рело.</a:t>
            </a:r>
          </a:p>
        </p:txBody>
      </p:sp>
      <p:pic>
        <p:nvPicPr>
          <p:cNvPr id="735238" name="Picture 6">
            <a:extLst>
              <a:ext uri="{FF2B5EF4-FFF2-40B4-BE49-F238E27FC236}">
                <a16:creationId xmlns:a16="http://schemas.microsoft.com/office/drawing/2014/main" id="{C62EB640-39A4-4C07-8844-D187154A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272415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5240" name="Text Box 8">
                <a:extLst>
                  <a:ext uri="{FF2B5EF4-FFF2-40B4-BE49-F238E27FC236}">
                    <a16:creationId xmlns:a16="http://schemas.microsoft.com/office/drawing/2014/main" id="{DC3B5ECA-51D9-4A98-B969-CE8848B1F9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267200"/>
                <a:ext cx="9144000" cy="2124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dirty="0"/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altLang="ru-RU" dirty="0"/>
                  <a:t> Напомним, что длина дуги окружности с центральным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altLang="ru-RU" dirty="0"/>
                  <a:t> и радиусом </a:t>
                </a:r>
                <a:r>
                  <a:rPr lang="en-US" altLang="ru-RU" i="1" dirty="0"/>
                  <a:t>r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ru-RU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dirty="0"/>
                  <a:t>Так как треугольник </a:t>
                </a:r>
                <a:r>
                  <a:rPr lang="ru-RU" altLang="ru-RU" dirty="0" err="1"/>
                  <a:t>Рело</a:t>
                </a:r>
                <a:r>
                  <a:rPr lang="ru-RU" altLang="ru-RU" dirty="0"/>
                  <a:t> состоит из трех дуг окружностей, для которых </a:t>
                </a:r>
                <a:r>
                  <a:rPr lang="en-US" altLang="ru-RU" i="1" dirty="0"/>
                  <a:t>r = a</a:t>
                </a:r>
                <a:r>
                  <a:rPr lang="en-US" altLang="ru-RU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ru-R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en-US" altLang="ru-RU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dirty="0"/>
                  <a:t>, то их общая длина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altLang="ru-RU" i="1" dirty="0">
                    <a:cs typeface="Times New Roman" panose="02020603050405020304" pitchFamily="18" charset="0"/>
                  </a:rPr>
                  <a:t>r</a:t>
                </a:r>
                <a:r>
                  <a:rPr lang="ru-RU" altLang="ru-RU" dirty="0"/>
                  <a:t>, т.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е. равна длине окружности, диаметр которой равен ширине треугольника </a:t>
                </a:r>
                <a:r>
                  <a:rPr lang="ru-RU" altLang="ru-RU" dirty="0" err="1"/>
                  <a:t>Рело</a:t>
                </a:r>
                <a:r>
                  <a:rPr lang="ru-RU" altLang="ru-RU" dirty="0"/>
                  <a:t>.</a:t>
                </a:r>
              </a:p>
            </p:txBody>
          </p:sp>
        </mc:Choice>
        <mc:Fallback xmlns="">
          <p:sp>
            <p:nvSpPr>
              <p:cNvPr id="735240" name="Text Box 8">
                <a:extLst>
                  <a:ext uri="{FF2B5EF4-FFF2-40B4-BE49-F238E27FC236}">
                    <a16:creationId xmlns:a16="http://schemas.microsoft.com/office/drawing/2014/main" id="{DC3B5ECA-51D9-4A98-B969-CE8848B1F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67200"/>
                <a:ext cx="9144000" cy="2124684"/>
              </a:xfrm>
              <a:prstGeom prst="rect">
                <a:avLst/>
              </a:prstGeom>
              <a:blipFill>
                <a:blip r:embed="rId4"/>
                <a:stretch>
                  <a:fillRect l="-1000" t="-2292" r="-1000" b="-2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4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>
            <a:extLst>
              <a:ext uri="{FF2B5EF4-FFF2-40B4-BE49-F238E27FC236}">
                <a16:creationId xmlns:a16="http://schemas.microsoft.com/office/drawing/2014/main" id="{7153437A-6183-488D-A552-FEB2F6E5F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747523" name="Text Box 3">
            <a:extLst>
              <a:ext uri="{FF2B5EF4-FFF2-40B4-BE49-F238E27FC236}">
                <a16:creationId xmlns:a16="http://schemas.microsoft.com/office/drawing/2014/main" id="{E65CCA01-4C97-4939-A00C-4C9BFD43D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15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Найдите углы треугольника </a:t>
            </a:r>
            <a:r>
              <a:rPr lang="ru-RU" altLang="ru-RU" dirty="0" err="1"/>
              <a:t>Рело</a:t>
            </a:r>
            <a:r>
              <a:rPr lang="ru-RU" altLang="ru-RU" dirty="0"/>
              <a:t>, образованные касательными к дугам окружностей в его вершинах.</a:t>
            </a:r>
          </a:p>
        </p:txBody>
      </p:sp>
      <p:sp>
        <p:nvSpPr>
          <p:cNvPr id="747525" name="Text Box 5">
            <a:extLst>
              <a:ext uri="{FF2B5EF4-FFF2-40B4-BE49-F238E27FC236}">
                <a16:creationId xmlns:a16="http://schemas.microsoft.com/office/drawing/2014/main" id="{223C09AA-BDC4-468F-94D3-02F0C2234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/>
              <a:t>	</a:t>
            </a: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ru-RU" altLang="ru-RU"/>
              <a:t> 120</a:t>
            </a:r>
            <a:r>
              <a:rPr lang="ru-RU" altLang="ru-RU" baseline="30000"/>
              <a:t>о</a:t>
            </a:r>
            <a:r>
              <a:rPr lang="ru-RU" altLang="ru-RU"/>
              <a:t>.</a:t>
            </a:r>
          </a:p>
        </p:txBody>
      </p:sp>
      <p:pic>
        <p:nvPicPr>
          <p:cNvPr id="747527" name="Picture 7">
            <a:extLst>
              <a:ext uri="{FF2B5EF4-FFF2-40B4-BE49-F238E27FC236}">
                <a16:creationId xmlns:a16="http://schemas.microsoft.com/office/drawing/2014/main" id="{58FB33BE-7298-4757-BBBC-DB60AF085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0448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>
            <a:extLst>
              <a:ext uri="{FF2B5EF4-FFF2-40B4-BE49-F238E27FC236}">
                <a16:creationId xmlns:a16="http://schemas.microsoft.com/office/drawing/2014/main" id="{D91201AE-2491-4883-BFFC-BDDA94776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Правильные многоугольники Рело</a:t>
            </a:r>
          </a:p>
        </p:txBody>
      </p:sp>
      <p:sp>
        <p:nvSpPr>
          <p:cNvPr id="745475" name="Text Box 3">
            <a:extLst>
              <a:ext uri="{FF2B5EF4-FFF2-40B4-BE49-F238E27FC236}">
                <a16:creationId xmlns:a16="http://schemas.microsoft.com/office/drawing/2014/main" id="{117B9685-BC36-496C-870C-731179898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15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/>
              <a:t>	</a:t>
            </a:r>
            <a:r>
              <a:rPr lang="ru-RU" altLang="ru-RU"/>
              <a:t>Кривые постоянной ширины можно получать не только из правильного треугольника, но и из правильных многоугольников с нечетным числом сторон. На рисунке показаны такие кривые для правильных пятиугольника и семиугольника.</a:t>
            </a:r>
          </a:p>
        </p:txBody>
      </p:sp>
      <p:pic>
        <p:nvPicPr>
          <p:cNvPr id="745478" name="Picture 6">
            <a:extLst>
              <a:ext uri="{FF2B5EF4-FFF2-40B4-BE49-F238E27FC236}">
                <a16:creationId xmlns:a16="http://schemas.microsoft.com/office/drawing/2014/main" id="{B9D265FB-AE6F-4AA4-AE74-64910A2D4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27781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5479" name="Picture 7">
            <a:extLst>
              <a:ext uri="{FF2B5EF4-FFF2-40B4-BE49-F238E27FC236}">
                <a16:creationId xmlns:a16="http://schemas.microsoft.com/office/drawing/2014/main" id="{159E7932-62DC-47DF-9FA6-9268EA809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272415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>
            <a:extLst>
              <a:ext uri="{FF2B5EF4-FFF2-40B4-BE49-F238E27FC236}">
                <a16:creationId xmlns:a16="http://schemas.microsoft.com/office/drawing/2014/main" id="{9AD4ADF3-80BB-4983-A793-A185C96EB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749571" name="Text Box 3">
            <a:extLst>
              <a:ext uri="{FF2B5EF4-FFF2-40B4-BE49-F238E27FC236}">
                <a16:creationId xmlns:a16="http://schemas.microsoft.com/office/drawing/2014/main" id="{13252E8F-6927-4CBA-884F-9848C0487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1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/>
              <a:t>	</a:t>
            </a:r>
            <a:r>
              <a:rPr lang="ru-RU" altLang="ru-RU"/>
              <a:t>Сторона правильного пятиугольника равна 1. Найдите ширину соответствующего пятиугольника Рело.</a:t>
            </a:r>
          </a:p>
        </p:txBody>
      </p:sp>
      <p:pic>
        <p:nvPicPr>
          <p:cNvPr id="749572" name="Picture 4">
            <a:extLst>
              <a:ext uri="{FF2B5EF4-FFF2-40B4-BE49-F238E27FC236}">
                <a16:creationId xmlns:a16="http://schemas.microsoft.com/office/drawing/2014/main" id="{C6AF314C-AF10-4CD7-B852-577AE4D7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27781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9574" name="Text Box 6">
                <a:extLst>
                  <a:ext uri="{FF2B5EF4-FFF2-40B4-BE49-F238E27FC236}">
                    <a16:creationId xmlns:a16="http://schemas.microsoft.com/office/drawing/2014/main" id="{3798E05E-7C2B-4015-9A8E-6CE63659C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5257800"/>
                <a:ext cx="4724400" cy="682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Ответ.</a:t>
                </a:r>
                <a:r>
                  <a:rPr lang="en-US" altLang="ru-RU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solidFill>
                      <a:srgbClr val="FF33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49574" name="Text Box 6">
                <a:extLst>
                  <a:ext uri="{FF2B5EF4-FFF2-40B4-BE49-F238E27FC236}">
                    <a16:creationId xmlns:a16="http://schemas.microsoft.com/office/drawing/2014/main" id="{3798E05E-7C2B-4015-9A8E-6CE63659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257800"/>
                <a:ext cx="4724400" cy="682303"/>
              </a:xfrm>
              <a:prstGeom prst="rect">
                <a:avLst/>
              </a:prstGeom>
              <a:blipFill>
                <a:blip r:embed="rId4"/>
                <a:stretch>
                  <a:fillRect l="-2065" b="-81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>
            <a:extLst>
              <a:ext uri="{FF2B5EF4-FFF2-40B4-BE49-F238E27FC236}">
                <a16:creationId xmlns:a16="http://schemas.microsoft.com/office/drawing/2014/main" id="{194733F5-FD09-427D-910D-9A2D58573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751619" name="Text Box 3">
            <a:extLst>
              <a:ext uri="{FF2B5EF4-FFF2-40B4-BE49-F238E27FC236}">
                <a16:creationId xmlns:a16="http://schemas.microsoft.com/office/drawing/2014/main" id="{F0B08F7A-92BC-4148-A2EF-AFF138634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1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/>
              <a:t>	 </a:t>
            </a:r>
            <a:r>
              <a:rPr lang="ru-RU" altLang="ru-RU"/>
              <a:t>Найдите углы пятиугольника Рело, образованные касательными к дугам окружностей в его вершинах.</a:t>
            </a:r>
          </a:p>
        </p:txBody>
      </p:sp>
      <p:sp>
        <p:nvSpPr>
          <p:cNvPr id="751622" name="Text Box 6">
            <a:extLst>
              <a:ext uri="{FF2B5EF4-FFF2-40B4-BE49-F238E27FC236}">
                <a16:creationId xmlns:a16="http://schemas.microsoft.com/office/drawing/2014/main" id="{E138978E-0445-42C6-890B-28FA85C39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 </a:t>
            </a:r>
            <a:r>
              <a:rPr lang="ru-RU" altLang="ru-RU"/>
              <a:t>144</a:t>
            </a:r>
            <a:r>
              <a:rPr lang="ru-RU" altLang="ru-RU" baseline="30000"/>
              <a:t>о</a:t>
            </a:r>
            <a:r>
              <a:rPr lang="ru-RU" altLang="ru-RU"/>
              <a:t>.</a:t>
            </a:r>
          </a:p>
        </p:txBody>
      </p:sp>
      <p:pic>
        <p:nvPicPr>
          <p:cNvPr id="751624" name="Picture 8">
            <a:extLst>
              <a:ext uri="{FF2B5EF4-FFF2-40B4-BE49-F238E27FC236}">
                <a16:creationId xmlns:a16="http://schemas.microsoft.com/office/drawing/2014/main" id="{8BDC8152-8E01-4739-ABFF-2AB7DB726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7781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>
            <a:extLst>
              <a:ext uri="{FF2B5EF4-FFF2-40B4-BE49-F238E27FC236}">
                <a16:creationId xmlns:a16="http://schemas.microsoft.com/office/drawing/2014/main" id="{54612773-BB81-45C8-9ACC-9C90F78D5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Неравносторонний треугольник</a:t>
            </a:r>
          </a:p>
        </p:txBody>
      </p:sp>
      <p:sp>
        <p:nvSpPr>
          <p:cNvPr id="737283" name="Text Box 3">
            <a:extLst>
              <a:ext uri="{FF2B5EF4-FFF2-40B4-BE49-F238E27FC236}">
                <a16:creationId xmlns:a16="http://schemas.microsoft.com/office/drawing/2014/main" id="{82882B96-74E6-4B42-B44C-4ED12EC82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/>
              <a:t>	</a:t>
            </a:r>
            <a:r>
              <a:rPr lang="ru-RU" altLang="ru-RU" sz="2000"/>
              <a:t>Рассмотрим три прямые, попарно пересекающиеся в точках </a:t>
            </a:r>
            <a:r>
              <a:rPr lang="en-US" altLang="ru-RU" sz="2000" i="1"/>
              <a:t>A</a:t>
            </a:r>
            <a:r>
              <a:rPr lang="en-US" altLang="ru-RU" sz="2000"/>
              <a:t>, </a:t>
            </a:r>
            <a:r>
              <a:rPr lang="en-US" altLang="ru-RU" sz="2000" i="1"/>
              <a:t>B</a:t>
            </a:r>
            <a:r>
              <a:rPr lang="en-US" altLang="ru-RU" sz="2000"/>
              <a:t>, </a:t>
            </a:r>
            <a:r>
              <a:rPr lang="en-US" altLang="ru-RU" sz="2000" i="1"/>
              <a:t>C</a:t>
            </a:r>
            <a:r>
              <a:rPr lang="en-US" altLang="ru-RU" sz="2000"/>
              <a:t>. </a:t>
            </a:r>
            <a:r>
              <a:rPr lang="ru-RU" altLang="ru-RU" sz="2000"/>
              <a:t>Обозначим стороны треугольника </a:t>
            </a:r>
            <a:r>
              <a:rPr lang="en-US" altLang="ru-RU" sz="2000" i="1"/>
              <a:t>ABC </a:t>
            </a:r>
            <a:r>
              <a:rPr lang="ru-RU" altLang="ru-RU" sz="2000"/>
              <a:t>соответственно </a:t>
            </a:r>
            <a:r>
              <a:rPr lang="en-US" altLang="ru-RU" sz="2000" i="1"/>
              <a:t>a</a:t>
            </a:r>
            <a:r>
              <a:rPr lang="en-US" altLang="ru-RU" sz="2000"/>
              <a:t>, </a:t>
            </a:r>
            <a:r>
              <a:rPr lang="en-US" altLang="ru-RU" sz="2000" i="1"/>
              <a:t>b</a:t>
            </a:r>
            <a:r>
              <a:rPr lang="en-US" altLang="ru-RU" sz="2000"/>
              <a:t>, </a:t>
            </a:r>
            <a:r>
              <a:rPr lang="en-US" altLang="ru-RU" sz="2000" i="1"/>
              <a:t>c</a:t>
            </a:r>
            <a:r>
              <a:rPr lang="en-US" altLang="ru-RU" sz="2000"/>
              <a:t>.</a:t>
            </a:r>
            <a:r>
              <a:rPr lang="en-US" altLang="ru-RU" sz="2000" i="1"/>
              <a:t> </a:t>
            </a:r>
            <a:endParaRPr lang="ru-RU" altLang="ru-RU" sz="2000"/>
          </a:p>
        </p:txBody>
      </p:sp>
      <p:sp>
        <p:nvSpPr>
          <p:cNvPr id="737286" name="Text Box 6">
            <a:extLst>
              <a:ext uri="{FF2B5EF4-FFF2-40B4-BE49-F238E27FC236}">
                <a16:creationId xmlns:a16="http://schemas.microsoft.com/office/drawing/2014/main" id="{8DF7D265-D0D1-4C3F-9F78-A6A1FCD2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143000"/>
            <a:ext cx="525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/>
              <a:t>На продолжении отрезка </a:t>
            </a:r>
            <a:r>
              <a:rPr lang="en-US" altLang="ru-RU" sz="2000" i="1" dirty="0"/>
              <a:t>AB </a:t>
            </a:r>
            <a:r>
              <a:rPr lang="ru-RU" altLang="ru-RU" sz="2000" dirty="0"/>
              <a:t>возьмем точку 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1</a:t>
            </a:r>
            <a:r>
              <a:rPr lang="ru-RU" altLang="ru-RU" sz="2000" dirty="0"/>
              <a:t>. С центром в точке </a:t>
            </a:r>
            <a:r>
              <a:rPr lang="en-US" altLang="ru-RU" sz="2000" i="1" dirty="0"/>
              <a:t>A </a:t>
            </a:r>
            <a:r>
              <a:rPr lang="ru-RU" altLang="ru-RU" sz="2000" dirty="0"/>
              <a:t>и радиусом </a:t>
            </a:r>
            <a:r>
              <a:rPr lang="en-US" altLang="ru-RU" sz="2000" i="1" dirty="0"/>
              <a:t>r = AD</a:t>
            </a:r>
            <a:r>
              <a:rPr lang="en-US" altLang="ru-RU" sz="2000" baseline="-25000" dirty="0"/>
              <a:t>1</a:t>
            </a:r>
            <a:r>
              <a:rPr lang="ru-RU" altLang="ru-RU" sz="2000" dirty="0"/>
              <a:t> проведем дугу окружности, соединяющую точку 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1</a:t>
            </a:r>
            <a:r>
              <a:rPr lang="en-US" altLang="ru-RU" sz="2000" i="1" dirty="0"/>
              <a:t> </a:t>
            </a:r>
            <a:r>
              <a:rPr lang="ru-RU" altLang="ru-RU" sz="2000" dirty="0"/>
              <a:t>и точку 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 </a:t>
            </a:r>
            <a:r>
              <a:rPr lang="ru-RU" altLang="ru-RU" sz="2000" dirty="0"/>
              <a:t>на луче </a:t>
            </a:r>
            <a:r>
              <a:rPr lang="en-US" altLang="ru-RU" sz="2000" i="1" dirty="0"/>
              <a:t>AC</a:t>
            </a:r>
            <a:r>
              <a:rPr lang="ru-RU" altLang="ru-RU" sz="2000" dirty="0"/>
              <a:t>. </a:t>
            </a:r>
          </a:p>
        </p:txBody>
      </p:sp>
      <p:pic>
        <p:nvPicPr>
          <p:cNvPr id="737290" name="Picture 10">
            <a:extLst>
              <a:ext uri="{FF2B5EF4-FFF2-40B4-BE49-F238E27FC236}">
                <a16:creationId xmlns:a16="http://schemas.microsoft.com/office/drawing/2014/main" id="{959DFC8E-39CB-4AA9-B6D6-5D2C96AEB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5369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291" name="Picture 11">
            <a:extLst>
              <a:ext uri="{FF2B5EF4-FFF2-40B4-BE49-F238E27FC236}">
                <a16:creationId xmlns:a16="http://schemas.microsoft.com/office/drawing/2014/main" id="{385DE9B4-2891-4982-B1CF-FEEBA0253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548063" cy="2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2" name="Text Box 12">
            <a:extLst>
              <a:ext uri="{FF2B5EF4-FFF2-40B4-BE49-F238E27FC236}">
                <a16:creationId xmlns:a16="http://schemas.microsoft.com/office/drawing/2014/main" id="{F83B8301-2A2C-4226-8E52-FD30FD62F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362200"/>
            <a:ext cx="525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Далее, с центром в точке </a:t>
            </a:r>
            <a:r>
              <a:rPr lang="ru-RU" altLang="ru-RU" sz="2000" i="1"/>
              <a:t>С</a:t>
            </a:r>
            <a:r>
              <a:rPr lang="en-US" altLang="ru-RU" sz="2000" i="1"/>
              <a:t> </a:t>
            </a:r>
            <a:r>
              <a:rPr lang="ru-RU" altLang="ru-RU" sz="2000"/>
              <a:t>и радиусом </a:t>
            </a:r>
            <a:r>
              <a:rPr lang="en-US" altLang="ru-RU" sz="2000" i="1"/>
              <a:t>CD</a:t>
            </a:r>
            <a:r>
              <a:rPr lang="en-US" altLang="ru-RU" sz="2000" baseline="-25000"/>
              <a:t>2</a:t>
            </a:r>
            <a:r>
              <a:rPr lang="en-US" altLang="ru-RU" sz="2000"/>
              <a:t> = </a:t>
            </a:r>
            <a:r>
              <a:rPr lang="en-US" altLang="ru-RU" sz="2000" i="1"/>
              <a:t>r-b</a:t>
            </a:r>
            <a:r>
              <a:rPr lang="ru-RU" altLang="ru-RU" sz="2000"/>
              <a:t> проведем дугу окружности, соединяющую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2</a:t>
            </a:r>
            <a:r>
              <a:rPr lang="en-US" altLang="ru-RU" sz="2000" i="1"/>
              <a:t> </a:t>
            </a:r>
            <a:r>
              <a:rPr lang="ru-RU" altLang="ru-RU" sz="2000"/>
              <a:t>и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3</a:t>
            </a:r>
            <a:r>
              <a:rPr lang="en-US" altLang="ru-RU" sz="2000"/>
              <a:t> </a:t>
            </a:r>
            <a:r>
              <a:rPr lang="ru-RU" altLang="ru-RU" sz="2000"/>
              <a:t>на луче </a:t>
            </a:r>
            <a:r>
              <a:rPr lang="en-US" altLang="ru-RU" sz="2000" i="1"/>
              <a:t>BC</a:t>
            </a:r>
            <a:r>
              <a:rPr lang="ru-RU" altLang="ru-RU" sz="2000"/>
              <a:t>. </a:t>
            </a:r>
          </a:p>
        </p:txBody>
      </p:sp>
      <p:pic>
        <p:nvPicPr>
          <p:cNvPr id="737293" name="Picture 13">
            <a:extLst>
              <a:ext uri="{FF2B5EF4-FFF2-40B4-BE49-F238E27FC236}">
                <a16:creationId xmlns:a16="http://schemas.microsoft.com/office/drawing/2014/main" id="{21FE8366-4BDB-4EFB-A37A-6C41D7098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5480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4" name="Text Box 14">
            <a:extLst>
              <a:ext uri="{FF2B5EF4-FFF2-40B4-BE49-F238E27FC236}">
                <a16:creationId xmlns:a16="http://schemas.microsoft.com/office/drawing/2014/main" id="{39D793ED-4390-4333-971C-70D73A803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276600"/>
            <a:ext cx="518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/>
              <a:t>Затем, с центром в точке </a:t>
            </a:r>
            <a:r>
              <a:rPr lang="en-US" altLang="ru-RU" sz="2000" i="1"/>
              <a:t>B </a:t>
            </a:r>
            <a:r>
              <a:rPr lang="ru-RU" altLang="ru-RU" sz="2000"/>
              <a:t>и радиусом </a:t>
            </a:r>
            <a:r>
              <a:rPr lang="en-US" altLang="ru-RU" sz="2000" i="1"/>
              <a:t>BD</a:t>
            </a:r>
            <a:r>
              <a:rPr lang="en-US" altLang="ru-RU" sz="2000" baseline="-25000"/>
              <a:t>3</a:t>
            </a:r>
            <a:r>
              <a:rPr lang="en-US" altLang="ru-RU" sz="2000"/>
              <a:t> = </a:t>
            </a:r>
            <a:r>
              <a:rPr lang="en-US" altLang="ru-RU" sz="2000" i="1"/>
              <a:t>a+r-b</a:t>
            </a:r>
            <a:r>
              <a:rPr lang="ru-RU" altLang="ru-RU" sz="2000"/>
              <a:t> проведем дугу окружности, соединяющую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3</a:t>
            </a:r>
            <a:r>
              <a:rPr lang="en-US" altLang="ru-RU" sz="2000" i="1"/>
              <a:t> </a:t>
            </a:r>
            <a:r>
              <a:rPr lang="ru-RU" altLang="ru-RU" sz="2000"/>
              <a:t>и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4</a:t>
            </a:r>
            <a:r>
              <a:rPr lang="en-US" altLang="ru-RU" sz="2000"/>
              <a:t> </a:t>
            </a:r>
            <a:r>
              <a:rPr lang="ru-RU" altLang="ru-RU" sz="2000"/>
              <a:t>на луче </a:t>
            </a:r>
            <a:r>
              <a:rPr lang="en-US" altLang="ru-RU" sz="2000" i="1"/>
              <a:t>BA</a:t>
            </a:r>
            <a:r>
              <a:rPr lang="ru-RU" altLang="ru-RU" sz="2000"/>
              <a:t>. </a:t>
            </a:r>
          </a:p>
        </p:txBody>
      </p:sp>
      <p:pic>
        <p:nvPicPr>
          <p:cNvPr id="737295" name="Picture 15">
            <a:extLst>
              <a:ext uri="{FF2B5EF4-FFF2-40B4-BE49-F238E27FC236}">
                <a16:creationId xmlns:a16="http://schemas.microsoft.com/office/drawing/2014/main" id="{B5B5F6AA-9B33-4EEA-8EB7-7C091D65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5480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6" name="Text Box 16">
            <a:extLst>
              <a:ext uri="{FF2B5EF4-FFF2-40B4-BE49-F238E27FC236}">
                <a16:creationId xmlns:a16="http://schemas.microsoft.com/office/drawing/2014/main" id="{54593374-8902-4AFD-BAE7-4CB7C8A4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95800"/>
            <a:ext cx="906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/>
              <a:t>C</a:t>
            </a:r>
            <a:r>
              <a:rPr lang="ru-RU" altLang="ru-RU" sz="2000"/>
              <a:t> центром в точке </a:t>
            </a:r>
            <a:r>
              <a:rPr lang="en-US" altLang="ru-RU" sz="2000" i="1"/>
              <a:t>A </a:t>
            </a:r>
            <a:r>
              <a:rPr lang="ru-RU" altLang="ru-RU" sz="2000"/>
              <a:t>и радиусом </a:t>
            </a:r>
            <a:r>
              <a:rPr lang="en-US" altLang="ru-RU" sz="2000" i="1"/>
              <a:t>AD</a:t>
            </a:r>
            <a:r>
              <a:rPr lang="en-US" altLang="ru-RU" sz="2000" baseline="-25000"/>
              <a:t>4</a:t>
            </a:r>
            <a:r>
              <a:rPr lang="en-US" altLang="ru-RU" sz="2000"/>
              <a:t> = </a:t>
            </a:r>
            <a:r>
              <a:rPr lang="en-US" altLang="ru-RU" sz="2000" i="1"/>
              <a:t>a + r – b - c</a:t>
            </a:r>
            <a:r>
              <a:rPr lang="ru-RU" altLang="ru-RU" sz="2000"/>
              <a:t> проведем дугу окружности, соединяющую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4</a:t>
            </a:r>
            <a:r>
              <a:rPr lang="en-US" altLang="ru-RU" sz="2000" i="1"/>
              <a:t> </a:t>
            </a:r>
            <a:r>
              <a:rPr lang="ru-RU" altLang="ru-RU" sz="2000"/>
              <a:t>и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5</a:t>
            </a:r>
            <a:r>
              <a:rPr lang="en-US" altLang="ru-RU" sz="2000"/>
              <a:t> </a:t>
            </a:r>
            <a:r>
              <a:rPr lang="ru-RU" altLang="ru-RU" sz="2000"/>
              <a:t>на луче </a:t>
            </a:r>
            <a:r>
              <a:rPr lang="en-US" altLang="ru-RU" sz="2000" i="1"/>
              <a:t>CA</a:t>
            </a:r>
            <a:r>
              <a:rPr lang="ru-RU" altLang="ru-RU" sz="2000"/>
              <a:t>. </a:t>
            </a:r>
          </a:p>
        </p:txBody>
      </p:sp>
      <p:pic>
        <p:nvPicPr>
          <p:cNvPr id="737297" name="Picture 17">
            <a:extLst>
              <a:ext uri="{FF2B5EF4-FFF2-40B4-BE49-F238E27FC236}">
                <a16:creationId xmlns:a16="http://schemas.microsoft.com/office/drawing/2014/main" id="{7D27FF50-AB3A-44E9-907C-F9F95405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5480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298" name="Text Box 18">
            <a:extLst>
              <a:ext uri="{FF2B5EF4-FFF2-40B4-BE49-F238E27FC236}">
                <a16:creationId xmlns:a16="http://schemas.microsoft.com/office/drawing/2014/main" id="{A959B6F1-555C-4252-A8CB-058A4B56D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105400"/>
            <a:ext cx="906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/>
              <a:t>C</a:t>
            </a:r>
            <a:r>
              <a:rPr lang="ru-RU" altLang="ru-RU" sz="2000"/>
              <a:t> центром в точке </a:t>
            </a:r>
            <a:r>
              <a:rPr lang="en-US" altLang="ru-RU" sz="2000" i="1"/>
              <a:t>C </a:t>
            </a:r>
            <a:r>
              <a:rPr lang="ru-RU" altLang="ru-RU" sz="2000"/>
              <a:t>и радиусом </a:t>
            </a:r>
            <a:r>
              <a:rPr lang="en-US" altLang="ru-RU" sz="2000" i="1"/>
              <a:t>CD</a:t>
            </a:r>
            <a:r>
              <a:rPr lang="en-US" altLang="ru-RU" sz="2000" baseline="-25000"/>
              <a:t>5</a:t>
            </a:r>
            <a:r>
              <a:rPr lang="en-US" altLang="ru-RU" sz="2000"/>
              <a:t> = </a:t>
            </a:r>
            <a:r>
              <a:rPr lang="en-US" altLang="ru-RU" sz="2000" i="1"/>
              <a:t>a + r - c</a:t>
            </a:r>
            <a:r>
              <a:rPr lang="ru-RU" altLang="ru-RU" sz="2000"/>
              <a:t> проведем дугу окружности, соединяющую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5</a:t>
            </a:r>
            <a:r>
              <a:rPr lang="en-US" altLang="ru-RU" sz="2000" i="1"/>
              <a:t> </a:t>
            </a:r>
            <a:r>
              <a:rPr lang="ru-RU" altLang="ru-RU" sz="2000"/>
              <a:t>и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6</a:t>
            </a:r>
            <a:r>
              <a:rPr lang="en-US" altLang="ru-RU" sz="2000"/>
              <a:t> </a:t>
            </a:r>
            <a:r>
              <a:rPr lang="ru-RU" altLang="ru-RU" sz="2000"/>
              <a:t>на луче </a:t>
            </a:r>
            <a:r>
              <a:rPr lang="en-US" altLang="ru-RU" sz="2000" i="1"/>
              <a:t>CB</a:t>
            </a:r>
            <a:r>
              <a:rPr lang="ru-RU" altLang="ru-RU" sz="2000"/>
              <a:t>. </a:t>
            </a:r>
          </a:p>
        </p:txBody>
      </p:sp>
      <p:pic>
        <p:nvPicPr>
          <p:cNvPr id="737305" name="Picture 25">
            <a:extLst>
              <a:ext uri="{FF2B5EF4-FFF2-40B4-BE49-F238E27FC236}">
                <a16:creationId xmlns:a16="http://schemas.microsoft.com/office/drawing/2014/main" id="{32260475-4AAA-4DF8-BA80-6BB4C47F1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548063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06" name="Text Box 26">
            <a:extLst>
              <a:ext uri="{FF2B5EF4-FFF2-40B4-BE49-F238E27FC236}">
                <a16:creationId xmlns:a16="http://schemas.microsoft.com/office/drawing/2014/main" id="{2C26D312-3656-4A06-83A7-01B1DBBF0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715000"/>
            <a:ext cx="906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/>
              <a:t>C</a:t>
            </a:r>
            <a:r>
              <a:rPr lang="ru-RU" altLang="ru-RU" sz="2000"/>
              <a:t> центром в точке </a:t>
            </a:r>
            <a:r>
              <a:rPr lang="en-US" altLang="ru-RU" sz="2000" i="1"/>
              <a:t>B </a:t>
            </a:r>
            <a:r>
              <a:rPr lang="ru-RU" altLang="ru-RU" sz="2000"/>
              <a:t>и радиусом </a:t>
            </a:r>
            <a:r>
              <a:rPr lang="en-US" altLang="ru-RU" sz="2000" i="1"/>
              <a:t>BD</a:t>
            </a:r>
            <a:r>
              <a:rPr lang="en-US" altLang="ru-RU" sz="2000" baseline="-25000"/>
              <a:t>6</a:t>
            </a:r>
            <a:r>
              <a:rPr lang="en-US" altLang="ru-RU" sz="2000"/>
              <a:t> = </a:t>
            </a:r>
            <a:r>
              <a:rPr lang="en-US" altLang="ru-RU" sz="2000" i="1"/>
              <a:t>r - c</a:t>
            </a:r>
            <a:r>
              <a:rPr lang="ru-RU" altLang="ru-RU" sz="2000"/>
              <a:t> проведем дугу окружности, соединяющую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6</a:t>
            </a:r>
            <a:r>
              <a:rPr lang="en-US" altLang="ru-RU" sz="2000" i="1"/>
              <a:t> </a:t>
            </a:r>
            <a:r>
              <a:rPr lang="ru-RU" altLang="ru-RU" sz="2000"/>
              <a:t>и точку </a:t>
            </a:r>
            <a:r>
              <a:rPr lang="en-US" altLang="ru-RU" sz="2000" i="1"/>
              <a:t>D</a:t>
            </a:r>
            <a:r>
              <a:rPr lang="en-US" altLang="ru-RU" sz="2000" baseline="-25000"/>
              <a:t>1</a:t>
            </a:r>
            <a:r>
              <a:rPr lang="en-US" altLang="ru-RU" sz="2000"/>
              <a:t> </a:t>
            </a:r>
            <a:r>
              <a:rPr lang="ru-RU" altLang="ru-RU" sz="2000"/>
              <a:t>на луче </a:t>
            </a:r>
            <a:r>
              <a:rPr lang="en-US" altLang="ru-RU" sz="2000" i="1"/>
              <a:t>AB</a:t>
            </a:r>
            <a:r>
              <a:rPr lang="ru-RU" altLang="ru-RU" sz="2000"/>
              <a:t>. Получим замкнутую кривую.</a:t>
            </a:r>
          </a:p>
        </p:txBody>
      </p:sp>
      <p:pic>
        <p:nvPicPr>
          <p:cNvPr id="737307" name="Picture 27">
            <a:extLst>
              <a:ext uri="{FF2B5EF4-FFF2-40B4-BE49-F238E27FC236}">
                <a16:creationId xmlns:a16="http://schemas.microsoft.com/office/drawing/2014/main" id="{DD6767D1-EEF8-4A95-95AD-520B4FAD0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548063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3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3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6" grpId="0" autoUpdateAnimBg="0"/>
      <p:bldP spid="737292" grpId="0" autoUpdateAnimBg="0"/>
      <p:bldP spid="737294" grpId="0" autoUpdateAnimBg="0"/>
      <p:bldP spid="737296" grpId="0" autoUpdateAnimBg="0"/>
      <p:bldP spid="737298" grpId="0" autoUpdateAnimBg="0"/>
      <p:bldP spid="73730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0F8E0209-14B9-436B-B14D-5B89FC7EB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739331" name="Text Box 3">
            <a:extLst>
              <a:ext uri="{FF2B5EF4-FFF2-40B4-BE49-F238E27FC236}">
                <a16:creationId xmlns:a16="http://schemas.microsoft.com/office/drawing/2014/main" id="{0D2E6597-D8AC-4B94-9E8A-56BC91D4A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Докажите, что полученная кривая имеет постоянную ширину. Найдите её выражение через </a:t>
            </a:r>
            <a:r>
              <a:rPr lang="en-US" altLang="ru-RU" i="1" dirty="0"/>
              <a:t>a</a:t>
            </a:r>
            <a:r>
              <a:rPr lang="en-US" altLang="ru-RU" dirty="0"/>
              <a:t>, </a:t>
            </a:r>
            <a:r>
              <a:rPr lang="en-US" altLang="ru-RU" i="1" dirty="0"/>
              <a:t>b</a:t>
            </a:r>
            <a:r>
              <a:rPr lang="en-US" altLang="ru-RU" dirty="0"/>
              <a:t>, </a:t>
            </a:r>
            <a:r>
              <a:rPr lang="en-US" altLang="ru-RU" i="1" dirty="0"/>
              <a:t>c</a:t>
            </a:r>
            <a:r>
              <a:rPr lang="en-US" altLang="ru-RU" dirty="0"/>
              <a:t> </a:t>
            </a:r>
            <a:r>
              <a:rPr lang="ru-RU" altLang="ru-RU" dirty="0"/>
              <a:t>и </a:t>
            </a:r>
            <a:r>
              <a:rPr lang="en-US" altLang="ru-RU" i="1" dirty="0"/>
              <a:t>r</a:t>
            </a:r>
            <a:r>
              <a:rPr lang="en-US" altLang="ru-RU" dirty="0"/>
              <a:t>.</a:t>
            </a:r>
            <a:endParaRPr lang="ru-RU" altLang="ru-RU" dirty="0"/>
          </a:p>
        </p:txBody>
      </p:sp>
      <p:sp>
        <p:nvSpPr>
          <p:cNvPr id="739333" name="Text Box 5">
            <a:extLst>
              <a:ext uri="{FF2B5EF4-FFF2-40B4-BE49-F238E27FC236}">
                <a16:creationId xmlns:a16="http://schemas.microsoft.com/office/drawing/2014/main" id="{800823A8-A218-4660-BE23-7BACE6E4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143000"/>
            <a:ext cx="4953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>
                <a:solidFill>
                  <a:srgbClr val="FF3300"/>
                </a:solidFill>
              </a:rPr>
              <a:t>	</a:t>
            </a:r>
            <a:r>
              <a:rPr lang="ru-RU" altLang="ru-RU" sz="2000" dirty="0">
                <a:solidFill>
                  <a:srgbClr val="FF3300"/>
                </a:solidFill>
              </a:rPr>
              <a:t>Решение.</a:t>
            </a:r>
            <a:r>
              <a:rPr lang="ru-RU" altLang="ru-RU" sz="2000" dirty="0"/>
              <a:t> Через точку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1</a:t>
            </a:r>
            <a:r>
              <a:rPr lang="en-US" altLang="ru-RU" sz="2000" dirty="0"/>
              <a:t> </a:t>
            </a:r>
            <a:r>
              <a:rPr lang="ru-RU" altLang="ru-RU" sz="2000" dirty="0"/>
              <a:t>на дуге 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1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 </a:t>
            </a:r>
            <a:r>
              <a:rPr lang="ru-RU" altLang="ru-RU" sz="2000" dirty="0"/>
              <a:t>и точку </a:t>
            </a:r>
            <a:r>
              <a:rPr lang="en-US" altLang="ru-RU" sz="2000" i="1" dirty="0"/>
              <a:t>A </a:t>
            </a:r>
            <a:r>
              <a:rPr lang="ru-RU" altLang="ru-RU" sz="2000" dirty="0"/>
              <a:t>проведём прямую. Её точку пересечения с дугой 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4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5</a:t>
            </a:r>
            <a:r>
              <a:rPr lang="ru-RU" altLang="ru-RU" sz="2000" dirty="0"/>
              <a:t> обозначим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4</a:t>
            </a:r>
            <a:r>
              <a:rPr lang="en-US" altLang="ru-RU" sz="2000" dirty="0"/>
              <a:t>. </a:t>
            </a:r>
            <a:r>
              <a:rPr lang="ru-RU" altLang="ru-RU" sz="2000" dirty="0"/>
              <a:t>Касательные к кривой в точках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1</a:t>
            </a:r>
            <a:r>
              <a:rPr lang="en-US" altLang="ru-RU" sz="2000" dirty="0"/>
              <a:t>,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4</a:t>
            </a:r>
            <a:r>
              <a:rPr lang="en-US" altLang="ru-RU" sz="2000" dirty="0"/>
              <a:t> </a:t>
            </a:r>
            <a:r>
              <a:rPr lang="ru-RU" altLang="ru-RU" sz="2000" dirty="0"/>
              <a:t>будут перпендикулярны отрезку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1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4</a:t>
            </a:r>
            <a:r>
              <a:rPr lang="ru-RU" altLang="ru-RU" sz="2000" dirty="0"/>
              <a:t>. Следовательно, длина этого отрезка будет шириной кривой </a:t>
            </a:r>
            <a:r>
              <a:rPr lang="en-US" altLang="ru-RU" sz="2000" i="1" dirty="0"/>
              <a:t>h </a:t>
            </a:r>
            <a:r>
              <a:rPr lang="ru-RU" altLang="ru-RU" sz="2000" dirty="0"/>
              <a:t>в направлении прямой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1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4</a:t>
            </a:r>
            <a:r>
              <a:rPr lang="en-US" altLang="ru-RU" sz="2000" dirty="0"/>
              <a:t>, </a:t>
            </a:r>
            <a:r>
              <a:rPr lang="en-US" altLang="ru-RU" sz="2000" i="1" dirty="0"/>
              <a:t>h =</a:t>
            </a:r>
            <a:r>
              <a:rPr lang="ru-RU" altLang="ru-RU" sz="2000" dirty="0"/>
              <a:t> </a:t>
            </a:r>
            <a:r>
              <a:rPr lang="en-US" altLang="ru-RU" sz="2000" i="1" dirty="0"/>
              <a:t>r + a + r – b – c</a:t>
            </a:r>
            <a:r>
              <a:rPr lang="ru-RU" altLang="ru-RU" sz="2000" dirty="0"/>
              <a:t> </a:t>
            </a:r>
            <a:r>
              <a:rPr lang="en-US" altLang="ru-RU" sz="2000" dirty="0"/>
              <a:t>= 2</a:t>
            </a:r>
            <a:r>
              <a:rPr lang="en-US" altLang="ru-RU" sz="2000" i="1" dirty="0"/>
              <a:t>r + a – b – c</a:t>
            </a:r>
            <a:r>
              <a:rPr lang="en-US" altLang="ru-RU" sz="2000" dirty="0"/>
              <a:t>. </a:t>
            </a:r>
            <a:r>
              <a:rPr lang="ru-RU" altLang="ru-RU" sz="2000" dirty="0"/>
              <a:t>Ясно, что это значение не зависит от выбора точки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1</a:t>
            </a:r>
            <a:r>
              <a:rPr lang="en-US" altLang="ru-RU" sz="2000" dirty="0"/>
              <a:t> </a:t>
            </a:r>
            <a:r>
              <a:rPr lang="ru-RU" altLang="ru-RU" sz="2000" dirty="0"/>
              <a:t>на дуге 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1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.</a:t>
            </a:r>
            <a:endParaRPr lang="ru-RU" altLang="ru-RU" sz="2000" dirty="0"/>
          </a:p>
        </p:txBody>
      </p:sp>
      <p:sp>
        <p:nvSpPr>
          <p:cNvPr id="739336" name="Text Box 8">
            <a:extLst>
              <a:ext uri="{FF2B5EF4-FFF2-40B4-BE49-F238E27FC236}">
                <a16:creationId xmlns:a16="http://schemas.microsoft.com/office/drawing/2014/main" id="{5149D30C-4CB5-460B-82D5-9522F4582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7200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altLang="ru-RU" sz="2000" dirty="0"/>
              <a:t>Рассмотрим теперь точку </a:t>
            </a:r>
            <a:r>
              <a:rPr lang="en-US" altLang="ru-RU" sz="2000" i="1" dirty="0"/>
              <a:t>E</a:t>
            </a:r>
            <a:r>
              <a:rPr lang="ru-RU" altLang="ru-RU" sz="2000" baseline="-25000" dirty="0"/>
              <a:t>2</a:t>
            </a:r>
            <a:r>
              <a:rPr lang="en-US" altLang="ru-RU" sz="2000" dirty="0"/>
              <a:t> </a:t>
            </a:r>
            <a:r>
              <a:rPr lang="ru-RU" altLang="ru-RU" sz="2000" dirty="0"/>
              <a:t>на дуге </a:t>
            </a:r>
            <a:r>
              <a:rPr lang="en-US" altLang="ru-RU" sz="2000" i="1" dirty="0"/>
              <a:t>D</a:t>
            </a:r>
            <a:r>
              <a:rPr lang="ru-RU" altLang="ru-RU" sz="2000" baseline="-25000" dirty="0"/>
              <a:t>2</a:t>
            </a:r>
            <a:r>
              <a:rPr lang="en-US" altLang="ru-RU" sz="2000" i="1" dirty="0"/>
              <a:t>D</a:t>
            </a:r>
            <a:r>
              <a:rPr lang="ru-RU" altLang="ru-RU" sz="2000" baseline="-25000" dirty="0"/>
              <a:t>3</a:t>
            </a:r>
            <a:r>
              <a:rPr lang="ru-RU" altLang="ru-RU" sz="2000" dirty="0"/>
              <a:t>. Через неё</a:t>
            </a:r>
            <a:r>
              <a:rPr lang="en-US" altLang="ru-RU" sz="2000" dirty="0"/>
              <a:t> </a:t>
            </a:r>
            <a:r>
              <a:rPr lang="ru-RU" altLang="ru-RU" sz="2000" dirty="0"/>
              <a:t>и точку </a:t>
            </a:r>
            <a:r>
              <a:rPr lang="ru-RU" altLang="ru-RU" sz="2000" i="1" dirty="0"/>
              <a:t>С</a:t>
            </a:r>
            <a:r>
              <a:rPr lang="en-US" altLang="ru-RU" sz="2000" i="1" dirty="0"/>
              <a:t> </a:t>
            </a:r>
            <a:r>
              <a:rPr lang="ru-RU" altLang="ru-RU" sz="2000" dirty="0"/>
              <a:t>проведём прямую. Её точку пересечения с дугой </a:t>
            </a:r>
            <a:r>
              <a:rPr lang="en-US" altLang="ru-RU" sz="2000" i="1" dirty="0"/>
              <a:t>D</a:t>
            </a:r>
            <a:r>
              <a:rPr lang="ru-RU" altLang="ru-RU" sz="2000" baseline="-25000" dirty="0"/>
              <a:t>5</a:t>
            </a:r>
            <a:r>
              <a:rPr lang="en-US" altLang="ru-RU" sz="2000" i="1" dirty="0"/>
              <a:t>D</a:t>
            </a:r>
            <a:r>
              <a:rPr lang="ru-RU" altLang="ru-RU" sz="2000" baseline="-25000" dirty="0"/>
              <a:t>6</a:t>
            </a:r>
            <a:r>
              <a:rPr lang="ru-RU" altLang="ru-RU" sz="2000" dirty="0"/>
              <a:t> обозначим </a:t>
            </a:r>
            <a:r>
              <a:rPr lang="en-US" altLang="ru-RU" sz="2000" i="1" dirty="0"/>
              <a:t>E</a:t>
            </a:r>
            <a:r>
              <a:rPr lang="ru-RU" altLang="ru-RU" sz="2000" baseline="-25000" dirty="0"/>
              <a:t>5</a:t>
            </a:r>
            <a:r>
              <a:rPr lang="en-US" altLang="ru-RU" sz="2000" dirty="0"/>
              <a:t>. </a:t>
            </a:r>
            <a:r>
              <a:rPr lang="ru-RU" altLang="ru-RU" sz="2000" dirty="0"/>
              <a:t>Касательные к кривой в точках </a:t>
            </a:r>
            <a:r>
              <a:rPr lang="en-US" altLang="ru-RU" sz="2000" i="1" dirty="0"/>
              <a:t>E</a:t>
            </a:r>
            <a:r>
              <a:rPr lang="ru-RU" altLang="ru-RU" sz="2000" baseline="-25000" dirty="0"/>
              <a:t>2</a:t>
            </a:r>
            <a:r>
              <a:rPr lang="en-US" altLang="ru-RU" sz="2000" dirty="0"/>
              <a:t>, </a:t>
            </a:r>
            <a:r>
              <a:rPr lang="en-US" altLang="ru-RU" sz="2000" i="1" dirty="0"/>
              <a:t>E</a:t>
            </a:r>
            <a:r>
              <a:rPr lang="ru-RU" altLang="ru-RU" sz="2000" baseline="-25000" dirty="0"/>
              <a:t>5</a:t>
            </a:r>
            <a:r>
              <a:rPr lang="en-US" altLang="ru-RU" sz="2000" dirty="0"/>
              <a:t> </a:t>
            </a:r>
            <a:r>
              <a:rPr lang="ru-RU" altLang="ru-RU" sz="2000" dirty="0"/>
              <a:t>будут перпендикулярны отрезку </a:t>
            </a:r>
            <a:r>
              <a:rPr lang="en-US" altLang="ru-RU" sz="2000" i="1" dirty="0"/>
              <a:t>E</a:t>
            </a:r>
            <a:r>
              <a:rPr lang="ru-RU" altLang="ru-RU" sz="2000" baseline="-25000" dirty="0"/>
              <a:t>2</a:t>
            </a:r>
            <a:r>
              <a:rPr lang="en-US" altLang="ru-RU" sz="2000" i="1" dirty="0"/>
              <a:t>E</a:t>
            </a:r>
            <a:r>
              <a:rPr lang="ru-RU" altLang="ru-RU" sz="2000" baseline="-25000" dirty="0"/>
              <a:t>5</a:t>
            </a:r>
            <a:r>
              <a:rPr lang="ru-RU" altLang="ru-RU" sz="2000" dirty="0"/>
              <a:t>. Следовательно, длина этого отрезка будет шириной кривой в направлении прямой </a:t>
            </a:r>
            <a:r>
              <a:rPr lang="en-US" altLang="ru-RU" sz="2000" i="1" dirty="0"/>
              <a:t>E</a:t>
            </a:r>
            <a:r>
              <a:rPr lang="ru-RU" altLang="ru-RU" sz="2000" baseline="-25000" dirty="0"/>
              <a:t>2</a:t>
            </a:r>
            <a:r>
              <a:rPr lang="en-US" altLang="ru-RU" sz="2000" i="1" dirty="0"/>
              <a:t>E</a:t>
            </a:r>
            <a:r>
              <a:rPr lang="ru-RU" altLang="ru-RU" sz="2000" baseline="-25000" dirty="0"/>
              <a:t>5</a:t>
            </a:r>
            <a:r>
              <a:rPr lang="en-US" altLang="ru-RU" sz="2000" dirty="0"/>
              <a:t>. </a:t>
            </a:r>
            <a:r>
              <a:rPr lang="ru-RU" altLang="ru-RU" sz="2000" dirty="0"/>
              <a:t>Она равна </a:t>
            </a:r>
            <a:r>
              <a:rPr lang="en-US" altLang="ru-RU" sz="2000" i="1" dirty="0"/>
              <a:t>r </a:t>
            </a:r>
            <a:r>
              <a:rPr lang="ru-RU" altLang="ru-RU" sz="2000" i="1" dirty="0"/>
              <a:t>– </a:t>
            </a:r>
            <a:r>
              <a:rPr lang="en-US" altLang="ru-RU" sz="2000" i="1" dirty="0"/>
              <a:t>b + a + r - c</a:t>
            </a:r>
            <a:r>
              <a:rPr lang="ru-RU" altLang="ru-RU" sz="2000" dirty="0"/>
              <a:t> </a:t>
            </a:r>
            <a:r>
              <a:rPr lang="en-US" altLang="ru-RU" sz="2000" dirty="0"/>
              <a:t>= 2</a:t>
            </a:r>
            <a:r>
              <a:rPr lang="en-US" altLang="ru-RU" sz="2000" i="1" dirty="0"/>
              <a:t>r + a – b – c = h</a:t>
            </a:r>
            <a:r>
              <a:rPr lang="en-US" altLang="ru-RU" sz="2000" dirty="0"/>
              <a:t>. </a:t>
            </a:r>
            <a:r>
              <a:rPr lang="ru-RU" altLang="ru-RU" sz="2000" dirty="0"/>
              <a:t>Ясно, что это значение не зависит от выбора точки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 </a:t>
            </a:r>
            <a:r>
              <a:rPr lang="ru-RU" altLang="ru-RU" sz="2000" dirty="0"/>
              <a:t>на дуге 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2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3</a:t>
            </a:r>
            <a:r>
              <a:rPr lang="en-US" altLang="ru-RU" sz="2000" dirty="0"/>
              <a:t>.</a:t>
            </a:r>
            <a:endParaRPr lang="ru-RU" altLang="ru-RU" sz="2000" dirty="0"/>
          </a:p>
        </p:txBody>
      </p:sp>
      <p:sp>
        <p:nvSpPr>
          <p:cNvPr id="739339" name="Text Box 11">
            <a:extLst>
              <a:ext uri="{FF2B5EF4-FFF2-40B4-BE49-F238E27FC236}">
                <a16:creationId xmlns:a16="http://schemas.microsoft.com/office/drawing/2014/main" id="{77AFD411-B057-4968-9822-525CB197F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18261"/>
            <a:ext cx="899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altLang="ru-RU" sz="2000" dirty="0"/>
              <a:t>Аналогичным образом показывается, что для точек </a:t>
            </a:r>
            <a:r>
              <a:rPr lang="en-US" altLang="ru-RU" sz="2000" i="1" dirty="0"/>
              <a:t>E</a:t>
            </a:r>
            <a:r>
              <a:rPr lang="en-US" altLang="ru-RU" sz="2000" baseline="-25000" dirty="0"/>
              <a:t>3</a:t>
            </a:r>
            <a:r>
              <a:rPr lang="en-US" altLang="ru-RU" sz="2000" dirty="0"/>
              <a:t> </a:t>
            </a:r>
            <a:r>
              <a:rPr lang="ru-RU" altLang="ru-RU" sz="2000" dirty="0"/>
              <a:t>дуги 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3</a:t>
            </a:r>
            <a:r>
              <a:rPr lang="en-US" altLang="ru-RU" sz="2000" i="1" dirty="0"/>
              <a:t>D</a:t>
            </a:r>
            <a:r>
              <a:rPr lang="en-US" altLang="ru-RU" sz="2000" baseline="-25000" dirty="0"/>
              <a:t>4</a:t>
            </a:r>
            <a:r>
              <a:rPr lang="en-US" altLang="ru-RU" sz="2000" dirty="0"/>
              <a:t> </a:t>
            </a:r>
            <a:r>
              <a:rPr lang="ru-RU" altLang="ru-RU" sz="2000" dirty="0"/>
              <a:t>ширина кривой также будет равна </a:t>
            </a:r>
            <a:r>
              <a:rPr lang="en-US" altLang="ru-RU" sz="2000" dirty="0"/>
              <a:t>2</a:t>
            </a:r>
            <a:r>
              <a:rPr lang="en-US" altLang="ru-RU" sz="2000" i="1" dirty="0"/>
              <a:t>r + a – b – c = h</a:t>
            </a:r>
            <a:r>
              <a:rPr lang="en-US" altLang="ru-RU" sz="2000" dirty="0"/>
              <a:t>.</a:t>
            </a:r>
            <a:endParaRPr lang="ru-RU" altLang="ru-RU" sz="2000" dirty="0"/>
          </a:p>
        </p:txBody>
      </p:sp>
      <p:pic>
        <p:nvPicPr>
          <p:cNvPr id="739341" name="Picture 13">
            <a:extLst>
              <a:ext uri="{FF2B5EF4-FFF2-40B4-BE49-F238E27FC236}">
                <a16:creationId xmlns:a16="http://schemas.microsoft.com/office/drawing/2014/main" id="{44B35A50-0E8D-42E1-822F-6C4B4DD62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965575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2" name="Picture 14">
            <a:extLst>
              <a:ext uri="{FF2B5EF4-FFF2-40B4-BE49-F238E27FC236}">
                <a16:creationId xmlns:a16="http://schemas.microsoft.com/office/drawing/2014/main" id="{11D640AF-23E4-4E5E-98BE-ED5188430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91160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343" name="Picture 15">
            <a:extLst>
              <a:ext uri="{FF2B5EF4-FFF2-40B4-BE49-F238E27FC236}">
                <a16:creationId xmlns:a16="http://schemas.microsoft.com/office/drawing/2014/main" id="{D1FFF637-CD45-4409-835D-AC74C9FD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9655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3" grpId="0" autoUpdateAnimBg="0"/>
      <p:bldP spid="739336" grpId="0" autoUpdateAnimBg="0"/>
      <p:bldP spid="7393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</a:rPr>
              <a:t>vasmirnov.ru</a:t>
            </a:r>
            <a:r>
              <a:rPr lang="ru-RU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3691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>
            <a:extLst>
              <a:ext uri="{FF2B5EF4-FFF2-40B4-BE49-F238E27FC236}">
                <a16:creationId xmlns:a16="http://schemas.microsoft.com/office/drawing/2014/main" id="{D576A470-0658-424C-94D0-8EC0E0485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741379" name="Text Box 3">
            <a:extLst>
              <a:ext uri="{FF2B5EF4-FFF2-40B4-BE49-F238E27FC236}">
                <a16:creationId xmlns:a16="http://schemas.microsoft.com/office/drawing/2014/main" id="{E548681B-3409-4EA1-B7D9-66204F49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/>
              <a:t>	</a:t>
            </a:r>
            <a:r>
              <a:rPr lang="ru-RU" altLang="ru-RU" sz="2200"/>
              <a:t>Докажите, что длина полученной кривой равна длине окружности с диаметром, равным ширине </a:t>
            </a:r>
            <a:r>
              <a:rPr lang="en-US" altLang="ru-RU" sz="2200" i="1"/>
              <a:t>h </a:t>
            </a:r>
            <a:r>
              <a:rPr lang="ru-RU" altLang="ru-RU" sz="2200"/>
              <a:t>кривой.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1380" name="Text Box 4">
                <a:extLst>
                  <a:ext uri="{FF2B5EF4-FFF2-40B4-BE49-F238E27FC236}">
                    <a16:creationId xmlns:a16="http://schemas.microsoft.com/office/drawing/2014/main" id="{A04FB570-AEDA-426A-9B6B-88C144C86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870325"/>
                <a:ext cx="9144000" cy="3016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20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000" dirty="0">
                    <a:solidFill>
                      <a:srgbClr val="FF3300"/>
                    </a:solidFill>
                  </a:rPr>
                  <a:t>Решение.</a:t>
                </a:r>
                <a:r>
                  <a:rPr lang="ru-RU" altLang="ru-RU" sz="2000" dirty="0"/>
                  <a:t> Напомним, что длина </a:t>
                </a:r>
                <a:r>
                  <a:rPr lang="en-US" altLang="ru-RU" sz="2000" i="1" dirty="0"/>
                  <a:t>l </a:t>
                </a:r>
                <a:r>
                  <a:rPr lang="ru-RU" altLang="ru-RU" sz="2000" dirty="0"/>
                  <a:t>дуги окружности радиуса </a:t>
                </a:r>
                <a:r>
                  <a:rPr lang="en-US" altLang="ru-RU" sz="2000" i="1" dirty="0"/>
                  <a:t>R </a:t>
                </a:r>
                <a:r>
                  <a:rPr lang="ru-RU" altLang="ru-RU" sz="2000" dirty="0"/>
                  <a:t>и центральным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altLang="ru-RU" sz="2000" dirty="0"/>
                  <a:t> выражается формулой </a:t>
                </a:r>
                <a:r>
                  <a:rPr lang="en-US" altLang="ru-RU" sz="2000" i="1" dirty="0"/>
                  <a:t>l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altLang="ru-RU" sz="2000" i="1" dirty="0"/>
                  <a:t>R</a:t>
                </a:r>
                <a:r>
                  <a:rPr lang="en-US" altLang="ru-RU" sz="2000" dirty="0"/>
                  <a:t>.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ru-RU" sz="2000" i="1" dirty="0"/>
                  <a:t>	</a:t>
                </a:r>
                <a:r>
                  <a:rPr lang="ru-RU" altLang="ru-RU" sz="2000" dirty="0"/>
                  <a:t>Пусть углы треугольника </a:t>
                </a:r>
                <a:r>
                  <a:rPr lang="en-US" altLang="ru-RU" sz="2000" i="1" dirty="0"/>
                  <a:t>ABC </a:t>
                </a:r>
                <a:r>
                  <a:rPr lang="ru-RU" altLang="ru-RU" sz="2000" dirty="0"/>
                  <a:t>равны соответственно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alt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alt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alt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000" i="1" dirty="0"/>
                  <a:t> </a:t>
                </a:r>
                <a:r>
                  <a:rPr lang="ru-RU" altLang="ru-RU" sz="2000" dirty="0"/>
                  <a:t>Тогда длина дуги </a:t>
                </a:r>
                <a:r>
                  <a:rPr lang="en-US" altLang="ru-RU" sz="2000" i="1" dirty="0"/>
                  <a:t>D</a:t>
                </a:r>
                <a:r>
                  <a:rPr lang="en-US" altLang="ru-RU" sz="2000" baseline="-25000" dirty="0"/>
                  <a:t>1</a:t>
                </a:r>
                <a:r>
                  <a:rPr lang="en-US" altLang="ru-RU" sz="2000" i="1" dirty="0"/>
                  <a:t>D</a:t>
                </a:r>
                <a:r>
                  <a:rPr lang="en-US" altLang="ru-RU" sz="2000" baseline="-25000" dirty="0"/>
                  <a:t>2</a:t>
                </a:r>
                <a:r>
                  <a:rPr lang="en-US" altLang="ru-RU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ru-RU" sz="2000" i="1" dirty="0"/>
                  <a:t>r</a:t>
                </a:r>
                <a:r>
                  <a:rPr lang="en-US" altLang="ru-RU" sz="2000" dirty="0"/>
                  <a:t>, </a:t>
                </a:r>
                <a:r>
                  <a:rPr lang="ru-RU" altLang="ru-RU" sz="2000" dirty="0"/>
                  <a:t>длина дуги </a:t>
                </a:r>
                <a:r>
                  <a:rPr lang="en-US" altLang="ru-RU" sz="2000" i="1" dirty="0"/>
                  <a:t>D</a:t>
                </a:r>
                <a:r>
                  <a:rPr lang="en-US" altLang="ru-RU" sz="2000" baseline="-25000" dirty="0"/>
                  <a:t>4</a:t>
                </a:r>
                <a:r>
                  <a:rPr lang="en-US" altLang="ru-RU" sz="2000" i="1" dirty="0"/>
                  <a:t>D</a:t>
                </a:r>
                <a:r>
                  <a:rPr lang="en-US" altLang="ru-RU" sz="2000" baseline="-25000" dirty="0"/>
                  <a:t>5</a:t>
                </a:r>
                <a:r>
                  <a:rPr lang="ru-RU" altLang="ru-RU" sz="2000" dirty="0"/>
                  <a:t>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altLang="ru-RU" sz="2000" dirty="0"/>
                  <a:t>(</a:t>
                </a:r>
                <a:r>
                  <a:rPr lang="en-US" altLang="ru-RU" sz="2000" i="1" dirty="0"/>
                  <a:t>a + r – b – c</a:t>
                </a:r>
                <a:r>
                  <a:rPr lang="ru-RU" altLang="ru-RU" sz="2000" dirty="0"/>
                  <a:t>). Их сумма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ru-RU" sz="2000" i="1" dirty="0">
                    <a:cs typeface="Times New Roman" panose="02020603050405020304" pitchFamily="18" charset="0"/>
                  </a:rPr>
                  <a:t>h.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ru-RU" altLang="ru-RU" sz="2000" dirty="0"/>
                  <a:t>Аналогично, сумма длин дуг </a:t>
                </a:r>
                <a:r>
                  <a:rPr lang="en-US" altLang="ru-RU" sz="2000" i="1" dirty="0"/>
                  <a:t>D</a:t>
                </a:r>
                <a:r>
                  <a:rPr lang="ru-RU" altLang="ru-RU" sz="2000" baseline="-25000" dirty="0"/>
                  <a:t>2</a:t>
                </a:r>
                <a:r>
                  <a:rPr lang="en-US" altLang="ru-RU" sz="2000" i="1" dirty="0"/>
                  <a:t>D</a:t>
                </a:r>
                <a:r>
                  <a:rPr lang="ru-RU" altLang="ru-RU" sz="2000" baseline="-25000" dirty="0"/>
                  <a:t>3</a:t>
                </a:r>
                <a:r>
                  <a:rPr lang="ru-RU" altLang="ru-RU" sz="2000" dirty="0"/>
                  <a:t> и </a:t>
                </a:r>
                <a:r>
                  <a:rPr lang="en-US" altLang="ru-RU" sz="2000" i="1" dirty="0"/>
                  <a:t>D</a:t>
                </a:r>
                <a:r>
                  <a:rPr lang="ru-RU" altLang="ru-RU" sz="2000" baseline="-25000" dirty="0"/>
                  <a:t>5</a:t>
                </a:r>
                <a:r>
                  <a:rPr lang="en-US" altLang="ru-RU" sz="2000" i="1" dirty="0"/>
                  <a:t>D</a:t>
                </a:r>
                <a:r>
                  <a:rPr lang="ru-RU" altLang="ru-RU" sz="2000" baseline="-25000" dirty="0"/>
                  <a:t>6</a:t>
                </a:r>
                <a:r>
                  <a:rPr lang="ru-RU" altLang="ru-RU" sz="2000" dirty="0"/>
                  <a:t>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ru-RU" sz="20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sz="2000" dirty="0"/>
                  <a:t>сумма длин дуг </a:t>
                </a:r>
                <a:r>
                  <a:rPr lang="en-US" altLang="ru-RU" sz="2000" i="1" dirty="0"/>
                  <a:t>D</a:t>
                </a:r>
                <a:r>
                  <a:rPr lang="en-US" altLang="ru-RU" sz="2000" baseline="-25000" dirty="0"/>
                  <a:t>3</a:t>
                </a:r>
                <a:r>
                  <a:rPr lang="en-US" altLang="ru-RU" sz="2000" i="1" dirty="0"/>
                  <a:t>D</a:t>
                </a:r>
                <a:r>
                  <a:rPr lang="en-US" altLang="ru-RU" sz="2000" baseline="-25000" dirty="0"/>
                  <a:t>4</a:t>
                </a:r>
                <a:r>
                  <a:rPr lang="ru-RU" altLang="ru-RU" sz="2000" dirty="0"/>
                  <a:t> и </a:t>
                </a:r>
                <a:r>
                  <a:rPr lang="en-US" altLang="ru-RU" sz="2000" i="1" dirty="0"/>
                  <a:t>D</a:t>
                </a:r>
                <a:r>
                  <a:rPr lang="en-US" altLang="ru-RU" sz="2000" baseline="-25000" dirty="0"/>
                  <a:t>6</a:t>
                </a:r>
                <a:r>
                  <a:rPr lang="en-US" altLang="ru-RU" sz="2000" i="1" dirty="0"/>
                  <a:t>D</a:t>
                </a:r>
                <a:r>
                  <a:rPr lang="en-US" altLang="ru-RU" sz="2000" baseline="-25000" dirty="0"/>
                  <a:t>1</a:t>
                </a:r>
                <a:r>
                  <a:rPr lang="ru-RU" altLang="ru-RU" sz="2000" dirty="0"/>
                  <a:t>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altLang="ru-RU" sz="20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ru-RU" sz="2000" dirty="0"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altLang="ru-RU" sz="2000" dirty="0"/>
                  <a:t>	</a:t>
                </a:r>
                <a:r>
                  <a:rPr lang="ru-RU" altLang="ru-RU" sz="2000" dirty="0"/>
                  <a:t>Таким образом, длина всей кривой равна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ru-RU" sz="2000" i="1" dirty="0">
                    <a:cs typeface="Times New Roman" panose="02020603050405020304" pitchFamily="18" charset="0"/>
                  </a:rPr>
                  <a:t>h</a:t>
                </a:r>
                <a:r>
                  <a:rPr lang="ru-RU" altLang="ru-RU" sz="2000" i="1" dirty="0"/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altLang="ru-RU" sz="2000" i="1" dirty="0">
                    <a:cs typeface="Times New Roman" panose="02020603050405020304" pitchFamily="18" charset="0"/>
                  </a:rPr>
                  <a:t>h</a:t>
                </a:r>
                <a:r>
                  <a:rPr lang="ru-RU" altLang="ru-RU" sz="2000" i="1" dirty="0"/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ru-RU" sz="2000" i="1" dirty="0">
                    <a:cs typeface="Times New Roman" panose="02020603050405020304" pitchFamily="18" charset="0"/>
                  </a:rPr>
                  <a:t>h</a:t>
                </a:r>
                <a:r>
                  <a:rPr lang="ru-RU" altLang="ru-RU" sz="2000" i="1" dirty="0"/>
                  <a:t> = </a:t>
                </a:r>
                <a:r>
                  <a:rPr lang="ru-RU" altLang="ru-RU" sz="2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alt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alt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ru-RU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ru-RU" altLang="ru-RU" sz="2000" dirty="0"/>
                  <a:t>)</a:t>
                </a:r>
                <a:r>
                  <a:rPr lang="en-US" altLang="ru-RU" sz="2000" i="1" dirty="0">
                    <a:cs typeface="Times New Roman" panose="02020603050405020304" pitchFamily="18" charset="0"/>
                  </a:rPr>
                  <a:t>h</a:t>
                </a:r>
                <a:r>
                  <a:rPr lang="ru-RU" altLang="ru-RU" sz="2000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altLang="ru-RU" sz="2000" i="1" dirty="0">
                    <a:cs typeface="Times New Roman" panose="02020603050405020304" pitchFamily="18" charset="0"/>
                  </a:rPr>
                  <a:t>h</a:t>
                </a:r>
                <a:r>
                  <a:rPr lang="ru-RU" altLang="ru-RU" sz="2000" dirty="0"/>
                  <a:t>, т.</a:t>
                </a:r>
                <a:r>
                  <a:rPr lang="en-US" altLang="ru-RU" sz="2000" dirty="0"/>
                  <a:t> </a:t>
                </a:r>
                <a:r>
                  <a:rPr lang="ru-RU" altLang="ru-RU" sz="2000" dirty="0"/>
                  <a:t>е. равна длине окружности с диаметром </a:t>
                </a:r>
                <a:r>
                  <a:rPr lang="en-US" altLang="ru-RU" sz="2000" i="1" dirty="0"/>
                  <a:t>h</a:t>
                </a:r>
                <a:r>
                  <a:rPr lang="en-US" altLang="ru-RU" sz="2000" dirty="0"/>
                  <a:t>.</a:t>
                </a:r>
                <a:endParaRPr lang="ru-RU" altLang="ru-RU" sz="2000" dirty="0"/>
              </a:p>
            </p:txBody>
          </p:sp>
        </mc:Choice>
        <mc:Fallback xmlns="">
          <p:sp>
            <p:nvSpPr>
              <p:cNvPr id="741380" name="Text Box 4">
                <a:extLst>
                  <a:ext uri="{FF2B5EF4-FFF2-40B4-BE49-F238E27FC236}">
                    <a16:creationId xmlns:a16="http://schemas.microsoft.com/office/drawing/2014/main" id="{A04FB570-AEDA-426A-9B6B-88C144C86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70325"/>
                <a:ext cx="9144000" cy="3016210"/>
              </a:xfrm>
              <a:prstGeom prst="rect">
                <a:avLst/>
              </a:prstGeom>
              <a:blipFill>
                <a:blip r:embed="rId3"/>
                <a:stretch>
                  <a:fillRect l="-667" t="-1212" r="-667" b="-26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1386" name="Picture 10">
            <a:extLst>
              <a:ext uri="{FF2B5EF4-FFF2-40B4-BE49-F238E27FC236}">
                <a16:creationId xmlns:a16="http://schemas.microsoft.com/office/drawing/2014/main" id="{325ABCAE-F441-4539-9DAB-5B9B6C04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3733800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8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>
            <a:extLst>
              <a:ext uri="{FF2B5EF4-FFF2-40B4-BE49-F238E27FC236}">
                <a16:creationId xmlns:a16="http://schemas.microsoft.com/office/drawing/2014/main" id="{72823458-CBBA-44D3-BDEE-F8A70FE97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743427" name="Text Box 3">
            <a:extLst>
              <a:ext uri="{FF2B5EF4-FFF2-40B4-BE49-F238E27FC236}">
                <a16:creationId xmlns:a16="http://schemas.microsoft.com/office/drawing/2014/main" id="{35179A5B-C397-4325-A01C-305A81B46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672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sz="2000" dirty="0"/>
              <a:t>Рассмотрим четыре прямые, попарно пересекающиеся в точках </a:t>
            </a:r>
            <a:r>
              <a:rPr lang="en-US" altLang="ru-RU" sz="2000" i="1" dirty="0"/>
              <a:t>A</a:t>
            </a:r>
            <a:r>
              <a:rPr lang="en-US" altLang="ru-RU" sz="2000" dirty="0"/>
              <a:t>, </a:t>
            </a:r>
            <a:r>
              <a:rPr lang="en-US" altLang="ru-RU" sz="2000" i="1" dirty="0"/>
              <a:t>B</a:t>
            </a:r>
            <a:r>
              <a:rPr lang="en-US" altLang="ru-RU" sz="2000" dirty="0"/>
              <a:t>, </a:t>
            </a:r>
            <a:r>
              <a:rPr lang="en-US" altLang="ru-RU" sz="2000" i="1" dirty="0"/>
              <a:t>C</a:t>
            </a:r>
            <a:r>
              <a:rPr lang="en-US" altLang="ru-RU" sz="2000" dirty="0"/>
              <a:t>, </a:t>
            </a:r>
            <a:r>
              <a:rPr lang="en-US" altLang="ru-RU" sz="2000" i="1" dirty="0"/>
              <a:t>D</a:t>
            </a:r>
            <a:r>
              <a:rPr lang="en-US" altLang="ru-RU" sz="2000" dirty="0"/>
              <a:t>. </a:t>
            </a:r>
            <a:r>
              <a:rPr lang="ru-RU" altLang="ru-RU" sz="2000" dirty="0"/>
              <a:t>Обозначим стороны четырёхугольника </a:t>
            </a:r>
            <a:r>
              <a:rPr lang="en-US" altLang="ru-RU" sz="2000" i="1" dirty="0"/>
              <a:t>ABCD </a:t>
            </a:r>
            <a:r>
              <a:rPr lang="ru-RU" altLang="ru-RU" sz="2000" dirty="0"/>
              <a:t>соответственно </a:t>
            </a:r>
            <a:r>
              <a:rPr lang="en-US" altLang="ru-RU" sz="2000" i="1" dirty="0"/>
              <a:t>a</a:t>
            </a:r>
            <a:r>
              <a:rPr lang="en-US" altLang="ru-RU" sz="2000" dirty="0"/>
              <a:t>, </a:t>
            </a:r>
            <a:r>
              <a:rPr lang="en-US" altLang="ru-RU" sz="2000" i="1" dirty="0"/>
              <a:t>b</a:t>
            </a:r>
            <a:r>
              <a:rPr lang="en-US" altLang="ru-RU" sz="2000" dirty="0"/>
              <a:t>, </a:t>
            </a:r>
            <a:r>
              <a:rPr lang="en-US" altLang="ru-RU" sz="2000" i="1" dirty="0"/>
              <a:t>c</a:t>
            </a:r>
            <a:r>
              <a:rPr lang="en-US" altLang="ru-RU" sz="2000" dirty="0"/>
              <a:t>, </a:t>
            </a:r>
            <a:r>
              <a:rPr lang="en-US" altLang="ru-RU" sz="2000" i="1" dirty="0"/>
              <a:t>d</a:t>
            </a:r>
            <a:r>
              <a:rPr lang="en-US" altLang="ru-RU" sz="2000" dirty="0"/>
              <a:t>.</a:t>
            </a:r>
            <a:r>
              <a:rPr lang="en-US" altLang="ru-RU" sz="2000" i="1" dirty="0"/>
              <a:t> </a:t>
            </a:r>
            <a:endParaRPr lang="ru-RU" altLang="ru-RU" sz="2000" dirty="0"/>
          </a:p>
        </p:txBody>
      </p:sp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90800"/>
            <a:ext cx="5486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altLang="ru-RU" sz="2000" dirty="0"/>
              <a:t>Проведите дальнейшее построение кривой постоянной ширины самостоятельно, найдите её ширину.</a:t>
            </a:r>
            <a:r>
              <a:rPr lang="en-US" altLang="ru-RU" sz="2000" dirty="0"/>
              <a:t> </a:t>
            </a:r>
            <a:r>
              <a:rPr lang="ru-RU" altLang="ru-RU" sz="2000" dirty="0"/>
              <a:t>Докажите, что её длина равна длине окружности с диаметром, равным ширине </a:t>
            </a:r>
            <a:r>
              <a:rPr lang="en-US" altLang="ru-RU" sz="2000" i="1" dirty="0"/>
              <a:t>h </a:t>
            </a:r>
            <a:r>
              <a:rPr lang="ru-RU" altLang="ru-RU" sz="2000" dirty="0"/>
              <a:t>кривой.</a:t>
            </a:r>
          </a:p>
        </p:txBody>
      </p:sp>
      <p:pic>
        <p:nvPicPr>
          <p:cNvPr id="743442" name="Picture 18">
            <a:extLst>
              <a:ext uri="{FF2B5EF4-FFF2-40B4-BE49-F238E27FC236}">
                <a16:creationId xmlns:a16="http://schemas.microsoft.com/office/drawing/2014/main" id="{53975A4A-BB40-4DCE-8914-C0EA28010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162300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3449" name="Group 25">
            <a:extLst>
              <a:ext uri="{FF2B5EF4-FFF2-40B4-BE49-F238E27FC236}">
                <a16:creationId xmlns:a16="http://schemas.microsoft.com/office/drawing/2014/main" id="{D1A70A0C-F088-4EC4-9B4F-8F9C0B47136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19200"/>
            <a:ext cx="8763000" cy="2900363"/>
            <a:chOff x="144" y="768"/>
            <a:chExt cx="5520" cy="1827"/>
          </a:xfrm>
        </p:grpSpPr>
        <p:sp>
          <p:nvSpPr>
            <p:cNvPr id="743428" name="Text Box 4">
              <a:extLst>
                <a:ext uri="{FF2B5EF4-FFF2-40B4-BE49-F238E27FC236}">
                  <a16:creationId xmlns:a16="http://schemas.microsoft.com/office/drawing/2014/main" id="{170F879F-E40D-49E7-B733-72FC38B4C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816"/>
              <a:ext cx="345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ru-RU" sz="2000" dirty="0"/>
                <a:t>	</a:t>
              </a:r>
              <a:r>
                <a:rPr lang="ru-RU" altLang="ru-RU" sz="2000" dirty="0"/>
                <a:t>На продолжении отрезка </a:t>
              </a:r>
              <a:r>
                <a:rPr lang="en-US" altLang="ru-RU" sz="2000" i="1" dirty="0"/>
                <a:t>AB </a:t>
              </a:r>
              <a:r>
                <a:rPr lang="ru-RU" altLang="ru-RU" sz="2000" dirty="0"/>
                <a:t>возьмём точку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1</a:t>
              </a:r>
              <a:r>
                <a:rPr lang="ru-RU" altLang="ru-RU" sz="2000" dirty="0"/>
                <a:t>. С центром в точке </a:t>
              </a:r>
              <a:r>
                <a:rPr lang="en-US" altLang="ru-RU" sz="2000" i="1" dirty="0"/>
                <a:t>A </a:t>
              </a:r>
              <a:r>
                <a:rPr lang="ru-RU" altLang="ru-RU" sz="2000" dirty="0"/>
                <a:t>и радиусом </a:t>
              </a:r>
              <a:r>
                <a:rPr lang="en-US" altLang="ru-RU" sz="2000" i="1" dirty="0"/>
                <a:t>r = AE</a:t>
              </a:r>
              <a:r>
                <a:rPr lang="en-US" altLang="ru-RU" sz="2000" baseline="-25000" dirty="0"/>
                <a:t>1</a:t>
              </a:r>
              <a:r>
                <a:rPr lang="ru-RU" altLang="ru-RU" sz="2000" dirty="0"/>
                <a:t> проведём дугу окружности, соединяющую точку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1</a:t>
              </a:r>
              <a:r>
                <a:rPr lang="en-US" altLang="ru-RU" sz="2000" i="1" dirty="0"/>
                <a:t> </a:t>
              </a:r>
              <a:r>
                <a:rPr lang="ru-RU" altLang="ru-RU" sz="2000" dirty="0"/>
                <a:t>и точку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2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на луче </a:t>
              </a:r>
              <a:r>
                <a:rPr lang="en-US" altLang="ru-RU" sz="2000" i="1" dirty="0"/>
                <a:t>AD</a:t>
              </a:r>
              <a:r>
                <a:rPr lang="ru-RU" altLang="ru-RU" sz="2000" dirty="0"/>
                <a:t>. </a:t>
              </a:r>
            </a:p>
          </p:txBody>
        </p:sp>
        <p:pic>
          <p:nvPicPr>
            <p:cNvPr id="743443" name="Picture 19">
              <a:extLst>
                <a:ext uri="{FF2B5EF4-FFF2-40B4-BE49-F238E27FC236}">
                  <a16:creationId xmlns:a16="http://schemas.microsoft.com/office/drawing/2014/main" id="{381F313C-9C9D-4126-8EF8-0D35C1E1D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68"/>
              <a:ext cx="1992" cy="1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3448" name="Group 24">
            <a:extLst>
              <a:ext uri="{FF2B5EF4-FFF2-40B4-BE49-F238E27FC236}">
                <a16:creationId xmlns:a16="http://schemas.microsoft.com/office/drawing/2014/main" id="{C29996CE-8DE8-4D62-A07D-FCCB7DF1FCA2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219200"/>
            <a:ext cx="9067800" cy="5273675"/>
            <a:chOff x="48" y="768"/>
            <a:chExt cx="5712" cy="3322"/>
          </a:xfrm>
        </p:grpSpPr>
        <p:sp>
          <p:nvSpPr>
            <p:cNvPr id="743439" name="Text Box 15">
              <a:extLst>
                <a:ext uri="{FF2B5EF4-FFF2-40B4-BE49-F238E27FC236}">
                  <a16:creationId xmlns:a16="http://schemas.microsoft.com/office/drawing/2014/main" id="{9ACDD0ED-4A6E-4B8E-A3B7-2C38FE397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688"/>
              <a:ext cx="5712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000" dirty="0">
                  <a:solidFill>
                    <a:srgbClr val="FF3300"/>
                  </a:solidFill>
                </a:rPr>
                <a:t>	Ответ.</a:t>
              </a:r>
              <a:r>
                <a:rPr lang="ru-RU" altLang="ru-RU" sz="2000" dirty="0"/>
                <a:t> Искомая кривая изображена на рисунке, где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2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3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– дуга окружности с центром </a:t>
              </a:r>
              <a:r>
                <a:rPr lang="en-US" altLang="ru-RU" sz="2000" i="1" dirty="0"/>
                <a:t>D </a:t>
              </a:r>
              <a:r>
                <a:rPr lang="ru-RU" altLang="ru-RU" sz="2000" dirty="0"/>
                <a:t>и радиусом </a:t>
              </a:r>
              <a:r>
                <a:rPr lang="en-US" altLang="ru-RU" sz="2000" i="1" dirty="0"/>
                <a:t>r – d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3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4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– дуга окружности с центром </a:t>
              </a:r>
              <a:r>
                <a:rPr lang="en-US" altLang="ru-RU" sz="2000" i="1" dirty="0"/>
                <a:t>C </a:t>
              </a:r>
              <a:r>
                <a:rPr lang="ru-RU" altLang="ru-RU" sz="2000" dirty="0"/>
                <a:t>и радиусом </a:t>
              </a:r>
              <a:r>
                <a:rPr lang="en-US" altLang="ru-RU" sz="2000" i="1" dirty="0"/>
                <a:t>c + r – d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4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5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– дуга окружности с центром </a:t>
              </a:r>
              <a:r>
                <a:rPr lang="en-US" altLang="ru-RU" sz="2000" i="1" dirty="0"/>
                <a:t>B </a:t>
              </a:r>
              <a:r>
                <a:rPr lang="ru-RU" altLang="ru-RU" sz="2000" dirty="0"/>
                <a:t>и радиусом </a:t>
              </a:r>
              <a:r>
                <a:rPr lang="en-US" altLang="ru-RU" sz="2000" i="1" dirty="0"/>
                <a:t>b + c + r – d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5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6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– дуга окружности с центром </a:t>
              </a:r>
              <a:r>
                <a:rPr lang="en-US" altLang="ru-RU" sz="2000" i="1" dirty="0"/>
                <a:t>A </a:t>
              </a:r>
              <a:r>
                <a:rPr lang="ru-RU" altLang="ru-RU" sz="2000" dirty="0"/>
                <a:t>и радиусом </a:t>
              </a:r>
              <a:r>
                <a:rPr lang="en-US" altLang="ru-RU" sz="2000" i="1" dirty="0"/>
                <a:t>b + c + r – d – a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6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7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– дуга окружности с центром </a:t>
              </a:r>
              <a:r>
                <a:rPr lang="en-US" altLang="ru-RU" sz="2000" i="1" dirty="0"/>
                <a:t>D </a:t>
              </a:r>
              <a:r>
                <a:rPr lang="ru-RU" altLang="ru-RU" sz="2000" dirty="0"/>
                <a:t>и радиусом </a:t>
              </a:r>
              <a:r>
                <a:rPr lang="en-US" altLang="ru-RU" sz="2000" i="1" dirty="0"/>
                <a:t>b + c + r – a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7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8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– дуга окружности с центром </a:t>
              </a:r>
              <a:r>
                <a:rPr lang="en-US" altLang="ru-RU" sz="2000" i="1" dirty="0"/>
                <a:t>C </a:t>
              </a:r>
              <a:r>
                <a:rPr lang="ru-RU" altLang="ru-RU" sz="2000" dirty="0"/>
                <a:t>и радиусом </a:t>
              </a:r>
              <a:r>
                <a:rPr lang="en-US" altLang="ru-RU" sz="2000" i="1" dirty="0"/>
                <a:t>b + r – a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8</a:t>
              </a:r>
              <a:r>
                <a:rPr lang="en-US" altLang="ru-RU" sz="2000" i="1" dirty="0"/>
                <a:t>E</a:t>
              </a:r>
              <a:r>
                <a:rPr lang="en-US" altLang="ru-RU" sz="2000" baseline="-25000" dirty="0"/>
                <a:t>1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– дуга окружности с центром </a:t>
              </a:r>
              <a:r>
                <a:rPr lang="en-US" altLang="ru-RU" sz="2000" i="1" dirty="0"/>
                <a:t>B </a:t>
              </a:r>
              <a:r>
                <a:rPr lang="ru-RU" altLang="ru-RU" sz="2000" dirty="0"/>
                <a:t>и радиусом </a:t>
              </a:r>
              <a:r>
                <a:rPr lang="en-US" altLang="ru-RU" sz="2000" i="1" dirty="0"/>
                <a:t>r – a</a:t>
              </a:r>
              <a:r>
                <a:rPr lang="ru-RU" altLang="ru-RU" sz="2000" dirty="0"/>
                <a:t>. Ширина </a:t>
              </a:r>
              <a:r>
                <a:rPr lang="en-US" altLang="ru-RU" sz="2000" i="1" dirty="0"/>
                <a:t>h </a:t>
              </a:r>
              <a:r>
                <a:rPr lang="ru-RU" altLang="ru-RU" sz="2000" dirty="0"/>
                <a:t>кривой равна</a:t>
              </a:r>
              <a:r>
                <a:rPr lang="en-US" altLang="ru-RU" sz="2000" dirty="0"/>
                <a:t> 2</a:t>
              </a:r>
              <a:r>
                <a:rPr lang="en-US" altLang="ru-RU" sz="2000" i="1" dirty="0"/>
                <a:t>r + b + c – a – d</a:t>
              </a:r>
              <a:r>
                <a:rPr lang="en-US" altLang="ru-RU" sz="2000" dirty="0"/>
                <a:t>.</a:t>
              </a:r>
              <a:endParaRPr lang="ru-RU" altLang="ru-RU" sz="2000" dirty="0"/>
            </a:p>
          </p:txBody>
        </p:sp>
        <p:pic>
          <p:nvPicPr>
            <p:cNvPr id="743444" name="Picture 20">
              <a:extLst>
                <a:ext uri="{FF2B5EF4-FFF2-40B4-BE49-F238E27FC236}">
                  <a16:creationId xmlns:a16="http://schemas.microsoft.com/office/drawing/2014/main" id="{EBE7C0F5-6CEF-474E-8826-035FFE479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68"/>
              <a:ext cx="1992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>
            <a:extLst>
              <a:ext uri="{FF2B5EF4-FFF2-40B4-BE49-F238E27FC236}">
                <a16:creationId xmlns:a16="http://schemas.microsoft.com/office/drawing/2014/main" id="{72823458-CBBA-44D3-BDEE-F8A70FE97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компьютерной программе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попробуйте смоделировать движение треугольника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внутри полосы, ограниченной параллельными прямыми, так, чтобы он все время касался обеих прямых. </a:t>
            </a:r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DA7E9D-91A1-7AB6-BBB0-222E724B1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276872"/>
            <a:ext cx="5579198" cy="332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2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4524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Создадим ползунок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изменяющийся от 0 до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Проведём параллельные прямые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расстояние между которыми равно 1. На прямой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отметим начальную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Через неё проведём прямую, перпендикулярную прямой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Обозначим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точку пересечения этой прямой с прямой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ru-RU" sz="1800" dirty="0">
                    <a:ea typeface="Times New Roman" panose="02020603050405020304" pitchFamily="18" charset="0"/>
                  </a:rPr>
                  <a:t>       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 прямых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отметим точки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для которых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AA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BB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Повернём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вокруг точки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по часовой стрелке на угол величиной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Полученную точку обозначим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строке «Ввод» наберём: Если(0 ≤ t ≤ π / 3, Многоугольник(B_1, A'_1, 3)). Получим правильный треугольник со стороной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строке «Ввод» наберём: Повернуть(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’_1, π / 3,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_1). Полученную точку обозначим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строке «Ввод» наберём: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Если(0 ≤ t ≤ π / 3,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ДугаОкружности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(A'_1, C_1, B_1))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Если(0 ≤ t ≤ π / 3,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ДугаОкружности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(B_1, A'_1, C_1))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Если(0 ≤ t ≤ π / 3,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ДугаОкружности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(C_1, B_1, A'_1))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Получим правильный треугольник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’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дуги окружностей, составляющие треугольник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Рело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4524315"/>
              </a:xfrm>
              <a:prstGeom prst="rect">
                <a:avLst/>
              </a:prstGeom>
              <a:blipFill>
                <a:blip r:embed="rId3"/>
                <a:stretch>
                  <a:fillRect l="-533" t="-674" r="-533" b="-12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DD1D72-42DE-97FC-73CC-6A0B60F35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132158"/>
            <a:ext cx="3384376" cy="26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68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1435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/>
                <a:r>
                  <a:rPr lang="ru-RU" dirty="0"/>
                  <a:t>При изменении параметра </a:t>
                </a:r>
                <a:r>
                  <a:rPr lang="en-US" i="1" dirty="0"/>
                  <a:t>t</a:t>
                </a:r>
                <a:r>
                  <a:rPr lang="ru-RU" dirty="0"/>
                  <a:t> от нуля до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 этот треугольник </a:t>
                </a:r>
                <a:r>
                  <a:rPr lang="ru-RU" dirty="0" err="1"/>
                  <a:t>Рело</a:t>
                </a:r>
                <a:r>
                  <a:rPr lang="ru-RU" dirty="0"/>
                  <a:t> будет катиться по прямой </a:t>
                </a:r>
                <a:r>
                  <a:rPr lang="en-US" i="1" dirty="0"/>
                  <a:t>a</a:t>
                </a:r>
                <a:r>
                  <a:rPr lang="ru-RU" dirty="0"/>
                  <a:t>, касаясь прямой </a:t>
                </a:r>
                <a:r>
                  <a:rPr lang="en-US" i="1" dirty="0"/>
                  <a:t>b</a:t>
                </a:r>
                <a:r>
                  <a:rPr lang="ru-RU" dirty="0"/>
                  <a:t>. При </a:t>
                </a:r>
                <a:r>
                  <a:rPr lang="en-US" i="1" dirty="0"/>
                  <a:t>t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Он займёт положение, показанное на рисунке.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1435393"/>
              </a:xfrm>
              <a:prstGeom prst="rect">
                <a:avLst/>
              </a:prstGeom>
              <a:blipFill>
                <a:blip r:embed="rId3"/>
                <a:stretch>
                  <a:fillRect l="-1000" t="-847" r="-1000" b="-84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517162-7793-AEEC-611B-4ADDC502D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392" y="1919077"/>
            <a:ext cx="3877216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72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4289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	</a:t>
                </a:r>
                <a:r>
                  <a:rPr lang="ru-RU" sz="2000" dirty="0"/>
                  <a:t>На прямых </a:t>
                </a:r>
                <a:r>
                  <a:rPr lang="en-US" sz="2000" i="1" dirty="0"/>
                  <a:t>a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b </a:t>
                </a:r>
                <a:r>
                  <a:rPr lang="ru-RU" sz="2000" dirty="0"/>
                  <a:t>отметим точки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, для которых </a:t>
                </a:r>
                <a:r>
                  <a:rPr lang="en-US" sz="2000" i="1" dirty="0"/>
                  <a:t>AA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= </a:t>
                </a:r>
                <a:r>
                  <a:rPr lang="en-US" sz="2000" i="1" dirty="0"/>
                  <a:t>BB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. Повернём точку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вокруг точки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по часовой стрелке на угол величиной </a:t>
                </a:r>
                <a:r>
                  <a:rPr lang="en-US" sz="2000" i="1" dirty="0"/>
                  <a:t>t </a:t>
                </a:r>
                <a:r>
                  <a:rPr lang="ru-RU" sz="2000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. Полученную точку обозначим </a:t>
                </a:r>
                <a:r>
                  <a:rPr lang="en-US" sz="2000" i="1" dirty="0"/>
                  <a:t>B</a:t>
                </a:r>
                <a:r>
                  <a:rPr lang="ru-RU" sz="2000" i="1" dirty="0"/>
                  <a:t>’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. </a:t>
                </a:r>
              </a:p>
              <a:p>
                <a:pPr algn="just"/>
                <a:r>
                  <a:rPr lang="ru-RU" sz="2000" dirty="0"/>
                  <a:t>	В строке «Ввод» наберём: Если(π / 3 ≤ t ≤ 2π / 3, Многоугольник(A_2, B’_2, 3)). Получим правильный треугольник со стороной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B</a:t>
                </a:r>
                <a:r>
                  <a:rPr lang="ru-RU" sz="2000" i="1" dirty="0"/>
                  <a:t>’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.</a:t>
                </a:r>
              </a:p>
              <a:p>
                <a:pPr algn="just"/>
                <a:r>
                  <a:rPr lang="ru-RU" sz="2000" dirty="0"/>
                  <a:t>	В строке «Ввод» наберём: Повернуть(</a:t>
                </a:r>
                <a:r>
                  <a:rPr lang="en-US" sz="2000" dirty="0"/>
                  <a:t>B</a:t>
                </a:r>
                <a:r>
                  <a:rPr lang="ru-RU" sz="2000" dirty="0"/>
                  <a:t>’_2, π / 3, </a:t>
                </a:r>
                <a:r>
                  <a:rPr lang="en-US" sz="2000" dirty="0"/>
                  <a:t>A</a:t>
                </a:r>
                <a:r>
                  <a:rPr lang="ru-RU" sz="2000" dirty="0"/>
                  <a:t>_2). Полученную точку обозначим </a:t>
                </a:r>
                <a:r>
                  <a:rPr lang="en-US" sz="2000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.</a:t>
                </a:r>
              </a:p>
              <a:p>
                <a:r>
                  <a:rPr lang="ru-RU" sz="2000" dirty="0"/>
                  <a:t>	В строке «Ввод» наберём:</a:t>
                </a:r>
              </a:p>
              <a:p>
                <a:r>
                  <a:rPr lang="ru-RU" sz="2000" dirty="0"/>
                  <a:t>	Если(π / 3 ≤ t ≤ 2π / 3,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(A_2, B’_2, C_2))</a:t>
                </a:r>
              </a:p>
              <a:p>
                <a:r>
                  <a:rPr lang="ru-RU" sz="2000" dirty="0"/>
                  <a:t>	Если(π / 3 ≤ t ≤ 2π / 3,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(B’_2, C_2, A_2))</a:t>
                </a:r>
              </a:p>
              <a:p>
                <a:r>
                  <a:rPr lang="ru-RU" sz="2000" dirty="0"/>
                  <a:t>	Если(π / 3  ≤ t ≤ 2π / 3,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(C_2, A_2, B’_2))</a:t>
                </a:r>
              </a:p>
              <a:p>
                <a:pPr algn="just"/>
                <a:r>
                  <a:rPr lang="ru-RU" sz="2000" dirty="0"/>
                  <a:t>	Получим правильный треугольник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B</a:t>
                </a:r>
                <a:r>
                  <a:rPr lang="ru-RU" sz="2000" i="1" dirty="0"/>
                  <a:t>’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и дуги окружностей, составляющие треугольник </a:t>
                </a:r>
                <a:r>
                  <a:rPr lang="ru-RU" sz="2000" dirty="0" err="1"/>
                  <a:t>Рело</a:t>
                </a:r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4289379"/>
              </a:xfrm>
              <a:prstGeom prst="rect">
                <a:avLst/>
              </a:prstGeom>
              <a:blipFill>
                <a:blip r:embed="rId3"/>
                <a:stretch>
                  <a:fillRect l="-667" r="-667" b="-15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62D30D-E59A-1C5E-54E1-29F0B6F6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325626"/>
            <a:ext cx="3627013" cy="25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84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15286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	При изменении параметра </a:t>
                </a:r>
                <a:r>
                  <a:rPr lang="en-US" i="1" dirty="0"/>
                  <a:t>t</a:t>
                </a:r>
                <a:r>
                  <a:rPr lang="ru-RU" dirty="0"/>
                  <a:t> от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 до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 этот треугольник </a:t>
                </a:r>
                <a:r>
                  <a:rPr lang="ru-RU" dirty="0" err="1"/>
                  <a:t>Рело</a:t>
                </a:r>
                <a:r>
                  <a:rPr lang="ru-RU" dirty="0"/>
                  <a:t> будет катиться по прямой </a:t>
                </a:r>
                <a:r>
                  <a:rPr lang="en-US" i="1" dirty="0"/>
                  <a:t>a</a:t>
                </a:r>
                <a:r>
                  <a:rPr lang="ru-RU" dirty="0"/>
                  <a:t>, касаясь прямой </a:t>
                </a:r>
                <a:r>
                  <a:rPr lang="en-US" i="1" dirty="0"/>
                  <a:t>b</a:t>
                </a:r>
                <a:r>
                  <a:rPr lang="ru-RU" dirty="0"/>
                  <a:t>. При </a:t>
                </a:r>
                <a:r>
                  <a:rPr lang="en-US" i="1" dirty="0"/>
                  <a:t>t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. Он займёт положение, показанное на рисунке. </a:t>
                </a:r>
                <a:endParaRPr lang="ru-RU" sz="2000" dirty="0"/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1528624"/>
              </a:xfrm>
              <a:prstGeom prst="rect">
                <a:avLst/>
              </a:prstGeom>
              <a:blipFill>
                <a:blip r:embed="rId3"/>
                <a:stretch>
                  <a:fillRect l="-1000" r="-1200" b="-83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A752A9-17AC-B4E4-B32C-55C67E2EF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759" y="1933366"/>
            <a:ext cx="5420481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5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4328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	</a:t>
                </a:r>
                <a:r>
                  <a:rPr lang="ru-RU" sz="2000" dirty="0"/>
                  <a:t>На прямых </a:t>
                </a:r>
                <a:r>
                  <a:rPr lang="en-US" sz="2000" i="1" dirty="0"/>
                  <a:t>a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b </a:t>
                </a:r>
                <a:r>
                  <a:rPr lang="ru-RU" sz="2000" dirty="0"/>
                  <a:t>отметим точки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, для которых </a:t>
                </a:r>
                <a:r>
                  <a:rPr lang="en-US" sz="2000" i="1" dirty="0"/>
                  <a:t>AA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 = </a:t>
                </a:r>
                <a:r>
                  <a:rPr lang="en-US" sz="2000" i="1" dirty="0"/>
                  <a:t>BB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. Повернём точку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 вокруг точки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 по часовой стрелке на угол величиной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/>
                  <a:t>. 	Полученную точку обозначим 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’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. </a:t>
                </a:r>
              </a:p>
              <a:p>
                <a:r>
                  <a:rPr lang="ru-RU" sz="2000" dirty="0"/>
                  <a:t>	В строке «Ввод» наберём: Если(2π / 3 ≤ t ≤ π, Многоугольник(B_3, A'_3, 3)). Получим правильный треугольник со стороной 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’</a:t>
                </a:r>
                <a:r>
                  <a:rPr lang="ru-RU" sz="2000" baseline="-25000" dirty="0"/>
                  <a:t>3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.</a:t>
                </a:r>
              </a:p>
              <a:p>
                <a:r>
                  <a:rPr lang="ru-RU" sz="2000" dirty="0"/>
                  <a:t>	В строке «Ввод» наберём: Повернуть(</a:t>
                </a:r>
                <a:r>
                  <a:rPr lang="en-US" sz="2000" dirty="0"/>
                  <a:t>A</a:t>
                </a:r>
                <a:r>
                  <a:rPr lang="ru-RU" sz="2000" dirty="0"/>
                  <a:t>’_3, π / 3, </a:t>
                </a:r>
                <a:r>
                  <a:rPr lang="en-US" sz="2000" dirty="0"/>
                  <a:t>B</a:t>
                </a:r>
                <a:r>
                  <a:rPr lang="ru-RU" sz="2000" dirty="0"/>
                  <a:t>_3). Полученную точку обозначим </a:t>
                </a:r>
                <a:r>
                  <a:rPr lang="en-US" sz="2000" dirty="0"/>
                  <a:t>C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.</a:t>
                </a:r>
              </a:p>
              <a:p>
                <a:r>
                  <a:rPr lang="ru-RU" sz="2000" dirty="0"/>
                  <a:t>	В строке «Ввод» наберём:</a:t>
                </a:r>
              </a:p>
              <a:p>
                <a:r>
                  <a:rPr lang="ru-RU" sz="2000" dirty="0"/>
                  <a:t>	Если(2π / 3 ≤ t ≤ π,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(A'_3, C_3, B_3))</a:t>
                </a:r>
              </a:p>
              <a:p>
                <a:r>
                  <a:rPr lang="ru-RU" sz="2000" dirty="0"/>
                  <a:t>	Если(2π / 3 ≤ t ≤ π,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(B_3, A'_3, C_3))</a:t>
                </a:r>
              </a:p>
              <a:p>
                <a:r>
                  <a:rPr lang="ru-RU" sz="2000" dirty="0"/>
                  <a:t>	Если(2π / 3 ≤ t ≤ π,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(C_3, B_3, A'_3))</a:t>
                </a:r>
              </a:p>
              <a:p>
                <a:pPr algn="just"/>
                <a:r>
                  <a:rPr lang="ru-RU" sz="2000" dirty="0"/>
                  <a:t>	Получим правильный треугольник </a:t>
                </a:r>
                <a:r>
                  <a:rPr lang="en-US" sz="2000" i="1" dirty="0"/>
                  <a:t>A</a:t>
                </a:r>
                <a:r>
                  <a:rPr lang="ru-RU" sz="2000" i="1" dirty="0"/>
                  <a:t>’</a:t>
                </a:r>
                <a:r>
                  <a:rPr lang="ru-RU" sz="2000" baseline="-25000" dirty="0"/>
                  <a:t>3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3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 и дуги окружностей, составляющие треугольник </a:t>
                </a:r>
                <a:r>
                  <a:rPr lang="ru-RU" sz="2000" dirty="0" err="1"/>
                  <a:t>Рело</a:t>
                </a:r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4328236"/>
              </a:xfrm>
              <a:prstGeom prst="rect">
                <a:avLst/>
              </a:prstGeom>
              <a:blipFill>
                <a:blip r:embed="rId3"/>
                <a:stretch>
                  <a:fillRect l="-667" r="-1067" b="-15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AA0613-DF5C-12A5-CFD7-0D2DFAC44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3" y="4292380"/>
            <a:ext cx="4309613" cy="24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53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5856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Если мы хотим увидеть кривую, которую описывает центр треугольника </a:t>
            </a:r>
            <a:r>
              <a:rPr lang="ru-RU" dirty="0" err="1"/>
              <a:t>Рело</a:t>
            </a:r>
            <a:r>
              <a:rPr lang="ru-RU" dirty="0"/>
              <a:t>, то нужно, используя инструмент «Середина или центр», отметить центры правильных треугольников, и в их свойствах выбрать опцию «Оставлять след. </a:t>
            </a:r>
          </a:p>
          <a:p>
            <a:pPr algn="just"/>
            <a:r>
              <a:rPr lang="ru-RU" dirty="0"/>
              <a:t>	В результате получим соответствующую кривую.</a:t>
            </a:r>
          </a:p>
          <a:p>
            <a:pPr algn="just"/>
            <a:r>
              <a:rPr lang="ru-RU" dirty="0"/>
              <a:t>	Убрав лишние точки и включив анимацию по параметру </a:t>
            </a:r>
            <a:r>
              <a:rPr lang="en-US" i="1" dirty="0"/>
              <a:t>t</a:t>
            </a:r>
            <a:r>
              <a:rPr lang="ru-RU" dirty="0"/>
              <a:t>, получим движение треугольника </a:t>
            </a:r>
            <a:r>
              <a:rPr lang="ru-RU" dirty="0" err="1"/>
              <a:t>Рело</a:t>
            </a:r>
            <a:r>
              <a:rPr lang="ru-RU" dirty="0"/>
              <a:t> внутри полосы ограниченной прямыми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dirty="0"/>
              <a:t>.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39EE03-5C68-7AA1-EF0B-064AE914B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212976"/>
            <a:ext cx="5792008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19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>
            <a:extLst>
              <a:ext uri="{FF2B5EF4-FFF2-40B4-BE49-F238E27FC236}">
                <a16:creationId xmlns:a16="http://schemas.microsoft.com/office/drawing/2014/main" id="{72823458-CBBA-44D3-BDEE-F8A70FE97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096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компьютерной программе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попробуйте смоделировать вращение треугольника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внутри квадрата так, чтобы он все время касался сторон этого квадрата.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4A708C-2F58-7D5B-5676-B2BB1147B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049" y="2276872"/>
            <a:ext cx="3057901" cy="31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5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628800"/>
            <a:ext cx="2915815" cy="3708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39" y="1629148"/>
            <a:ext cx="2927641" cy="37086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2915816" cy="370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9B8F6-3B02-5C63-D6F5-FB83F95B5F8F}"/>
              </a:ext>
            </a:extLst>
          </p:cNvPr>
          <p:cNvSpPr txBox="1"/>
          <p:nvPr/>
        </p:nvSpPr>
        <p:spPr>
          <a:xfrm>
            <a:off x="20097" y="-73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 издательства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1197024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4806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9580" algn="just"/>
                <a:r>
                  <a:rPr lang="ru-RU" dirty="0"/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Построим квадрат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ABCD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со стороной, равной 1. Создадим ползунок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изменяющийся от 0 до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2(</m:t>
                    </m:r>
                    <m:rad>
                      <m:radPr>
                        <m:degHide m:val="on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 стороне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этого квадрата отметим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для которое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AE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1−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С центром в этой точке и радиусом 1 проведём окружность. Обозначим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её точку пересечения со стороной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BC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строке «Ввод» наберём: 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Если(0≤ t ≤ 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sqrt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(3)-1)/2, Многоугольник(E_1, F_1, 3)). Получим правильный треугольник со стороной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строке «Ввод» наберём: Повернуть(F_1, π / 3, E_1). Полученную точку обозначим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строке «Ввод» наберём: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Если(0≤ t ≤ 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sqrt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(3)-1)/2,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ДугаОкружности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_1,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_1,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_1))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Если(0≤ t ≤ 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sqrt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(3)-1)/2,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ДугаОкружности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_1,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_1,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_1))</a:t>
                </a:r>
              </a:p>
              <a:p>
                <a:pPr indent="449580" algn="just"/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Если(0≤ t ≤ 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sqrt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(3)-1)/2,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ДугаОкружности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_1,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_1,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_1))</a:t>
                </a:r>
              </a:p>
              <a:p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Получим правильный треугольник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ru-RU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дуги окружностей, составляющие треугольник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Рело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4806316"/>
              </a:xfrm>
              <a:prstGeom prst="rect">
                <a:avLst/>
              </a:prstGeom>
              <a:blipFill>
                <a:blip r:embed="rId3"/>
                <a:stretch>
                  <a:fillRect l="-533" r="-533" b="-10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396B19-4619-A647-7783-9EE82A897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3" y="4446003"/>
            <a:ext cx="2376264" cy="24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78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4536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000" dirty="0"/>
                  <a:t>На стороне </a:t>
                </a:r>
                <a:r>
                  <a:rPr lang="en-US" sz="2000" i="1" dirty="0"/>
                  <a:t>AD </a:t>
                </a:r>
                <a:r>
                  <a:rPr lang="ru-RU" sz="2000" dirty="0"/>
                  <a:t>квадрата отметим точку </a:t>
                </a:r>
                <a:r>
                  <a:rPr lang="en-US" sz="2000" i="1" dirty="0"/>
                  <a:t>G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, для которое </a:t>
                </a:r>
                <a:r>
                  <a:rPr lang="en-US" sz="2000" i="1" dirty="0"/>
                  <a:t>AG</a:t>
                </a:r>
                <a:r>
                  <a:rPr lang="ru-RU" sz="2000" baseline="-25000" dirty="0"/>
                  <a:t>2</a:t>
                </a:r>
                <a:r>
                  <a:rPr lang="ru-RU" sz="2000" i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2000" dirty="0"/>
                  <a:t>. С центром в этой точке и радиусом 1 проведём окружность. Обозначим </a:t>
                </a:r>
                <a:r>
                  <a:rPr lang="en-US" sz="2000" i="1" dirty="0"/>
                  <a:t>E</a:t>
                </a:r>
                <a:r>
                  <a:rPr lang="ru-RU" sz="2000" baseline="-25000" dirty="0"/>
                  <a:t>2</a:t>
                </a:r>
                <a:r>
                  <a:rPr lang="ru-RU" sz="2000" i="1" dirty="0"/>
                  <a:t> </a:t>
                </a:r>
                <a:r>
                  <a:rPr lang="ru-RU" sz="2000" dirty="0"/>
                  <a:t>её точку пересечения со стороной </a:t>
                </a:r>
                <a:r>
                  <a:rPr lang="en-US" sz="2000" i="1" dirty="0"/>
                  <a:t>AB</a:t>
                </a:r>
                <a:r>
                  <a:rPr lang="ru-RU" sz="2000" dirty="0"/>
                  <a:t>. </a:t>
                </a:r>
              </a:p>
              <a:p>
                <a:pPr algn="just"/>
                <a:r>
                  <a:rPr lang="ru-RU" sz="2000" dirty="0"/>
                  <a:t>	В строке «Ввод» наберём: Если((</a:t>
                </a:r>
                <a:r>
                  <a:rPr lang="en-US" sz="2000" dirty="0"/>
                  <a:t>sqrt</a:t>
                </a:r>
                <a:r>
                  <a:rPr lang="ru-RU" sz="2000" dirty="0"/>
                  <a:t>(3)-1)/2 ≤ t ≤ </a:t>
                </a:r>
                <a:r>
                  <a:rPr lang="en-US" sz="2000" dirty="0"/>
                  <a:t>sqrt</a:t>
                </a:r>
                <a:r>
                  <a:rPr lang="ru-RU" sz="2000" dirty="0"/>
                  <a:t>(3)-1, Многоугольник(</a:t>
                </a:r>
                <a:r>
                  <a:rPr lang="en-US" sz="2000" dirty="0"/>
                  <a:t>G</a:t>
                </a:r>
                <a:r>
                  <a:rPr lang="ru-RU" sz="2000" dirty="0"/>
                  <a:t>_2, </a:t>
                </a:r>
                <a:r>
                  <a:rPr lang="en-US" sz="2000" dirty="0"/>
                  <a:t>E</a:t>
                </a:r>
                <a:r>
                  <a:rPr lang="ru-RU" sz="2000" dirty="0"/>
                  <a:t>_2, 3)). Получим правильный треугольник со стороной </a:t>
                </a:r>
                <a:r>
                  <a:rPr lang="en-US" sz="2000" i="1" dirty="0"/>
                  <a:t>E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G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.</a:t>
                </a:r>
              </a:p>
              <a:p>
                <a:pPr algn="just"/>
                <a:r>
                  <a:rPr lang="ru-RU" sz="2000" dirty="0"/>
                  <a:t>	В строке «Ввод» наберём: Повернуть(</a:t>
                </a:r>
                <a:r>
                  <a:rPr lang="en-US" sz="2000" dirty="0"/>
                  <a:t>E</a:t>
                </a:r>
                <a:r>
                  <a:rPr lang="ru-RU" sz="2000" dirty="0"/>
                  <a:t>_2, π / 3, </a:t>
                </a:r>
                <a:r>
                  <a:rPr lang="en-US" sz="2000" dirty="0"/>
                  <a:t>G</a:t>
                </a:r>
                <a:r>
                  <a:rPr lang="ru-RU" sz="2000" dirty="0"/>
                  <a:t>_2). Полученную точку обозначим </a:t>
                </a:r>
                <a:r>
                  <a:rPr lang="en-US" sz="2000" dirty="0"/>
                  <a:t>F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.</a:t>
                </a:r>
              </a:p>
              <a:p>
                <a:pPr algn="just"/>
                <a:r>
                  <a:rPr lang="ru-RU" sz="2000" dirty="0"/>
                  <a:t>	В строке «Ввод» наберём:</a:t>
                </a:r>
              </a:p>
              <a:p>
                <a:pPr algn="just"/>
                <a:r>
                  <a:rPr lang="ru-RU" sz="2000" dirty="0"/>
                  <a:t>	Если((</a:t>
                </a:r>
                <a:r>
                  <a:rPr lang="en-US" sz="2000" dirty="0"/>
                  <a:t>sqrt</a:t>
                </a:r>
                <a:r>
                  <a:rPr lang="ru-RU" sz="2000" dirty="0"/>
                  <a:t>(3)-1)/2≤ t ≤ </a:t>
                </a:r>
                <a:r>
                  <a:rPr lang="en-US" sz="2000" dirty="0"/>
                  <a:t>sqrt</a:t>
                </a:r>
                <a:r>
                  <a:rPr lang="ru-RU" sz="2000" dirty="0"/>
                  <a:t>(3)-1,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</a:t>
                </a:r>
                <a:r>
                  <a:rPr lang="en-US" sz="2000" dirty="0"/>
                  <a:t>E</a:t>
                </a:r>
                <a:r>
                  <a:rPr lang="ru-RU" sz="2000" dirty="0"/>
                  <a:t>_2, </a:t>
                </a:r>
                <a:r>
                  <a:rPr lang="en-US" sz="2000" dirty="0"/>
                  <a:t>F</a:t>
                </a:r>
                <a:r>
                  <a:rPr lang="ru-RU" sz="2000" dirty="0"/>
                  <a:t>_2, </a:t>
                </a:r>
                <a:r>
                  <a:rPr lang="en-US" sz="2000" dirty="0"/>
                  <a:t>G</a:t>
                </a:r>
                <a:r>
                  <a:rPr lang="ru-RU" sz="2000" dirty="0"/>
                  <a:t>_2))</a:t>
                </a:r>
              </a:p>
              <a:p>
                <a:pPr algn="just"/>
                <a:r>
                  <a:rPr lang="ru-RU" sz="2000" dirty="0"/>
                  <a:t>	Если((</a:t>
                </a:r>
                <a:r>
                  <a:rPr lang="en-US" sz="2000" dirty="0"/>
                  <a:t>sqrt</a:t>
                </a:r>
                <a:r>
                  <a:rPr lang="ru-RU" sz="2000" dirty="0"/>
                  <a:t>(3)-1)/2≤ t ≤ </a:t>
                </a:r>
                <a:r>
                  <a:rPr lang="en-US" sz="2000" dirty="0"/>
                  <a:t>sqrt</a:t>
                </a:r>
                <a:r>
                  <a:rPr lang="ru-RU" sz="2000" dirty="0"/>
                  <a:t>(3)-1,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</a:t>
                </a:r>
                <a:r>
                  <a:rPr lang="en-US" sz="2000" dirty="0"/>
                  <a:t>F</a:t>
                </a:r>
                <a:r>
                  <a:rPr lang="ru-RU" sz="2000" dirty="0"/>
                  <a:t>_2, </a:t>
                </a:r>
                <a:r>
                  <a:rPr lang="en-US" sz="2000" dirty="0"/>
                  <a:t>G</a:t>
                </a:r>
                <a:r>
                  <a:rPr lang="ru-RU" sz="2000" dirty="0"/>
                  <a:t>_2, </a:t>
                </a:r>
                <a:r>
                  <a:rPr lang="en-US" sz="2000" dirty="0"/>
                  <a:t>E</a:t>
                </a:r>
                <a:r>
                  <a:rPr lang="ru-RU" sz="2000" dirty="0"/>
                  <a:t>_2))</a:t>
                </a:r>
              </a:p>
              <a:p>
                <a:pPr algn="just"/>
                <a:r>
                  <a:rPr lang="ru-RU" sz="2000" dirty="0"/>
                  <a:t>	Если((</a:t>
                </a:r>
                <a:r>
                  <a:rPr lang="en-US" sz="2000" dirty="0"/>
                  <a:t>sqrt</a:t>
                </a:r>
                <a:r>
                  <a:rPr lang="ru-RU" sz="2000" dirty="0"/>
                  <a:t>(3)-1)/2≤ t ≤ </a:t>
                </a:r>
                <a:r>
                  <a:rPr lang="en-US" sz="2000" dirty="0"/>
                  <a:t>sqrt</a:t>
                </a:r>
                <a:r>
                  <a:rPr lang="ru-RU" sz="2000" dirty="0"/>
                  <a:t>(3)-1,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</a:t>
                </a:r>
                <a:r>
                  <a:rPr lang="en-US" sz="2000" dirty="0"/>
                  <a:t>G</a:t>
                </a:r>
                <a:r>
                  <a:rPr lang="ru-RU" sz="2000" dirty="0"/>
                  <a:t>_2, </a:t>
                </a:r>
                <a:r>
                  <a:rPr lang="en-US" sz="2000" dirty="0"/>
                  <a:t>E</a:t>
                </a:r>
                <a:r>
                  <a:rPr lang="ru-RU" sz="2000" dirty="0"/>
                  <a:t>_2, </a:t>
                </a:r>
                <a:r>
                  <a:rPr lang="en-US" sz="2000" dirty="0"/>
                  <a:t>F</a:t>
                </a:r>
                <a:r>
                  <a:rPr lang="ru-RU" sz="2000" dirty="0"/>
                  <a:t>_2))</a:t>
                </a:r>
              </a:p>
              <a:p>
                <a:pPr algn="just"/>
                <a:r>
                  <a:rPr lang="ru-RU" sz="2000" dirty="0"/>
                  <a:t>	Получим правильный треугольник </a:t>
                </a:r>
                <a:r>
                  <a:rPr lang="en-US" sz="2000" i="1" dirty="0"/>
                  <a:t>E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F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G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и дуги окружностей, составляющие треугольник </a:t>
                </a:r>
                <a:r>
                  <a:rPr lang="ru-RU" sz="2000" dirty="0" err="1"/>
                  <a:t>Рело</a:t>
                </a:r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4536563"/>
              </a:xfrm>
              <a:prstGeom prst="rect">
                <a:avLst/>
              </a:prstGeom>
              <a:blipFill>
                <a:blip r:embed="rId3"/>
                <a:stretch>
                  <a:fillRect l="-667" r="-667" b="-14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160372-3D69-0A42-4D16-D079AD098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649" y="4458000"/>
            <a:ext cx="2556701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59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4587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	</a:t>
                </a:r>
                <a:r>
                  <a:rPr lang="ru-RU" sz="2000" dirty="0"/>
                  <a:t>На стороне </a:t>
                </a:r>
                <a:r>
                  <a:rPr lang="en-US" sz="2000" i="1" dirty="0"/>
                  <a:t>CD </a:t>
                </a:r>
                <a:r>
                  <a:rPr lang="ru-RU" sz="2000" dirty="0"/>
                  <a:t>квадрата отметим точку </a:t>
                </a:r>
                <a:r>
                  <a:rPr lang="en-US" sz="2000" i="1" dirty="0"/>
                  <a:t>F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, для которое </a:t>
                </a:r>
                <a:r>
                  <a:rPr lang="en-US" sz="2000" i="1" dirty="0"/>
                  <a:t>DF</a:t>
                </a:r>
                <a:r>
                  <a:rPr lang="ru-RU" sz="2000" baseline="-25000" dirty="0"/>
                  <a:t>3</a:t>
                </a:r>
                <a:r>
                  <a:rPr lang="ru-RU" sz="2000" i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−1−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2000" dirty="0"/>
                  <a:t>. С центром в этой точке и радиусом 1 проведём окружность. Обозначим </a:t>
                </a:r>
                <a:r>
                  <a:rPr lang="en-US" sz="2000" i="1" dirty="0"/>
                  <a:t>G</a:t>
                </a:r>
                <a:r>
                  <a:rPr lang="ru-RU" sz="2000" baseline="-25000" dirty="0"/>
                  <a:t>3</a:t>
                </a:r>
                <a:r>
                  <a:rPr lang="ru-RU" sz="2000" i="1" dirty="0"/>
                  <a:t> </a:t>
                </a:r>
                <a:r>
                  <a:rPr lang="ru-RU" sz="2000" dirty="0"/>
                  <a:t>её точку пересечения со стороной </a:t>
                </a:r>
                <a:r>
                  <a:rPr lang="en-US" sz="2000" i="1" dirty="0"/>
                  <a:t>AD</a:t>
                </a:r>
                <a:r>
                  <a:rPr lang="ru-RU" sz="2000" dirty="0"/>
                  <a:t>. </a:t>
                </a:r>
              </a:p>
              <a:p>
                <a:pPr algn="just"/>
                <a:r>
                  <a:rPr lang="ru-RU" sz="2000" dirty="0"/>
                  <a:t>	В строке «Ввод» наберём: Если(</a:t>
                </a:r>
                <a:r>
                  <a:rPr lang="en-US" sz="2000" dirty="0"/>
                  <a:t>sqrt</a:t>
                </a:r>
                <a:r>
                  <a:rPr lang="ru-RU" sz="2000" dirty="0"/>
                  <a:t>(3)-1 ≤ t ≤ 3(</a:t>
                </a:r>
                <a:r>
                  <a:rPr lang="ru-RU" sz="2000" dirty="0" err="1"/>
                  <a:t>sqrt</a:t>
                </a:r>
                <a:r>
                  <a:rPr lang="ru-RU" sz="2000" dirty="0"/>
                  <a:t>(3) - 1)/2, Многоугольник(</a:t>
                </a:r>
                <a:r>
                  <a:rPr lang="en-US" sz="2000" dirty="0"/>
                  <a:t>F</a:t>
                </a:r>
                <a:r>
                  <a:rPr lang="ru-RU" sz="2000" dirty="0"/>
                  <a:t>_3, </a:t>
                </a:r>
                <a:r>
                  <a:rPr lang="en-US" sz="2000" dirty="0"/>
                  <a:t>G</a:t>
                </a:r>
                <a:r>
                  <a:rPr lang="ru-RU" sz="2000" dirty="0"/>
                  <a:t>_3, 3)). Получим правильный треугольник со стороной </a:t>
                </a:r>
                <a:r>
                  <a:rPr lang="en-US" sz="2000" i="1" dirty="0"/>
                  <a:t>F</a:t>
                </a:r>
                <a:r>
                  <a:rPr lang="ru-RU" sz="2000" baseline="-25000" dirty="0"/>
                  <a:t>3</a:t>
                </a:r>
                <a:r>
                  <a:rPr lang="en-US" sz="2000" i="1" dirty="0"/>
                  <a:t>G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.</a:t>
                </a:r>
              </a:p>
              <a:p>
                <a:pPr algn="just"/>
                <a:r>
                  <a:rPr lang="ru-RU" sz="2000" dirty="0"/>
                  <a:t>	В строке «Ввод» наберём: Повернуть(</a:t>
                </a:r>
                <a:r>
                  <a:rPr lang="en-US" sz="2000" dirty="0"/>
                  <a:t>G</a:t>
                </a:r>
                <a:r>
                  <a:rPr lang="ru-RU" sz="2000" dirty="0"/>
                  <a:t>_3, π / 3, </a:t>
                </a:r>
                <a:r>
                  <a:rPr lang="en-US" sz="2000" dirty="0"/>
                  <a:t>F</a:t>
                </a:r>
                <a:r>
                  <a:rPr lang="ru-RU" sz="2000" dirty="0"/>
                  <a:t>_3). Полученную точку обозначим </a:t>
                </a:r>
                <a:r>
                  <a:rPr lang="en-US" sz="2000" dirty="0"/>
                  <a:t>E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.</a:t>
                </a:r>
              </a:p>
              <a:p>
                <a:pPr algn="just"/>
                <a:r>
                  <a:rPr lang="ru-RU" sz="2000" dirty="0"/>
                  <a:t>	В строке «Ввод» наберём:</a:t>
                </a:r>
              </a:p>
              <a:p>
                <a:pPr algn="just"/>
                <a:r>
                  <a:rPr lang="ru-RU" sz="2000" dirty="0"/>
                  <a:t>	Если(</a:t>
                </a:r>
                <a:r>
                  <a:rPr lang="en-US" sz="2000" dirty="0"/>
                  <a:t>sqrt</a:t>
                </a:r>
                <a:r>
                  <a:rPr lang="ru-RU" sz="2000" dirty="0"/>
                  <a:t>(3)-1≤ t ≤ 3(</a:t>
                </a:r>
                <a:r>
                  <a:rPr lang="ru-RU" sz="2000" dirty="0" err="1"/>
                  <a:t>sqrt</a:t>
                </a:r>
                <a:r>
                  <a:rPr lang="ru-RU" sz="2000" dirty="0"/>
                  <a:t>(3) - 1) / 2,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</a:t>
                </a:r>
                <a:r>
                  <a:rPr lang="en-US" sz="2000" dirty="0"/>
                  <a:t>E</a:t>
                </a:r>
                <a:r>
                  <a:rPr lang="ru-RU" sz="2000" dirty="0"/>
                  <a:t>_3, </a:t>
                </a:r>
                <a:r>
                  <a:rPr lang="en-US" sz="2000" dirty="0"/>
                  <a:t>F</a:t>
                </a:r>
                <a:r>
                  <a:rPr lang="ru-RU" sz="2000" dirty="0"/>
                  <a:t>_3, </a:t>
                </a:r>
                <a:r>
                  <a:rPr lang="en-US" sz="2000" dirty="0"/>
                  <a:t>G</a:t>
                </a:r>
                <a:r>
                  <a:rPr lang="ru-RU" sz="2000" dirty="0"/>
                  <a:t>_3))</a:t>
                </a:r>
              </a:p>
              <a:p>
                <a:pPr algn="just"/>
                <a:r>
                  <a:rPr lang="ru-RU" sz="2000" dirty="0"/>
                  <a:t>	Если(</a:t>
                </a:r>
                <a:r>
                  <a:rPr lang="en-US" sz="2000" dirty="0"/>
                  <a:t>sqrt</a:t>
                </a:r>
                <a:r>
                  <a:rPr lang="ru-RU" sz="2000" dirty="0"/>
                  <a:t>(3)-1≤ t ≤ 3(</a:t>
                </a:r>
                <a:r>
                  <a:rPr lang="ru-RU" sz="2000" dirty="0" err="1"/>
                  <a:t>sqrt</a:t>
                </a:r>
                <a:r>
                  <a:rPr lang="ru-RU" sz="2000" dirty="0"/>
                  <a:t>(3) - 1) / 2,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</a:t>
                </a:r>
                <a:r>
                  <a:rPr lang="en-US" sz="2000" dirty="0"/>
                  <a:t>F</a:t>
                </a:r>
                <a:r>
                  <a:rPr lang="ru-RU" sz="2000" dirty="0"/>
                  <a:t>_3, </a:t>
                </a:r>
                <a:r>
                  <a:rPr lang="en-US" sz="2000" dirty="0"/>
                  <a:t>G</a:t>
                </a:r>
                <a:r>
                  <a:rPr lang="ru-RU" sz="2000" dirty="0"/>
                  <a:t>_3, </a:t>
                </a:r>
                <a:r>
                  <a:rPr lang="en-US" sz="2000" dirty="0"/>
                  <a:t>E</a:t>
                </a:r>
                <a:r>
                  <a:rPr lang="ru-RU" sz="2000" dirty="0"/>
                  <a:t>_3))</a:t>
                </a:r>
              </a:p>
              <a:p>
                <a:pPr algn="just"/>
                <a:r>
                  <a:rPr lang="ru-RU" sz="2000" dirty="0"/>
                  <a:t>	Если((</a:t>
                </a:r>
                <a:r>
                  <a:rPr lang="en-US" sz="2000" dirty="0"/>
                  <a:t>sqrt</a:t>
                </a:r>
                <a:r>
                  <a:rPr lang="ru-RU" sz="2000" dirty="0"/>
                  <a:t>(3)-1≤ t ≤ 3(</a:t>
                </a:r>
                <a:r>
                  <a:rPr lang="ru-RU" sz="2000" dirty="0" err="1"/>
                  <a:t>sqrt</a:t>
                </a:r>
                <a:r>
                  <a:rPr lang="ru-RU" sz="2000" dirty="0"/>
                  <a:t>(3) - 1) / 2, </a:t>
                </a:r>
                <a:r>
                  <a:rPr lang="ru-RU" sz="2000" dirty="0" err="1"/>
                  <a:t>ДугаОкружности</a:t>
                </a:r>
                <a:r>
                  <a:rPr lang="ru-RU" sz="2000" dirty="0"/>
                  <a:t>(</a:t>
                </a:r>
                <a:r>
                  <a:rPr lang="en-US" sz="2000" dirty="0"/>
                  <a:t>G</a:t>
                </a:r>
                <a:r>
                  <a:rPr lang="ru-RU" sz="2000" dirty="0"/>
                  <a:t>_3, </a:t>
                </a:r>
                <a:r>
                  <a:rPr lang="en-US" sz="2000" dirty="0"/>
                  <a:t>E</a:t>
                </a:r>
                <a:r>
                  <a:rPr lang="ru-RU" sz="2000" dirty="0"/>
                  <a:t>_3, </a:t>
                </a:r>
                <a:r>
                  <a:rPr lang="en-US" sz="2000" dirty="0"/>
                  <a:t>F</a:t>
                </a:r>
                <a:r>
                  <a:rPr lang="ru-RU" sz="2000" dirty="0"/>
                  <a:t>_3))</a:t>
                </a:r>
              </a:p>
              <a:p>
                <a:pPr algn="just"/>
                <a:r>
                  <a:rPr lang="ru-RU" sz="2000" dirty="0"/>
                  <a:t>	Получим правильный треугольник </a:t>
                </a:r>
                <a:r>
                  <a:rPr lang="en-US" sz="2000" i="1" dirty="0"/>
                  <a:t>E</a:t>
                </a:r>
                <a:r>
                  <a:rPr lang="ru-RU" sz="2000" baseline="-25000" dirty="0"/>
                  <a:t>3</a:t>
                </a:r>
                <a:r>
                  <a:rPr lang="en-US" sz="2000" i="1" dirty="0"/>
                  <a:t>F</a:t>
                </a:r>
                <a:r>
                  <a:rPr lang="ru-RU" sz="2000" baseline="-25000" dirty="0"/>
                  <a:t>3</a:t>
                </a:r>
                <a:r>
                  <a:rPr lang="en-US" sz="2000" i="1" dirty="0"/>
                  <a:t>G</a:t>
                </a:r>
                <a:r>
                  <a:rPr lang="ru-RU" sz="2000" baseline="-25000" dirty="0"/>
                  <a:t>3</a:t>
                </a:r>
                <a:r>
                  <a:rPr lang="ru-RU" sz="2000" dirty="0"/>
                  <a:t> и дуги окружностей, составляющие треугольник </a:t>
                </a:r>
                <a:r>
                  <a:rPr lang="ru-RU" sz="2000" dirty="0" err="1"/>
                  <a:t>Рело</a:t>
                </a:r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4587153"/>
              </a:xfrm>
              <a:prstGeom prst="rect">
                <a:avLst/>
              </a:prstGeom>
              <a:blipFill>
                <a:blip r:embed="rId3"/>
                <a:stretch>
                  <a:fillRect l="-667" r="-667" b="-1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82858E-3251-2E0E-70CC-C592D0DFB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4269264"/>
            <a:ext cx="2647762" cy="25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20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35856"/>
                <a:ext cx="9144000" cy="3819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	</a:t>
                </a:r>
                <a:r>
                  <a:rPr lang="ru-RU" sz="1800" dirty="0"/>
                  <a:t>На стороне </a:t>
                </a:r>
                <a:r>
                  <a:rPr lang="en-US" sz="1800" i="1" dirty="0"/>
                  <a:t>BC </a:t>
                </a:r>
                <a:r>
                  <a:rPr lang="ru-RU" sz="1800" dirty="0"/>
                  <a:t>квадрата отметим точку </a:t>
                </a:r>
                <a:r>
                  <a:rPr lang="en-US" sz="1800" i="1" dirty="0"/>
                  <a:t>E</a:t>
                </a:r>
                <a:r>
                  <a:rPr lang="ru-RU" sz="1800" baseline="-25000" dirty="0"/>
                  <a:t>4</a:t>
                </a:r>
                <a:r>
                  <a:rPr lang="ru-RU" sz="1800" dirty="0"/>
                  <a:t>, для которое </a:t>
                </a:r>
                <a:r>
                  <a:rPr lang="en-US" sz="1800" i="1" dirty="0"/>
                  <a:t>BF</a:t>
                </a:r>
                <a:r>
                  <a:rPr lang="ru-RU" sz="1800" baseline="-25000" dirty="0"/>
                  <a:t>4</a:t>
                </a:r>
                <a:r>
                  <a:rPr lang="ru-RU" sz="1800" i="1" dirty="0"/>
                  <a:t> =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ru-RU" sz="1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800" dirty="0"/>
                  <a:t>. С центром в этой точке и радиусом 1 проведём окружность. Обозначим </a:t>
                </a:r>
                <a:r>
                  <a:rPr lang="en-US" sz="1800" i="1" dirty="0"/>
                  <a:t>F</a:t>
                </a:r>
                <a:r>
                  <a:rPr lang="ru-RU" sz="1800" baseline="-25000" dirty="0"/>
                  <a:t>4</a:t>
                </a:r>
                <a:r>
                  <a:rPr lang="ru-RU" sz="1800" i="1" dirty="0"/>
                  <a:t> </a:t>
                </a:r>
                <a:r>
                  <a:rPr lang="ru-RU" sz="1800" dirty="0"/>
                  <a:t>её точку пересечения со стороной </a:t>
                </a:r>
                <a:r>
                  <a:rPr lang="en-US" sz="1800" i="1" dirty="0"/>
                  <a:t>CD</a:t>
                </a:r>
                <a:r>
                  <a:rPr lang="ru-RU" sz="1800" dirty="0"/>
                  <a:t>. </a:t>
                </a:r>
              </a:p>
              <a:p>
                <a:r>
                  <a:rPr lang="ru-RU" sz="1800" dirty="0"/>
                  <a:t>	В строке «Ввод» наберём: Если(3(</a:t>
                </a:r>
                <a:r>
                  <a:rPr lang="ru-RU" sz="1800" dirty="0" err="1"/>
                  <a:t>sqrt</a:t>
                </a:r>
                <a:r>
                  <a:rPr lang="ru-RU" sz="1800" dirty="0"/>
                  <a:t>(3) - 1)/2 ≤ t ≤ 2(</a:t>
                </a:r>
                <a:r>
                  <a:rPr lang="ru-RU" sz="1800" dirty="0" err="1"/>
                  <a:t>sqrt</a:t>
                </a:r>
                <a:r>
                  <a:rPr lang="ru-RU" sz="1800" dirty="0"/>
                  <a:t>(3) - 1), Многоугольник(</a:t>
                </a:r>
                <a:r>
                  <a:rPr lang="en-US" sz="1800" dirty="0"/>
                  <a:t>E</a:t>
                </a:r>
                <a:r>
                  <a:rPr lang="ru-RU" sz="1800" dirty="0"/>
                  <a:t>_4, </a:t>
                </a:r>
                <a:r>
                  <a:rPr lang="en-US" sz="1800" dirty="0"/>
                  <a:t>F</a:t>
                </a:r>
                <a:r>
                  <a:rPr lang="ru-RU" sz="1800" dirty="0"/>
                  <a:t>_4, 3)). Получим правильный треугольник со стороной </a:t>
                </a:r>
                <a:r>
                  <a:rPr lang="en-US" sz="1800" i="1" dirty="0"/>
                  <a:t>E</a:t>
                </a:r>
                <a:r>
                  <a:rPr lang="ru-RU" sz="1800" baseline="-25000" dirty="0"/>
                  <a:t>4</a:t>
                </a:r>
                <a:r>
                  <a:rPr lang="en-US" sz="1800" i="1" dirty="0"/>
                  <a:t>F</a:t>
                </a:r>
                <a:r>
                  <a:rPr lang="ru-RU" sz="1800" baseline="-25000" dirty="0"/>
                  <a:t>4</a:t>
                </a:r>
                <a:r>
                  <a:rPr lang="ru-RU" sz="1800" dirty="0"/>
                  <a:t>.</a:t>
                </a:r>
              </a:p>
              <a:p>
                <a:r>
                  <a:rPr lang="ru-RU" sz="1800" dirty="0"/>
                  <a:t>	В строке «Ввод» наберём: Повернуть(</a:t>
                </a:r>
                <a:r>
                  <a:rPr lang="en-US" sz="1800" dirty="0"/>
                  <a:t>F</a:t>
                </a:r>
                <a:r>
                  <a:rPr lang="ru-RU" sz="1800" dirty="0"/>
                  <a:t>_4, π / 3, </a:t>
                </a:r>
                <a:r>
                  <a:rPr lang="en-US" sz="1800" dirty="0"/>
                  <a:t>E</a:t>
                </a:r>
                <a:r>
                  <a:rPr lang="ru-RU" sz="1800" dirty="0"/>
                  <a:t>_4). Полученную точку обозначим </a:t>
                </a:r>
                <a:r>
                  <a:rPr lang="en-US" sz="1800" dirty="0"/>
                  <a:t>G</a:t>
                </a:r>
                <a:r>
                  <a:rPr lang="ru-RU" sz="1800" baseline="-25000" dirty="0"/>
                  <a:t>4</a:t>
                </a:r>
                <a:r>
                  <a:rPr lang="ru-RU" sz="1800" dirty="0"/>
                  <a:t>.</a:t>
                </a:r>
              </a:p>
              <a:p>
                <a:r>
                  <a:rPr lang="ru-RU" sz="1800" dirty="0"/>
                  <a:t>	В строке «Ввод» наберём:</a:t>
                </a:r>
              </a:p>
              <a:p>
                <a:r>
                  <a:rPr lang="ru-RU" sz="1800" dirty="0"/>
                  <a:t>	Если(3(</a:t>
                </a:r>
                <a:r>
                  <a:rPr lang="ru-RU" sz="1800" dirty="0" err="1"/>
                  <a:t>sqrt</a:t>
                </a:r>
                <a:r>
                  <a:rPr lang="ru-RU" sz="1800" dirty="0"/>
                  <a:t>(3) - 1)/2 ≤ t ≤ 2(</a:t>
                </a:r>
                <a:r>
                  <a:rPr lang="ru-RU" sz="1800" dirty="0" err="1"/>
                  <a:t>sqrt</a:t>
                </a:r>
                <a:r>
                  <a:rPr lang="ru-RU" sz="1800" dirty="0"/>
                  <a:t>(3) - 1), </a:t>
                </a:r>
                <a:r>
                  <a:rPr lang="ru-RU" sz="1800" dirty="0" err="1"/>
                  <a:t>ДугаОкружности</a:t>
                </a:r>
                <a:r>
                  <a:rPr lang="ru-RU" sz="1800" dirty="0"/>
                  <a:t>(</a:t>
                </a:r>
                <a:r>
                  <a:rPr lang="en-US" sz="1800" dirty="0"/>
                  <a:t>E</a:t>
                </a:r>
                <a:r>
                  <a:rPr lang="ru-RU" sz="1800" dirty="0"/>
                  <a:t>_4, </a:t>
                </a:r>
                <a:r>
                  <a:rPr lang="en-US" sz="1800" dirty="0"/>
                  <a:t>F</a:t>
                </a:r>
                <a:r>
                  <a:rPr lang="ru-RU" sz="1800" dirty="0"/>
                  <a:t>_4, </a:t>
                </a:r>
                <a:r>
                  <a:rPr lang="en-US" sz="1800" dirty="0"/>
                  <a:t>G</a:t>
                </a:r>
                <a:r>
                  <a:rPr lang="ru-RU" sz="1800" dirty="0"/>
                  <a:t>_4))</a:t>
                </a:r>
              </a:p>
              <a:p>
                <a:r>
                  <a:rPr lang="ru-RU" sz="1800" dirty="0"/>
                  <a:t>	Если(3(</a:t>
                </a:r>
                <a:r>
                  <a:rPr lang="ru-RU" sz="1800" dirty="0" err="1"/>
                  <a:t>sqrt</a:t>
                </a:r>
                <a:r>
                  <a:rPr lang="ru-RU" sz="1800" dirty="0"/>
                  <a:t>(3) - 1)/2 ≤ t ≤ 2(</a:t>
                </a:r>
                <a:r>
                  <a:rPr lang="ru-RU" sz="1800" dirty="0" err="1"/>
                  <a:t>sqrt</a:t>
                </a:r>
                <a:r>
                  <a:rPr lang="ru-RU" sz="1800" dirty="0"/>
                  <a:t>(3) - 1), </a:t>
                </a:r>
                <a:r>
                  <a:rPr lang="ru-RU" sz="1800" dirty="0" err="1"/>
                  <a:t>ДугаОкружности</a:t>
                </a:r>
                <a:r>
                  <a:rPr lang="ru-RU" sz="1800" dirty="0"/>
                  <a:t>(</a:t>
                </a:r>
                <a:r>
                  <a:rPr lang="en-US" sz="1800" dirty="0"/>
                  <a:t>F</a:t>
                </a:r>
                <a:r>
                  <a:rPr lang="ru-RU" sz="1800" dirty="0"/>
                  <a:t>_4, </a:t>
                </a:r>
                <a:r>
                  <a:rPr lang="en-US" sz="1800" dirty="0"/>
                  <a:t>G</a:t>
                </a:r>
                <a:r>
                  <a:rPr lang="ru-RU" sz="1800" dirty="0"/>
                  <a:t>_4, </a:t>
                </a:r>
                <a:r>
                  <a:rPr lang="en-US" sz="1800" dirty="0"/>
                  <a:t>E</a:t>
                </a:r>
                <a:r>
                  <a:rPr lang="ru-RU" sz="1800" dirty="0"/>
                  <a:t>_4))</a:t>
                </a:r>
              </a:p>
              <a:p>
                <a:r>
                  <a:rPr lang="ru-RU" sz="1800" dirty="0"/>
                  <a:t>	Если(3(</a:t>
                </a:r>
                <a:r>
                  <a:rPr lang="ru-RU" sz="1800" dirty="0" err="1"/>
                  <a:t>sqrt</a:t>
                </a:r>
                <a:r>
                  <a:rPr lang="ru-RU" sz="1800" dirty="0"/>
                  <a:t>(3) - 1)/2 ≤ t ≤ 2(</a:t>
                </a:r>
                <a:r>
                  <a:rPr lang="ru-RU" sz="1800" dirty="0" err="1"/>
                  <a:t>sqrt</a:t>
                </a:r>
                <a:r>
                  <a:rPr lang="ru-RU" sz="1800" dirty="0"/>
                  <a:t>(3) - 1), </a:t>
                </a:r>
                <a:r>
                  <a:rPr lang="ru-RU" sz="1800" dirty="0" err="1"/>
                  <a:t>ДугаОкружности</a:t>
                </a:r>
                <a:r>
                  <a:rPr lang="ru-RU" sz="1800" dirty="0"/>
                  <a:t>(</a:t>
                </a:r>
                <a:r>
                  <a:rPr lang="en-US" sz="1800" dirty="0"/>
                  <a:t>G</a:t>
                </a:r>
                <a:r>
                  <a:rPr lang="ru-RU" sz="1800" dirty="0"/>
                  <a:t>_4, </a:t>
                </a:r>
                <a:r>
                  <a:rPr lang="en-US" sz="1800" dirty="0"/>
                  <a:t>E</a:t>
                </a:r>
                <a:r>
                  <a:rPr lang="ru-RU" sz="1800" dirty="0"/>
                  <a:t>_4, </a:t>
                </a:r>
                <a:r>
                  <a:rPr lang="en-US" sz="1800" dirty="0"/>
                  <a:t>F</a:t>
                </a:r>
                <a:r>
                  <a:rPr lang="ru-RU" sz="1800" dirty="0"/>
                  <a:t>_4))</a:t>
                </a:r>
              </a:p>
              <a:p>
                <a:r>
                  <a:rPr lang="ru-RU" sz="1800" dirty="0"/>
                  <a:t>	Получим правильный треугольник </a:t>
                </a:r>
                <a:r>
                  <a:rPr lang="en-US" sz="1800" i="1" dirty="0"/>
                  <a:t>E</a:t>
                </a:r>
                <a:r>
                  <a:rPr lang="ru-RU" sz="1800" baseline="-25000" dirty="0"/>
                  <a:t>4</a:t>
                </a:r>
                <a:r>
                  <a:rPr lang="en-US" sz="1800" i="1" dirty="0"/>
                  <a:t>F</a:t>
                </a:r>
                <a:r>
                  <a:rPr lang="ru-RU" sz="1800" baseline="-25000" dirty="0"/>
                  <a:t>4</a:t>
                </a:r>
                <a:r>
                  <a:rPr lang="en-US" sz="1800" i="1" dirty="0"/>
                  <a:t>G</a:t>
                </a:r>
                <a:r>
                  <a:rPr lang="ru-RU" sz="1800" baseline="-25000" dirty="0"/>
                  <a:t>4</a:t>
                </a:r>
                <a:r>
                  <a:rPr lang="ru-RU" sz="1800" dirty="0"/>
                  <a:t> и дуги окружностей, составляющие треугольник </a:t>
                </a:r>
                <a:r>
                  <a:rPr lang="ru-RU" sz="1800" dirty="0" err="1"/>
                  <a:t>Рело</a:t>
                </a:r>
                <a:r>
                  <a:rPr lang="ru-RU" sz="1800" dirty="0"/>
                  <a:t>.</a:t>
                </a:r>
              </a:p>
            </p:txBody>
          </p:sp>
        </mc:Choice>
        <mc:Fallback xmlns="">
          <p:sp>
            <p:nvSpPr>
              <p:cNvPr id="743441" name="Text Box 17">
                <a:extLst>
                  <a:ext uri="{FF2B5EF4-FFF2-40B4-BE49-F238E27FC236}">
                    <a16:creationId xmlns:a16="http://schemas.microsoft.com/office/drawing/2014/main" id="{82CB2F78-CC28-4835-B1BC-A2654CE6A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35856"/>
                <a:ext cx="9144000" cy="3819187"/>
              </a:xfrm>
              <a:prstGeom prst="rect">
                <a:avLst/>
              </a:prstGeom>
              <a:blipFill>
                <a:blip r:embed="rId3"/>
                <a:stretch>
                  <a:fillRect l="-533" b="-15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D51EFE-ABC7-E12C-9FE5-05643FCBA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3828675"/>
            <a:ext cx="2924583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46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41" name="Text Box 17">
            <a:extLst>
              <a:ext uri="{FF2B5EF4-FFF2-40B4-BE49-F238E27FC236}">
                <a16:creationId xmlns:a16="http://schemas.microsoft.com/office/drawing/2014/main" id="{82CB2F78-CC28-4835-B1BC-A2654CE6A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5856"/>
            <a:ext cx="91440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1800" dirty="0"/>
              <a:t>Если мы хотим увидеть кривую, которую описывают вершины треугольника </a:t>
            </a:r>
            <a:r>
              <a:rPr lang="ru-RU" sz="1800" dirty="0" err="1"/>
              <a:t>Рело</a:t>
            </a:r>
            <a:r>
              <a:rPr lang="ru-RU" sz="1800" dirty="0"/>
              <a:t>, то нужно в строке «Ввод» набрать следующие строки:</a:t>
            </a:r>
          </a:p>
          <a:p>
            <a:r>
              <a:rPr lang="ru-RU" sz="1800" dirty="0"/>
              <a:t>	Если(0 ≤ </a:t>
            </a:r>
            <a:r>
              <a:rPr lang="en-US" sz="1800" dirty="0"/>
              <a:t>t</a:t>
            </a:r>
            <a:r>
              <a:rPr lang="ru-RU" sz="1800" dirty="0"/>
              <a:t> ≤ (</a:t>
            </a:r>
            <a:r>
              <a:rPr lang="en-US" sz="1800" dirty="0"/>
              <a:t>sqrt</a:t>
            </a:r>
            <a:r>
              <a:rPr lang="ru-RU" sz="1800" dirty="0"/>
              <a:t>(3) - 1) / 2, </a:t>
            </a:r>
            <a:r>
              <a:rPr lang="en-US" sz="1800" dirty="0"/>
              <a:t>E</a:t>
            </a:r>
            <a:r>
              <a:rPr lang="ru-RU" sz="1800" dirty="0"/>
              <a:t>_1)</a:t>
            </a:r>
          </a:p>
          <a:p>
            <a:r>
              <a:rPr lang="ru-RU" sz="1800" dirty="0"/>
              <a:t>	Если(0 ≤ </a:t>
            </a:r>
            <a:r>
              <a:rPr lang="en-US" sz="1800" dirty="0"/>
              <a:t>t</a:t>
            </a:r>
            <a:r>
              <a:rPr lang="ru-RU" sz="1800" dirty="0"/>
              <a:t> ≤ (</a:t>
            </a:r>
            <a:r>
              <a:rPr lang="en-US" sz="1800" dirty="0"/>
              <a:t>sqrt</a:t>
            </a:r>
            <a:r>
              <a:rPr lang="ru-RU" sz="1800" dirty="0"/>
              <a:t>(3) - 1) / 2, </a:t>
            </a:r>
            <a:r>
              <a:rPr lang="en-US" sz="1800" dirty="0"/>
              <a:t>F</a:t>
            </a:r>
            <a:r>
              <a:rPr lang="ru-RU" sz="1800" dirty="0"/>
              <a:t>_1)</a:t>
            </a:r>
          </a:p>
          <a:p>
            <a:r>
              <a:rPr lang="ru-RU" sz="1800" dirty="0"/>
              <a:t>	Если(0 ≤ </a:t>
            </a:r>
            <a:r>
              <a:rPr lang="en-US" sz="1800" dirty="0"/>
              <a:t>t</a:t>
            </a:r>
            <a:r>
              <a:rPr lang="ru-RU" sz="1800" dirty="0"/>
              <a:t> ≤ (</a:t>
            </a:r>
            <a:r>
              <a:rPr lang="en-US" sz="1800" dirty="0"/>
              <a:t>sqrt</a:t>
            </a:r>
            <a:r>
              <a:rPr lang="ru-RU" sz="1800" dirty="0"/>
              <a:t>(3) - 1) / 2, </a:t>
            </a:r>
            <a:r>
              <a:rPr lang="en-US" sz="1800" dirty="0"/>
              <a:t>G</a:t>
            </a:r>
            <a:r>
              <a:rPr lang="ru-RU" sz="1800" dirty="0"/>
              <a:t>_1)</a:t>
            </a:r>
          </a:p>
          <a:p>
            <a:r>
              <a:rPr lang="ru-RU" sz="1800" dirty="0"/>
              <a:t>	Если((</a:t>
            </a:r>
            <a:r>
              <a:rPr lang="en-US" sz="1800" dirty="0"/>
              <a:t>sqrt</a:t>
            </a:r>
            <a:r>
              <a:rPr lang="ru-RU" sz="1800" dirty="0"/>
              <a:t>(3) - 1) / 2 ≤ </a:t>
            </a:r>
            <a:r>
              <a:rPr lang="en-US" sz="1800" dirty="0"/>
              <a:t>t</a:t>
            </a:r>
            <a:r>
              <a:rPr lang="ru-RU" sz="1800" dirty="0"/>
              <a:t> ≤ </a:t>
            </a:r>
            <a:r>
              <a:rPr lang="en-US" sz="1800" dirty="0"/>
              <a:t>sqrt</a:t>
            </a:r>
            <a:r>
              <a:rPr lang="ru-RU" sz="1800" dirty="0"/>
              <a:t>(3) - 1, </a:t>
            </a:r>
            <a:r>
              <a:rPr lang="en-US" sz="1800" dirty="0"/>
              <a:t>E</a:t>
            </a:r>
            <a:r>
              <a:rPr lang="ru-RU" sz="1800" dirty="0"/>
              <a:t>_2)</a:t>
            </a:r>
          </a:p>
          <a:p>
            <a:r>
              <a:rPr lang="ru-RU" sz="1800" dirty="0"/>
              <a:t>	Если((</a:t>
            </a:r>
            <a:r>
              <a:rPr lang="en-US" sz="1800" dirty="0"/>
              <a:t>sqrt</a:t>
            </a:r>
            <a:r>
              <a:rPr lang="ru-RU" sz="1800" dirty="0"/>
              <a:t>(3) - 1) / 2 ≤ </a:t>
            </a:r>
            <a:r>
              <a:rPr lang="en-US" sz="1800" dirty="0"/>
              <a:t>t</a:t>
            </a:r>
            <a:r>
              <a:rPr lang="ru-RU" sz="1800" dirty="0"/>
              <a:t> ≤ </a:t>
            </a:r>
            <a:r>
              <a:rPr lang="en-US" sz="1800" dirty="0"/>
              <a:t>sqrt</a:t>
            </a:r>
            <a:r>
              <a:rPr lang="ru-RU" sz="1800" dirty="0"/>
              <a:t>(3) - 1, </a:t>
            </a:r>
            <a:r>
              <a:rPr lang="en-US" sz="1800" dirty="0"/>
              <a:t>F</a:t>
            </a:r>
            <a:r>
              <a:rPr lang="ru-RU" sz="1800" dirty="0"/>
              <a:t>_2)</a:t>
            </a:r>
          </a:p>
          <a:p>
            <a:r>
              <a:rPr lang="ru-RU" sz="1800" dirty="0"/>
              <a:t>	Если((</a:t>
            </a:r>
            <a:r>
              <a:rPr lang="en-US" sz="1800" dirty="0"/>
              <a:t>sqrt</a:t>
            </a:r>
            <a:r>
              <a:rPr lang="ru-RU" sz="1800" dirty="0"/>
              <a:t>(3) - 1) / 2 ≤ </a:t>
            </a:r>
            <a:r>
              <a:rPr lang="en-US" sz="1800" dirty="0"/>
              <a:t>t</a:t>
            </a:r>
            <a:r>
              <a:rPr lang="ru-RU" sz="1800" dirty="0"/>
              <a:t> ≤ </a:t>
            </a:r>
            <a:r>
              <a:rPr lang="en-US" sz="1800" dirty="0"/>
              <a:t>sqrt</a:t>
            </a:r>
            <a:r>
              <a:rPr lang="ru-RU" sz="1800" dirty="0"/>
              <a:t>(3) - 1, </a:t>
            </a:r>
            <a:r>
              <a:rPr lang="en-US" sz="1800" dirty="0"/>
              <a:t>G</a:t>
            </a:r>
            <a:r>
              <a:rPr lang="ru-RU" sz="1800" dirty="0"/>
              <a:t>_2)</a:t>
            </a:r>
          </a:p>
          <a:p>
            <a:r>
              <a:rPr lang="ru-RU" sz="1800" dirty="0"/>
              <a:t>	Если(</a:t>
            </a:r>
            <a:r>
              <a:rPr lang="en-US" sz="1800" dirty="0"/>
              <a:t>sqrt</a:t>
            </a:r>
            <a:r>
              <a:rPr lang="ru-RU" sz="1800" dirty="0"/>
              <a:t>(3) - 1 ≤ </a:t>
            </a:r>
            <a:r>
              <a:rPr lang="en-US" sz="1800" dirty="0"/>
              <a:t>t</a:t>
            </a:r>
            <a:r>
              <a:rPr lang="ru-RU" sz="1800" dirty="0"/>
              <a:t> ≤ 3(</a:t>
            </a:r>
            <a:r>
              <a:rPr lang="en-US" sz="1800" dirty="0"/>
              <a:t>sqrt</a:t>
            </a:r>
            <a:r>
              <a:rPr lang="ru-RU" sz="1800" dirty="0"/>
              <a:t>(3) - 1) / 2, </a:t>
            </a:r>
            <a:r>
              <a:rPr lang="en-US" sz="1800" dirty="0"/>
              <a:t>E</a:t>
            </a:r>
            <a:r>
              <a:rPr lang="ru-RU" sz="1800" dirty="0"/>
              <a:t>_3)</a:t>
            </a:r>
          </a:p>
          <a:p>
            <a:r>
              <a:rPr lang="ru-RU" sz="1800" dirty="0"/>
              <a:t>	Если(</a:t>
            </a:r>
            <a:r>
              <a:rPr lang="en-US" sz="1800" dirty="0"/>
              <a:t>sqrt</a:t>
            </a:r>
            <a:r>
              <a:rPr lang="ru-RU" sz="1800" dirty="0"/>
              <a:t>(3) - 1 ≤ </a:t>
            </a:r>
            <a:r>
              <a:rPr lang="en-US" sz="1800" dirty="0"/>
              <a:t>t</a:t>
            </a:r>
            <a:r>
              <a:rPr lang="ru-RU" sz="1800" dirty="0"/>
              <a:t> ≤ 3(</a:t>
            </a:r>
            <a:r>
              <a:rPr lang="en-US" sz="1800" dirty="0"/>
              <a:t>sqrt</a:t>
            </a:r>
            <a:r>
              <a:rPr lang="ru-RU" sz="1800" dirty="0"/>
              <a:t>(3) - 1) / 2, </a:t>
            </a:r>
            <a:r>
              <a:rPr lang="en-US" sz="1800" dirty="0"/>
              <a:t>F</a:t>
            </a:r>
            <a:r>
              <a:rPr lang="ru-RU" sz="1800" dirty="0"/>
              <a:t>_3)</a:t>
            </a:r>
          </a:p>
          <a:p>
            <a:r>
              <a:rPr lang="ru-RU" sz="1800" dirty="0"/>
              <a:t>	Если(</a:t>
            </a:r>
            <a:r>
              <a:rPr lang="en-US" sz="1800" dirty="0"/>
              <a:t>sqrt</a:t>
            </a:r>
            <a:r>
              <a:rPr lang="ru-RU" sz="1800" dirty="0"/>
              <a:t>(3) - 1 ≤ </a:t>
            </a:r>
            <a:r>
              <a:rPr lang="en-US" sz="1800" dirty="0"/>
              <a:t>t</a:t>
            </a:r>
            <a:r>
              <a:rPr lang="ru-RU" sz="1800" dirty="0"/>
              <a:t> ≤ 3(</a:t>
            </a:r>
            <a:r>
              <a:rPr lang="en-US" sz="1800" dirty="0"/>
              <a:t>sqrt</a:t>
            </a:r>
            <a:r>
              <a:rPr lang="ru-RU" sz="1800" dirty="0"/>
              <a:t>(3) - 1) / 2, </a:t>
            </a:r>
            <a:r>
              <a:rPr lang="en-US" sz="1800" dirty="0"/>
              <a:t>G</a:t>
            </a:r>
            <a:r>
              <a:rPr lang="ru-RU" sz="1800" dirty="0"/>
              <a:t>_3)</a:t>
            </a:r>
          </a:p>
          <a:p>
            <a:r>
              <a:rPr lang="ru-RU" sz="1800" dirty="0"/>
              <a:t>	Если(3(</a:t>
            </a:r>
            <a:r>
              <a:rPr lang="en-US" sz="1800" dirty="0"/>
              <a:t>sqrt</a:t>
            </a:r>
            <a:r>
              <a:rPr lang="ru-RU" sz="1800" dirty="0"/>
              <a:t>(3) - 1) / 2 ≤ </a:t>
            </a:r>
            <a:r>
              <a:rPr lang="en-US" sz="1800" dirty="0"/>
              <a:t>t</a:t>
            </a:r>
            <a:r>
              <a:rPr lang="ru-RU" sz="1800" dirty="0"/>
              <a:t> ≤ 2 (</a:t>
            </a:r>
            <a:r>
              <a:rPr lang="en-US" sz="1800" dirty="0"/>
              <a:t>sqrt</a:t>
            </a:r>
            <a:r>
              <a:rPr lang="ru-RU" sz="1800" dirty="0"/>
              <a:t>(3) - 1), </a:t>
            </a:r>
            <a:r>
              <a:rPr lang="en-US" sz="1800" dirty="0"/>
              <a:t>E</a:t>
            </a:r>
            <a:r>
              <a:rPr lang="ru-RU" sz="1800" dirty="0"/>
              <a:t>_4)</a:t>
            </a:r>
          </a:p>
          <a:p>
            <a:r>
              <a:rPr lang="ru-RU" sz="1800" dirty="0"/>
              <a:t>	Если(3(</a:t>
            </a:r>
            <a:r>
              <a:rPr lang="en-US" sz="1800" dirty="0"/>
              <a:t>sqrt</a:t>
            </a:r>
            <a:r>
              <a:rPr lang="ru-RU" sz="1800" dirty="0"/>
              <a:t>(3) - 1) / 2 ≤ </a:t>
            </a:r>
            <a:r>
              <a:rPr lang="en-US" sz="1800" dirty="0"/>
              <a:t>t</a:t>
            </a:r>
            <a:r>
              <a:rPr lang="ru-RU" sz="1800" dirty="0"/>
              <a:t> ≤ 2 (</a:t>
            </a:r>
            <a:r>
              <a:rPr lang="en-US" sz="1800" dirty="0"/>
              <a:t>sqrt</a:t>
            </a:r>
            <a:r>
              <a:rPr lang="ru-RU" sz="1800" dirty="0"/>
              <a:t>(3) - 1), </a:t>
            </a:r>
            <a:r>
              <a:rPr lang="en-US" sz="1800" dirty="0"/>
              <a:t>F</a:t>
            </a:r>
            <a:r>
              <a:rPr lang="ru-RU" sz="1800" dirty="0"/>
              <a:t>_4)</a:t>
            </a:r>
          </a:p>
          <a:p>
            <a:r>
              <a:rPr lang="ru-RU" sz="1800" dirty="0"/>
              <a:t>	Если(3(</a:t>
            </a:r>
            <a:r>
              <a:rPr lang="en-US" sz="1800" dirty="0"/>
              <a:t>sqrt</a:t>
            </a:r>
            <a:r>
              <a:rPr lang="ru-RU" sz="1800" dirty="0"/>
              <a:t>(3) - 1) / 2 ≤ </a:t>
            </a:r>
            <a:r>
              <a:rPr lang="en-US" sz="1800" dirty="0"/>
              <a:t>t</a:t>
            </a:r>
            <a:r>
              <a:rPr lang="ru-RU" sz="1800" dirty="0"/>
              <a:t> ≤ 2 (</a:t>
            </a:r>
            <a:r>
              <a:rPr lang="en-US" sz="1800" dirty="0"/>
              <a:t>sqrt</a:t>
            </a:r>
            <a:r>
              <a:rPr lang="ru-RU" sz="1800" dirty="0"/>
              <a:t>(3) - 1), </a:t>
            </a:r>
            <a:r>
              <a:rPr lang="en-US" sz="1800" dirty="0"/>
              <a:t>G</a:t>
            </a:r>
            <a:r>
              <a:rPr lang="ru-RU" sz="1800" dirty="0"/>
              <a:t>_4)</a:t>
            </a:r>
          </a:p>
          <a:p>
            <a:r>
              <a:rPr lang="ru-RU" sz="1800" dirty="0"/>
              <a:t>В результате получим точки, в свойствах которых нужно выбрать опцию «Оставлять след».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BF625C-8732-B34F-57A4-FAB51E8C3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303794"/>
            <a:ext cx="2360873" cy="232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52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5785E257-F5E9-4298-8005-35D326F2D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16832"/>
            <a:ext cx="9144000" cy="1368152"/>
          </a:xfrm>
        </p:spPr>
        <p:txBody>
          <a:bodyPr/>
          <a:lstStyle/>
          <a:p>
            <a:r>
              <a:rPr lang="en-US" altLang="ru-RU" sz="4800" dirty="0">
                <a:solidFill>
                  <a:srgbClr val="FF3300"/>
                </a:solidFill>
              </a:rPr>
              <a:t>1</a:t>
            </a:r>
            <a:r>
              <a:rPr lang="ru-RU" altLang="ru-RU" sz="4800" dirty="0">
                <a:solidFill>
                  <a:srgbClr val="FF3300"/>
                </a:solidFill>
              </a:rPr>
              <a:t>8*. Циклоида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5785E257-F5E9-4298-8005-35D326F2D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372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Циклоида</a:t>
            </a:r>
          </a:p>
        </p:txBody>
      </p:sp>
      <p:sp>
        <p:nvSpPr>
          <p:cNvPr id="339971" name="Text Box 3">
            <a:extLst>
              <a:ext uri="{FF2B5EF4-FFF2-40B4-BE49-F238E27FC236}">
                <a16:creationId xmlns:a16="http://schemas.microsoft.com/office/drawing/2014/main" id="{58474626-0D47-492C-AED1-867D31832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037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Кривая, которую описывает точка, закрепленная на окружности, катящейся по прямой,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циклоидой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 Box 2053">
            <a:extLst>
              <a:ext uri="{FF2B5EF4-FFF2-40B4-BE49-F238E27FC236}">
                <a16:creationId xmlns:a16="http://schemas.microsoft.com/office/drawing/2014/main" id="{5B1F73C7-CF42-310F-0997-91EDA4588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842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Первым, кто  стал  изучать  циклоиду, был Галилео Галилей (1564 – 1642). Он же придумал и ее название.</a:t>
            </a:r>
            <a:endParaRPr lang="ru-RU" altLang="ru-RU" sz="2800" dirty="0"/>
          </a:p>
        </p:txBody>
      </p:sp>
      <p:pic>
        <p:nvPicPr>
          <p:cNvPr id="3" name="Picture 7" descr="C:\Documents and Settings\Администратор\Мои документы\VOL\Презентации\Вводный курс\Галилей.jpg">
            <a:extLst>
              <a:ext uri="{FF2B5EF4-FFF2-40B4-BE49-F238E27FC236}">
                <a16:creationId xmlns:a16="http://schemas.microsoft.com/office/drawing/2014/main" id="{668F1AD0-4976-B257-3418-E9D685B2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5163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053">
            <a:extLst>
              <a:ext uri="{FF2B5EF4-FFF2-40B4-BE49-F238E27FC236}">
                <a16:creationId xmlns:a16="http://schemas.microsoft.com/office/drawing/2014/main" id="{1406873B-0330-CA88-BB28-EA9762334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4998293"/>
            <a:ext cx="507605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Небольшой фильм о циклоиде можно посмотреть на сайте </a:t>
            </a:r>
            <a:r>
              <a:rPr lang="en-US" altLang="ru-RU" sz="2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https://etudes.ru</a:t>
            </a:r>
            <a:r>
              <a:rPr lang="en-US" altLang="ru-RU" sz="2800" dirty="0">
                <a:solidFill>
                  <a:schemeClr val="accent2"/>
                </a:solidFill>
              </a:rPr>
              <a:t> </a:t>
            </a:r>
            <a:endParaRPr lang="ru-RU" alt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74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2" name="Picture 4">
            <a:extLst>
              <a:ext uri="{FF2B5EF4-FFF2-40B4-BE49-F238E27FC236}">
                <a16:creationId xmlns:a16="http://schemas.microsoft.com/office/drawing/2014/main" id="{78BFE8F3-A841-4BAD-AC91-C947620F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" y="4374410"/>
            <a:ext cx="7888288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73" name="Text Box 5">
            <a:extLst>
              <a:ext uri="{FF2B5EF4-FFF2-40B4-BE49-F238E27FC236}">
                <a16:creationId xmlns:a16="http://schemas.microsoft.com/office/drawing/2014/main" id="{15CC5033-5B74-4EC0-BA1B-F2AC5F90F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344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Для изображения циклоиды о</a:t>
            </a:r>
            <a:r>
              <a:rPr lang="ru-RU" altLang="ru-RU" sz="2800" dirty="0">
                <a:cs typeface="Times New Roman" panose="02020603050405020304" pitchFamily="18" charset="0"/>
              </a:rPr>
              <a:t>тложим на прямой отрезок </a:t>
            </a:r>
            <a:r>
              <a:rPr lang="ru-RU" altLang="ru-RU" sz="2800" i="1" dirty="0">
                <a:cs typeface="Times New Roman" panose="02020603050405020304" pitchFamily="18" charset="0"/>
              </a:rPr>
              <a:t>АВ</a:t>
            </a:r>
            <a:r>
              <a:rPr lang="ru-RU" altLang="ru-RU" sz="2800" dirty="0">
                <a:cs typeface="Times New Roman" panose="02020603050405020304" pitchFamily="18" charset="0"/>
              </a:rPr>
              <a:t>, равный длине окружности, т.е. </a:t>
            </a:r>
            <a:r>
              <a:rPr lang="ru-RU" altLang="ru-RU" sz="2800" i="1" dirty="0">
                <a:cs typeface="Times New Roman" panose="02020603050405020304" pitchFamily="18" charset="0"/>
              </a:rPr>
              <a:t>АВ</a:t>
            </a:r>
            <a:r>
              <a:rPr lang="ru-RU" altLang="ru-RU" sz="2800" dirty="0">
                <a:cs typeface="Times New Roman" panose="02020603050405020304" pitchFamily="18" charset="0"/>
              </a:rPr>
              <a:t> = 2</a:t>
            </a:r>
            <a:r>
              <a:rPr lang="en-US" altLang="ru-RU" sz="2800" dirty="0">
                <a:cs typeface="Times New Roman" panose="02020603050405020304" pitchFamily="18" charset="0"/>
              </a:rPr>
              <a:t>π</a:t>
            </a:r>
            <a:r>
              <a:rPr lang="en-US" altLang="ru-RU" sz="2800" i="1" dirty="0">
                <a:cs typeface="Times New Roman" panose="02020603050405020304" pitchFamily="18" charset="0"/>
              </a:rPr>
              <a:t>R</a:t>
            </a:r>
            <a:r>
              <a:rPr lang="ru-RU" altLang="ru-RU" sz="2800" dirty="0">
                <a:cs typeface="Times New Roman" panose="02020603050405020304" pitchFamily="18" charset="0"/>
              </a:rPr>
              <a:t>. Разделим этот отрезок на 8 равных частей точками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i="1" dirty="0">
                <a:cs typeface="Times New Roman" panose="02020603050405020304" pitchFamily="18" charset="0"/>
              </a:rPr>
              <a:t> ...</a:t>
            </a:r>
            <a:r>
              <a:rPr lang="ru-RU" altLang="ru-RU" sz="2800" dirty="0">
                <a:cs typeface="Times New Roman" panose="02020603050405020304" pitchFamily="18" charset="0"/>
              </a:rPr>
              <a:t>,</a:t>
            </a:r>
            <a:r>
              <a:rPr lang="ru-RU" altLang="ru-RU" sz="2800" i="1" dirty="0">
                <a:cs typeface="Times New Roman" panose="02020603050405020304" pitchFamily="18" charset="0"/>
              </a:rPr>
              <a:t> А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8</a:t>
            </a:r>
            <a:r>
              <a:rPr lang="ru-RU" altLang="ru-RU" sz="2800" i="1" dirty="0">
                <a:cs typeface="Times New Roman" panose="02020603050405020304" pitchFamily="18" charset="0"/>
              </a:rPr>
              <a:t>=В.</a:t>
            </a:r>
            <a:r>
              <a:rPr lang="ru-RU" altLang="ru-RU" sz="2800" dirty="0"/>
              <a:t> Выясните, где будет находится отмеченная точка </a:t>
            </a:r>
            <a:r>
              <a:rPr lang="en-US" altLang="ru-RU" sz="2800" i="1" dirty="0"/>
              <a:t>A</a:t>
            </a:r>
            <a:r>
              <a:rPr lang="ru-RU" altLang="ru-RU" sz="2800" dirty="0"/>
              <a:t>, когда окружность, катящаяся по прямой, достигнет точки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?</a:t>
            </a:r>
          </a:p>
        </p:txBody>
      </p:sp>
      <p:pic>
        <p:nvPicPr>
          <p:cNvPr id="339974" name="Picture 6">
            <a:extLst>
              <a:ext uri="{FF2B5EF4-FFF2-40B4-BE49-F238E27FC236}">
                <a16:creationId xmlns:a16="http://schemas.microsoft.com/office/drawing/2014/main" id="{B2E08C28-ED85-42D8-B0F6-E44B140F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39768"/>
            <a:ext cx="8208963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474273-3DDC-1642-625F-1C8027728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</p:spTree>
    <p:extLst>
      <p:ext uri="{BB962C8B-B14F-4D97-AF65-F5344CB8AC3E}">
        <p14:creationId xmlns:p14="http://schemas.microsoft.com/office/powerpoint/2010/main" val="23761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006B04CA-16DD-4C31-98EF-F2E70B138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286725" name="Text Box 5">
            <a:extLst>
              <a:ext uri="{FF2B5EF4-FFF2-40B4-BE49-F238E27FC236}">
                <a16:creationId xmlns:a16="http://schemas.microsoft.com/office/drawing/2014/main" id="{7F3C1CD5-BC77-4CDF-8A00-83C57FB17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Где будет находится отмеченная точка </a:t>
            </a:r>
            <a:r>
              <a:rPr lang="en-US" altLang="ru-RU" sz="2800" i="1" dirty="0"/>
              <a:t>A</a:t>
            </a:r>
            <a:r>
              <a:rPr lang="ru-RU" altLang="ru-RU" sz="2800" dirty="0"/>
              <a:t>, когда окружность, катящаяся по прямой, достигнет точки: а)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4</a:t>
            </a:r>
            <a:r>
              <a:rPr lang="ru-RU" altLang="ru-RU" sz="2800" dirty="0"/>
              <a:t>; б)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2</a:t>
            </a:r>
            <a:r>
              <a:rPr lang="en-US" altLang="ru-RU" sz="2800" dirty="0"/>
              <a:t>; </a:t>
            </a:r>
            <a:r>
              <a:rPr lang="en-US" altLang="ru-RU" sz="2800" baseline="-25000" dirty="0"/>
              <a:t> </a:t>
            </a:r>
            <a:r>
              <a:rPr lang="ru-RU" altLang="ru-RU" sz="2800" dirty="0"/>
              <a:t>в)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6</a:t>
            </a:r>
            <a:r>
              <a:rPr lang="en-US" altLang="ru-RU" sz="2800" dirty="0"/>
              <a:t>; </a:t>
            </a:r>
            <a:r>
              <a:rPr lang="ru-RU" altLang="ru-RU" sz="2800" dirty="0"/>
              <a:t>г) </a:t>
            </a:r>
            <a:r>
              <a:rPr lang="en-US" altLang="ru-RU" sz="2800" i="1" dirty="0"/>
              <a:t>A</a:t>
            </a:r>
            <a:r>
              <a:rPr lang="ru-RU" altLang="ru-RU" sz="2800" baseline="-25000" dirty="0"/>
              <a:t>1</a:t>
            </a:r>
            <a:r>
              <a:rPr lang="en-US" altLang="ru-RU" sz="2800" dirty="0"/>
              <a:t>;</a:t>
            </a:r>
            <a:r>
              <a:rPr lang="ru-RU" altLang="ru-RU" sz="2800" dirty="0"/>
              <a:t> д) </a:t>
            </a:r>
            <a:r>
              <a:rPr lang="en-US" altLang="ru-RU" sz="2800" i="1" dirty="0"/>
              <a:t>A</a:t>
            </a:r>
            <a:r>
              <a:rPr lang="ru-RU" altLang="ru-RU" sz="2800" baseline="-25000" dirty="0"/>
              <a:t>3</a:t>
            </a:r>
            <a:r>
              <a:rPr lang="en-US" altLang="ru-RU" sz="2800" dirty="0"/>
              <a:t>;</a:t>
            </a:r>
            <a:r>
              <a:rPr lang="ru-RU" altLang="ru-RU" sz="2800" dirty="0"/>
              <a:t> е) </a:t>
            </a:r>
            <a:r>
              <a:rPr lang="en-US" altLang="ru-RU" sz="2800" i="1" dirty="0"/>
              <a:t>A</a:t>
            </a:r>
            <a:r>
              <a:rPr lang="ru-RU" altLang="ru-RU" sz="2800" baseline="-25000" dirty="0"/>
              <a:t>5</a:t>
            </a:r>
            <a:r>
              <a:rPr lang="en-US" altLang="ru-RU" sz="2800" dirty="0"/>
              <a:t>;</a:t>
            </a:r>
            <a:r>
              <a:rPr lang="ru-RU" altLang="ru-RU" sz="2800" dirty="0"/>
              <a:t> ж) </a:t>
            </a:r>
            <a:r>
              <a:rPr lang="en-US" altLang="ru-RU" sz="2800" i="1" dirty="0"/>
              <a:t>A</a:t>
            </a:r>
            <a:r>
              <a:rPr lang="ru-RU" altLang="ru-RU" sz="2800" baseline="-25000" dirty="0"/>
              <a:t>7</a:t>
            </a:r>
            <a:r>
              <a:rPr lang="en-US" altLang="ru-RU" sz="2800" dirty="0"/>
              <a:t>;</a:t>
            </a:r>
            <a:r>
              <a:rPr lang="ru-RU" altLang="ru-RU" sz="2800" dirty="0"/>
              <a:t>? (Для указания положения точки используйте направления: восток, запад, север, юг и т.д.)</a:t>
            </a:r>
          </a:p>
        </p:txBody>
      </p:sp>
      <p:pic>
        <p:nvPicPr>
          <p:cNvPr id="286727" name="Picture 7">
            <a:extLst>
              <a:ext uri="{FF2B5EF4-FFF2-40B4-BE49-F238E27FC236}">
                <a16:creationId xmlns:a16="http://schemas.microsoft.com/office/drawing/2014/main" id="{AF3FF21F-DBA1-48B3-8800-17483159E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8208963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6742" name="Group 22">
            <a:extLst>
              <a:ext uri="{FF2B5EF4-FFF2-40B4-BE49-F238E27FC236}">
                <a16:creationId xmlns:a16="http://schemas.microsoft.com/office/drawing/2014/main" id="{3EF08944-AF47-4F0B-AE21-1D2AE257268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048000"/>
            <a:ext cx="8361363" cy="3048000"/>
            <a:chOff x="144" y="1920"/>
            <a:chExt cx="5267" cy="1920"/>
          </a:xfrm>
        </p:grpSpPr>
        <p:pic>
          <p:nvPicPr>
            <p:cNvPr id="286728" name="Picture 8">
              <a:extLst>
                <a:ext uri="{FF2B5EF4-FFF2-40B4-BE49-F238E27FC236}">
                  <a16:creationId xmlns:a16="http://schemas.microsoft.com/office/drawing/2014/main" id="{DD77DB12-7481-4D36-98CF-6F4DBEB66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729" name="Text Box 9">
              <a:extLst>
                <a:ext uri="{FF2B5EF4-FFF2-40B4-BE49-F238E27FC236}">
                  <a16:creationId xmlns:a16="http://schemas.microsoft.com/office/drawing/2014/main" id="{83A7CF61-33DE-4323-994F-EAC349534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552"/>
              <a:ext cx="23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ru-RU" altLang="ru-RU"/>
                <a:t>а) север;</a:t>
              </a:r>
            </a:p>
          </p:txBody>
        </p:sp>
      </p:grpSp>
      <p:grpSp>
        <p:nvGrpSpPr>
          <p:cNvPr id="286743" name="Group 23">
            <a:extLst>
              <a:ext uri="{FF2B5EF4-FFF2-40B4-BE49-F238E27FC236}">
                <a16:creationId xmlns:a16="http://schemas.microsoft.com/office/drawing/2014/main" id="{BE2497DE-F9AB-4E16-A1A2-B36C081B39B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0"/>
            <a:ext cx="8208963" cy="3048000"/>
            <a:chOff x="240" y="1920"/>
            <a:chExt cx="5171" cy="1920"/>
          </a:xfrm>
        </p:grpSpPr>
        <p:sp>
          <p:nvSpPr>
            <p:cNvPr id="286730" name="Text Box 10">
              <a:extLst>
                <a:ext uri="{FF2B5EF4-FFF2-40B4-BE49-F238E27FC236}">
                  <a16:creationId xmlns:a16="http://schemas.microsoft.com/office/drawing/2014/main" id="{325F56BE-9B56-49D2-A470-D9258A761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55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б) запад;</a:t>
              </a:r>
            </a:p>
          </p:txBody>
        </p:sp>
        <p:pic>
          <p:nvPicPr>
            <p:cNvPr id="286736" name="Picture 16">
              <a:extLst>
                <a:ext uri="{FF2B5EF4-FFF2-40B4-BE49-F238E27FC236}">
                  <a16:creationId xmlns:a16="http://schemas.microsoft.com/office/drawing/2014/main" id="{DDE3BBFB-B596-490B-B687-E3E490DBF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6744" name="Group 24">
            <a:extLst>
              <a:ext uri="{FF2B5EF4-FFF2-40B4-BE49-F238E27FC236}">
                <a16:creationId xmlns:a16="http://schemas.microsoft.com/office/drawing/2014/main" id="{4743504C-9536-40C8-9162-A07EE5E09FB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0"/>
            <a:ext cx="8208963" cy="3048000"/>
            <a:chOff x="240" y="1920"/>
            <a:chExt cx="5171" cy="1920"/>
          </a:xfrm>
        </p:grpSpPr>
        <p:sp>
          <p:nvSpPr>
            <p:cNvPr id="286731" name="Text Box 11">
              <a:extLst>
                <a:ext uri="{FF2B5EF4-FFF2-40B4-BE49-F238E27FC236}">
                  <a16:creationId xmlns:a16="http://schemas.microsoft.com/office/drawing/2014/main" id="{F17F8F0C-792C-42F5-B24F-E275CA385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55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в) восток;</a:t>
              </a:r>
            </a:p>
          </p:txBody>
        </p:sp>
        <p:pic>
          <p:nvPicPr>
            <p:cNvPr id="286737" name="Picture 17">
              <a:extLst>
                <a:ext uri="{FF2B5EF4-FFF2-40B4-BE49-F238E27FC236}">
                  <a16:creationId xmlns:a16="http://schemas.microsoft.com/office/drawing/2014/main" id="{1D8B9C72-D2D7-4006-8CF9-BF62188D2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6745" name="Group 25">
            <a:extLst>
              <a:ext uri="{FF2B5EF4-FFF2-40B4-BE49-F238E27FC236}">
                <a16:creationId xmlns:a16="http://schemas.microsoft.com/office/drawing/2014/main" id="{B97ED8B1-07D2-41D6-8FEC-A88E1EA576F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0"/>
            <a:ext cx="8208963" cy="3048000"/>
            <a:chOff x="240" y="1920"/>
            <a:chExt cx="5171" cy="1920"/>
          </a:xfrm>
        </p:grpSpPr>
        <p:sp>
          <p:nvSpPr>
            <p:cNvPr id="286732" name="Text Box 12">
              <a:extLst>
                <a:ext uri="{FF2B5EF4-FFF2-40B4-BE49-F238E27FC236}">
                  <a16:creationId xmlns:a16="http://schemas.microsoft.com/office/drawing/2014/main" id="{46ABA1C6-E115-464A-9C00-BD9AE943A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552"/>
              <a:ext cx="12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г) юго-запад;</a:t>
              </a:r>
            </a:p>
          </p:txBody>
        </p:sp>
        <p:pic>
          <p:nvPicPr>
            <p:cNvPr id="286738" name="Picture 18">
              <a:extLst>
                <a:ext uri="{FF2B5EF4-FFF2-40B4-BE49-F238E27FC236}">
                  <a16:creationId xmlns:a16="http://schemas.microsoft.com/office/drawing/2014/main" id="{E7C78CAC-F114-4B5C-93AF-94A4569FF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6746" name="Group 26">
            <a:extLst>
              <a:ext uri="{FF2B5EF4-FFF2-40B4-BE49-F238E27FC236}">
                <a16:creationId xmlns:a16="http://schemas.microsoft.com/office/drawing/2014/main" id="{3A61B78D-5645-4163-B361-C1269E7F6A3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0"/>
            <a:ext cx="8610600" cy="3048000"/>
            <a:chOff x="240" y="1920"/>
            <a:chExt cx="5424" cy="1920"/>
          </a:xfrm>
        </p:grpSpPr>
        <p:sp>
          <p:nvSpPr>
            <p:cNvPr id="286733" name="Text Box 13">
              <a:extLst>
                <a:ext uri="{FF2B5EF4-FFF2-40B4-BE49-F238E27FC236}">
                  <a16:creationId xmlns:a16="http://schemas.microsoft.com/office/drawing/2014/main" id="{27FBA7FB-E666-4C12-86B5-3EA55C092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552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д) северо-запад;</a:t>
              </a:r>
            </a:p>
          </p:txBody>
        </p:sp>
        <p:pic>
          <p:nvPicPr>
            <p:cNvPr id="286739" name="Picture 19">
              <a:extLst>
                <a:ext uri="{FF2B5EF4-FFF2-40B4-BE49-F238E27FC236}">
                  <a16:creationId xmlns:a16="http://schemas.microsoft.com/office/drawing/2014/main" id="{21FAC36F-DE4E-4DF8-9739-9758CA912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6747" name="Group 27">
            <a:extLst>
              <a:ext uri="{FF2B5EF4-FFF2-40B4-BE49-F238E27FC236}">
                <a16:creationId xmlns:a16="http://schemas.microsoft.com/office/drawing/2014/main" id="{E8BE01AC-63C0-4996-95D4-68E5345B439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0"/>
            <a:ext cx="8208963" cy="3505200"/>
            <a:chOff x="240" y="1920"/>
            <a:chExt cx="5171" cy="2208"/>
          </a:xfrm>
        </p:grpSpPr>
        <p:sp>
          <p:nvSpPr>
            <p:cNvPr id="286734" name="Text Box 14">
              <a:extLst>
                <a:ext uri="{FF2B5EF4-FFF2-40B4-BE49-F238E27FC236}">
                  <a16:creationId xmlns:a16="http://schemas.microsoft.com/office/drawing/2014/main" id="{60E351E3-34C3-4C67-945B-C84EDC81B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840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е) северо-восток;</a:t>
              </a:r>
            </a:p>
          </p:txBody>
        </p:sp>
        <p:pic>
          <p:nvPicPr>
            <p:cNvPr id="286740" name="Picture 20">
              <a:extLst>
                <a:ext uri="{FF2B5EF4-FFF2-40B4-BE49-F238E27FC236}">
                  <a16:creationId xmlns:a16="http://schemas.microsoft.com/office/drawing/2014/main" id="{D68C8406-BC75-428F-89C8-1DDE3E2C0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6748" name="Group 28">
            <a:extLst>
              <a:ext uri="{FF2B5EF4-FFF2-40B4-BE49-F238E27FC236}">
                <a16:creationId xmlns:a16="http://schemas.microsoft.com/office/drawing/2014/main" id="{368F32EE-9B80-42BF-AF2C-639A12EE96D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0"/>
            <a:ext cx="8208963" cy="3505200"/>
            <a:chOff x="240" y="1920"/>
            <a:chExt cx="5171" cy="2208"/>
          </a:xfrm>
        </p:grpSpPr>
        <p:sp>
          <p:nvSpPr>
            <p:cNvPr id="286735" name="Text Box 15">
              <a:extLst>
                <a:ext uri="{FF2B5EF4-FFF2-40B4-BE49-F238E27FC236}">
                  <a16:creationId xmlns:a16="http://schemas.microsoft.com/office/drawing/2014/main" id="{714FFA62-073F-43F5-8BB4-A87C577FA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840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ж) юго-восток.</a:t>
              </a:r>
            </a:p>
          </p:txBody>
        </p:sp>
        <p:pic>
          <p:nvPicPr>
            <p:cNvPr id="286741" name="Picture 21">
              <a:extLst>
                <a:ext uri="{FF2B5EF4-FFF2-40B4-BE49-F238E27FC236}">
                  <a16:creationId xmlns:a16="http://schemas.microsoft.com/office/drawing/2014/main" id="{B6B2F19D-6C85-4552-B124-766616FF4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5171" cy="1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Text Box 3">
            <a:extLst>
              <a:ext uri="{FF2B5EF4-FFF2-40B4-BE49-F238E27FC236}">
                <a16:creationId xmlns:a16="http://schemas.microsoft.com/office/drawing/2014/main" id="{56612311-7BCE-4997-A994-DFB2983D2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Соединяя плавной кривой построенные точки, получим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циклоид</a:t>
            </a:r>
            <a:r>
              <a:rPr lang="ru-RU" altLang="ru-RU" sz="3200" dirty="0"/>
              <a:t>у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4677" name="Picture 5">
            <a:extLst>
              <a:ext uri="{FF2B5EF4-FFF2-40B4-BE49-F238E27FC236}">
                <a16:creationId xmlns:a16="http://schemas.microsoft.com/office/drawing/2014/main" id="{BFF1623D-59F7-4A42-B00F-B36F0B901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281988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48455-3433-7906-1292-CAA69B89A2DC}"/>
              </a:ext>
            </a:extLst>
          </p:cNvPr>
          <p:cNvSpPr txBox="1"/>
          <p:nvPr/>
        </p:nvSpPr>
        <p:spPr>
          <a:xfrm>
            <a:off x="20097" y="-73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Федеральная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рабочая программа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B3CF9D-570E-051E-02F2-7833C8FBB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55" y="703991"/>
            <a:ext cx="7411484" cy="61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81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F501E676-ACCC-436F-9906-DFA7AFC7B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dirty="0"/>
              <a:t>	Для моделирования циклоиды в компьютерной программе </a:t>
            </a:r>
            <a:r>
              <a:rPr lang="en-US" altLang="ru-RU" dirty="0"/>
              <a:t>GeoGebra </a:t>
            </a:r>
            <a:r>
              <a:rPr lang="ru-RU" altLang="ru-RU" dirty="0"/>
              <a:t>в</a:t>
            </a:r>
            <a:r>
              <a:rPr lang="ru-RU" altLang="ru-RU" sz="2200" dirty="0"/>
              <a:t> панели инструментов выберем окно «Ползунок». Зададим в нём ползунок </a:t>
            </a:r>
            <a:r>
              <a:rPr lang="en-US" altLang="ru-RU" sz="2200" i="1" dirty="0"/>
              <a:t>a</a:t>
            </a:r>
            <a:r>
              <a:rPr lang="ru-RU" altLang="ru-RU" sz="2200" dirty="0"/>
              <a:t>, изменяющийся, например, от -2 до 8. </a:t>
            </a:r>
            <a:endParaRPr lang="en-US" altLang="ru-RU" sz="2200" dirty="0"/>
          </a:p>
          <a:p>
            <a:pPr algn="just" eaLnBrk="1" hangingPunct="1">
              <a:spcBef>
                <a:spcPts val="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В строке «Ввод» наберём: </a:t>
            </a:r>
            <a:r>
              <a:rPr lang="en-US" altLang="ru-RU" sz="2200" dirty="0"/>
              <a:t>O=(a,1) </a:t>
            </a:r>
            <a:r>
              <a:rPr lang="ru-RU" altLang="ru-RU" sz="2200" dirty="0"/>
              <a:t>и нажмём </a:t>
            </a:r>
            <a:r>
              <a:rPr lang="en-US" altLang="ru-RU" sz="2200" dirty="0"/>
              <a:t>“Enter”. </a:t>
            </a:r>
            <a:r>
              <a:rPr lang="ru-RU" altLang="ru-RU" sz="2200" dirty="0"/>
              <a:t>Наберём: </a:t>
            </a:r>
            <a:r>
              <a:rPr lang="en-US" altLang="ru-RU" sz="2200" dirty="0"/>
              <a:t>A=(a,0) </a:t>
            </a:r>
            <a:r>
              <a:rPr lang="ru-RU" altLang="ru-RU" sz="2200" dirty="0"/>
              <a:t>и нажмём </a:t>
            </a:r>
            <a:r>
              <a:rPr lang="en-US" altLang="ru-RU" sz="2200" dirty="0"/>
              <a:t>“Enter”.</a:t>
            </a:r>
            <a:r>
              <a:rPr lang="ru-RU" altLang="ru-RU" sz="2200" dirty="0"/>
              <a:t> Получим соответствующие точки.</a:t>
            </a:r>
            <a:r>
              <a:rPr lang="en-US" altLang="ru-RU" sz="2200" dirty="0"/>
              <a:t> 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С помощью инструмента «Окружность по центру и радиусу» построим окружность с центром </a:t>
            </a:r>
            <a:r>
              <a:rPr lang="en-US" altLang="ru-RU" sz="2200" i="1" dirty="0"/>
              <a:t>O </a:t>
            </a:r>
            <a:r>
              <a:rPr lang="ru-RU" altLang="ru-RU" sz="2200" dirty="0"/>
              <a:t> и радиусом 1.</a:t>
            </a:r>
            <a:endParaRPr lang="en-US" altLang="ru-RU" sz="2200" dirty="0"/>
          </a:p>
          <a:p>
            <a:pPr algn="just" eaLnBrk="1" hangingPunct="1">
              <a:spcBef>
                <a:spcPts val="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С помощью инструмента «Поворот вокруг точки» повернём точку </a:t>
            </a:r>
            <a:r>
              <a:rPr lang="en-US" altLang="ru-RU" sz="2200" i="1" dirty="0"/>
              <a:t>A </a:t>
            </a:r>
            <a:r>
              <a:rPr lang="ru-RU" altLang="ru-RU" sz="2200" dirty="0"/>
              <a:t>вокруг точки </a:t>
            </a:r>
            <a:r>
              <a:rPr lang="en-US" altLang="ru-RU" sz="2200" i="1" dirty="0"/>
              <a:t>O </a:t>
            </a:r>
            <a:r>
              <a:rPr lang="ru-RU" altLang="ru-RU" sz="2200" dirty="0"/>
              <a:t>на угол </a:t>
            </a:r>
            <a:r>
              <a:rPr lang="en-US" altLang="ru-RU" sz="2200" i="1" dirty="0"/>
              <a:t>a </a:t>
            </a:r>
            <a:r>
              <a:rPr lang="ru-RU" altLang="ru-RU" sz="2200" dirty="0"/>
              <a:t>радиан по часовой стрелке.</a:t>
            </a:r>
            <a:endParaRPr lang="en-US" altLang="ru-RU" sz="2200" dirty="0"/>
          </a:p>
          <a:p>
            <a:pPr algn="just" eaLnBrk="1" hangingPunct="1">
              <a:spcBef>
                <a:spcPts val="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С помощью инструмента «Отрезок» соединим точки </a:t>
            </a:r>
            <a:r>
              <a:rPr lang="en-US" altLang="ru-RU" sz="2200" i="1" dirty="0"/>
              <a:t>O </a:t>
            </a:r>
            <a:r>
              <a:rPr lang="ru-RU" altLang="ru-RU" sz="2200" dirty="0"/>
              <a:t>и </a:t>
            </a:r>
            <a:r>
              <a:rPr lang="en-US" altLang="ru-RU" sz="2200" i="1" dirty="0"/>
              <a:t>A’ </a:t>
            </a:r>
            <a:r>
              <a:rPr lang="ru-RU" altLang="ru-RU" sz="2200" dirty="0"/>
              <a:t>отрезком.</a:t>
            </a:r>
            <a:r>
              <a:rPr lang="en-US" altLang="ru-RU" sz="2200" dirty="0"/>
              <a:t> </a:t>
            </a:r>
            <a:r>
              <a:rPr lang="ru-RU" altLang="ru-RU" sz="2200" dirty="0"/>
              <a:t>Правой кнопкой «мыши» кликнем по точке </a:t>
            </a:r>
            <a:r>
              <a:rPr lang="en-US" altLang="ru-RU" sz="2200" i="1" dirty="0"/>
              <a:t>A’</a:t>
            </a:r>
            <a:r>
              <a:rPr lang="ru-RU" altLang="ru-RU" sz="2200" dirty="0"/>
              <a:t>, и выберем строчку «Оставлять след».</a:t>
            </a:r>
            <a:r>
              <a:rPr lang="ru-RU" altLang="ru-RU" sz="2200" i="1" dirty="0"/>
              <a:t> </a:t>
            </a:r>
            <a:r>
              <a:rPr lang="ru-RU" altLang="ru-RU" sz="2200" dirty="0"/>
              <a:t>Уберём лишние обозначения и изменим цвет.</a:t>
            </a:r>
            <a:endParaRPr lang="en-US" altLang="ru-RU" sz="2200" dirty="0"/>
          </a:p>
          <a:p>
            <a:pPr algn="just" eaLnBrk="1" hangingPunct="1">
              <a:spcBef>
                <a:spcPts val="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Правой кнопкой «мыши» кликнем по ползунку, и выберем строчку «анимировать».</a:t>
            </a:r>
            <a:r>
              <a:rPr lang="ru-RU" altLang="ru-RU" sz="2200" i="1" dirty="0"/>
              <a:t> </a:t>
            </a:r>
            <a:r>
              <a:rPr lang="ru-RU" altLang="ru-RU" sz="2200" dirty="0"/>
              <a:t>Окружность покатится по оси абсцисс, а, закреплённая на ней, точка будет описывать циклоиду. Она показана на следующем слайде.	Получите эту траекторию в компьютерной программе </a:t>
            </a:r>
            <a:r>
              <a:rPr lang="en-US" altLang="ru-RU" sz="2200" dirty="0"/>
              <a:t>GeoGebra.</a:t>
            </a:r>
            <a:r>
              <a:rPr lang="ru-RU" altLang="ru-RU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3921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20E5C0-668A-4300-A671-95D50F8A3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886408"/>
            <a:ext cx="6589399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7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FF6D3960-F3D7-47A2-BD9C-92D636611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282627" name="Text Box 3">
            <a:extLst>
              <a:ext uri="{FF2B5EF4-FFF2-40B4-BE49-F238E27FC236}">
                <a16:creationId xmlns:a16="http://schemas.microsoft.com/office/drawing/2014/main" id="{2915FD4A-468C-455A-B7AD-B21CAECB6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Окружность радиуса 1 катится по прямой. На каком расстоянии от этой прямой будут находится точки </a:t>
            </a:r>
            <a:r>
              <a:rPr lang="en-US" altLang="ru-RU" sz="3200" i="1" dirty="0"/>
              <a:t>C</a:t>
            </a:r>
            <a:r>
              <a:rPr lang="en-US" altLang="ru-RU" sz="3200" baseline="-25000" dirty="0"/>
              <a:t>1</a:t>
            </a:r>
            <a:r>
              <a:rPr lang="en-US" altLang="ru-RU" sz="3200" dirty="0"/>
              <a:t>, …, </a:t>
            </a:r>
            <a:r>
              <a:rPr lang="en-US" altLang="ru-RU" sz="3200" i="1" dirty="0"/>
              <a:t>C</a:t>
            </a:r>
            <a:r>
              <a:rPr lang="en-US" altLang="ru-RU" sz="3200" baseline="-25000" dirty="0"/>
              <a:t>7</a:t>
            </a:r>
            <a:r>
              <a:rPr lang="en-US" altLang="ru-RU" sz="3200" dirty="0"/>
              <a:t>?</a:t>
            </a:r>
            <a:endParaRPr lang="ru-RU" altLang="ru-RU" sz="3200" dirty="0"/>
          </a:p>
        </p:txBody>
      </p:sp>
      <p:pic>
        <p:nvPicPr>
          <p:cNvPr id="282629" name="Picture 5">
            <a:extLst>
              <a:ext uri="{FF2B5EF4-FFF2-40B4-BE49-F238E27FC236}">
                <a16:creationId xmlns:a16="http://schemas.microsoft.com/office/drawing/2014/main" id="{14B4D1F8-C176-4706-81DA-71E22E65C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281988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2638" name="Group 14">
            <a:extLst>
              <a:ext uri="{FF2B5EF4-FFF2-40B4-BE49-F238E27FC236}">
                <a16:creationId xmlns:a16="http://schemas.microsoft.com/office/drawing/2014/main" id="{25330B7E-97ED-460C-BE76-AD33A87A528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638800"/>
            <a:ext cx="8229600" cy="914400"/>
            <a:chOff x="192" y="3552"/>
            <a:chExt cx="5184" cy="576"/>
          </a:xfrm>
        </p:grpSpPr>
        <p:sp>
          <p:nvSpPr>
            <p:cNvPr id="282630" name="Text Box 6">
              <a:extLst>
                <a:ext uri="{FF2B5EF4-FFF2-40B4-BE49-F238E27FC236}">
                  <a16:creationId xmlns:a16="http://schemas.microsoft.com/office/drawing/2014/main" id="{BD0726E4-DE13-46BE-8AFF-264C4E909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96"/>
              <a:ext cx="51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            </a:t>
              </a:r>
              <a:r>
                <a:rPr lang="ru-RU" altLang="ru-RU"/>
                <a:t>, 1,              , 2,              , 1,              .</a:t>
              </a:r>
            </a:p>
          </p:txBody>
        </p:sp>
        <p:graphicFrame>
          <p:nvGraphicFramePr>
            <p:cNvPr id="282631" name="Object 7">
              <a:extLst>
                <a:ext uri="{FF2B5EF4-FFF2-40B4-BE49-F238E27FC236}">
                  <a16:creationId xmlns:a16="http://schemas.microsoft.com/office/drawing/2014/main" id="{FE2D0835-3722-4BF0-80AA-0F05766CCC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3552"/>
            <a:ext cx="60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65160" imgH="914400" progId="Equation.DSMT4">
                    <p:embed/>
                  </p:oleObj>
                </mc:Choice>
                <mc:Fallback>
                  <p:oleObj name="Equation" r:id="rId4" imgW="965160" imgH="914400" progId="Equation.DSMT4">
                    <p:embed/>
                    <p:pic>
                      <p:nvPicPr>
                        <p:cNvPr id="282631" name="Object 7">
                          <a:extLst>
                            <a:ext uri="{FF2B5EF4-FFF2-40B4-BE49-F238E27FC236}">
                              <a16:creationId xmlns:a16="http://schemas.microsoft.com/office/drawing/2014/main" id="{FE2D0835-3722-4BF0-80AA-0F05766CCC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3552"/>
                          <a:ext cx="60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2632" name="Object 8">
              <a:extLst>
                <a:ext uri="{FF2B5EF4-FFF2-40B4-BE49-F238E27FC236}">
                  <a16:creationId xmlns:a16="http://schemas.microsoft.com/office/drawing/2014/main" id="{657639A9-5B66-4950-B456-4A1E3547E6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4" y="3552"/>
            <a:ext cx="61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977760" imgH="914400" progId="Equation.DSMT4">
                    <p:embed/>
                  </p:oleObj>
                </mc:Choice>
                <mc:Fallback>
                  <p:oleObj name="Equation" r:id="rId6" imgW="977760" imgH="914400" progId="Equation.DSMT4">
                    <p:embed/>
                    <p:pic>
                      <p:nvPicPr>
                        <p:cNvPr id="282632" name="Object 8">
                          <a:extLst>
                            <a:ext uri="{FF2B5EF4-FFF2-40B4-BE49-F238E27FC236}">
                              <a16:creationId xmlns:a16="http://schemas.microsoft.com/office/drawing/2014/main" id="{657639A9-5B66-4950-B456-4A1E3547E6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4" y="3552"/>
                          <a:ext cx="61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2636" name="Object 12">
              <a:extLst>
                <a:ext uri="{FF2B5EF4-FFF2-40B4-BE49-F238E27FC236}">
                  <a16:creationId xmlns:a16="http://schemas.microsoft.com/office/drawing/2014/main" id="{5B39601E-0F59-4377-985A-35B3A735CA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92" y="3552"/>
            <a:ext cx="616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77760" imgH="914400" progId="Equation.DSMT4">
                    <p:embed/>
                  </p:oleObj>
                </mc:Choice>
                <mc:Fallback>
                  <p:oleObj name="Equation" r:id="rId8" imgW="977760" imgH="914400" progId="Equation.DSMT4">
                    <p:embed/>
                    <p:pic>
                      <p:nvPicPr>
                        <p:cNvPr id="282636" name="Object 12">
                          <a:extLst>
                            <a:ext uri="{FF2B5EF4-FFF2-40B4-BE49-F238E27FC236}">
                              <a16:creationId xmlns:a16="http://schemas.microsoft.com/office/drawing/2014/main" id="{5B39601E-0F59-4377-985A-35B3A735CAD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3552"/>
                          <a:ext cx="616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2637" name="Object 13">
              <a:extLst>
                <a:ext uri="{FF2B5EF4-FFF2-40B4-BE49-F238E27FC236}">
                  <a16:creationId xmlns:a16="http://schemas.microsoft.com/office/drawing/2014/main" id="{99A2CC27-244D-4923-995F-2BDD071662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4" y="3552"/>
            <a:ext cx="60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965160" imgH="914400" progId="Equation.DSMT4">
                    <p:embed/>
                  </p:oleObj>
                </mc:Choice>
                <mc:Fallback>
                  <p:oleObj name="Equation" r:id="rId9" imgW="965160" imgH="914400" progId="Equation.DSMT4">
                    <p:embed/>
                    <p:pic>
                      <p:nvPicPr>
                        <p:cNvPr id="282637" name="Object 13">
                          <a:extLst>
                            <a:ext uri="{FF2B5EF4-FFF2-40B4-BE49-F238E27FC236}">
                              <a16:creationId xmlns:a16="http://schemas.microsoft.com/office/drawing/2014/main" id="{99A2CC27-244D-4923-995F-2BDD071662C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552"/>
                          <a:ext cx="60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0372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1026">
            <a:extLst>
              <a:ext uri="{FF2B5EF4-FFF2-40B4-BE49-F238E27FC236}">
                <a16:creationId xmlns:a16="http://schemas.microsoft.com/office/drawing/2014/main" id="{471B904F-FFB5-44F8-9373-23621DD76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96963" name="Text Box 1027">
            <a:extLst>
              <a:ext uri="{FF2B5EF4-FFF2-40B4-BE49-F238E27FC236}">
                <a16:creationId xmlns:a16="http://schemas.microsoft.com/office/drawing/2014/main" id="{BB0F8911-AF5A-4A5C-A42F-D41FF315E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Имеет ли циклоида: а) оси симметрии; б) центр симметрии?</a:t>
            </a:r>
          </a:p>
        </p:txBody>
      </p:sp>
      <p:sp>
        <p:nvSpPr>
          <p:cNvPr id="296966" name="Text Box 1030">
            <a:extLst>
              <a:ext uri="{FF2B5EF4-FFF2-40B4-BE49-F238E27FC236}">
                <a16:creationId xmlns:a16="http://schemas.microsoft.com/office/drawing/2014/main" id="{91358B48-4BF4-4F60-A2D3-D855B7006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816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а) Да; </a:t>
            </a:r>
          </a:p>
        </p:txBody>
      </p:sp>
      <p:sp>
        <p:nvSpPr>
          <p:cNvPr id="296971" name="Text Box 1035">
            <a:extLst>
              <a:ext uri="{FF2B5EF4-FFF2-40B4-BE49-F238E27FC236}">
                <a16:creationId xmlns:a16="http://schemas.microsoft.com/office/drawing/2014/main" id="{6DB018DE-72E8-4A53-AFCD-2458304F6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816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нет.</a:t>
            </a:r>
          </a:p>
        </p:txBody>
      </p:sp>
    </p:spTree>
    <p:extLst>
      <p:ext uri="{BB962C8B-B14F-4D97-AF65-F5344CB8AC3E}">
        <p14:creationId xmlns:p14="http://schemas.microsoft.com/office/powerpoint/2010/main" val="7601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6" grpId="0" autoUpdateAnimBg="0"/>
      <p:bldP spid="29697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050">
            <a:extLst>
              <a:ext uri="{FF2B5EF4-FFF2-40B4-BE49-F238E27FC236}">
                <a16:creationId xmlns:a16="http://schemas.microsoft.com/office/drawing/2014/main" id="{36C732A6-ED84-43F0-98CB-EE574FD68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Свойство 1</a:t>
            </a:r>
          </a:p>
        </p:txBody>
      </p:sp>
      <p:sp>
        <p:nvSpPr>
          <p:cNvPr id="333827" name="Text Box 2051">
            <a:extLst>
              <a:ext uri="{FF2B5EF4-FFF2-40B4-BE49-F238E27FC236}">
                <a16:creationId xmlns:a16="http://schemas.microsoft.com/office/drawing/2014/main" id="{8DD48591-FC95-47D1-AC40-3B0015E6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Ледяная гора.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В 1696 году </a:t>
            </a:r>
            <a:r>
              <a:rPr lang="ru-RU" altLang="ru-RU" dirty="0" err="1">
                <a:cs typeface="Times New Roman" panose="02020603050405020304" pitchFamily="18" charset="0"/>
              </a:rPr>
              <a:t>И.Бернулли</a:t>
            </a:r>
            <a:r>
              <a:rPr lang="ru-RU" altLang="ru-RU" dirty="0">
                <a:cs typeface="Times New Roman" panose="02020603050405020304" pitchFamily="18" charset="0"/>
              </a:rPr>
              <a:t> поставил задачу о нахождении кривой наискорейшего спуска, или, иначе говоря, задачу о том, какова должна быть форма ледяной горки</a:t>
            </a:r>
            <a:r>
              <a:rPr lang="ru-RU" altLang="ru-RU" dirty="0"/>
              <a:t> (рис. а)</a:t>
            </a:r>
            <a:r>
              <a:rPr lang="ru-RU" altLang="ru-RU" dirty="0">
                <a:cs typeface="Times New Roman" panose="02020603050405020304" pitchFamily="18" charset="0"/>
              </a:rPr>
              <a:t>, чтобы, скатываясь по ней, совершить путь из начальной точки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в конечную точку </a:t>
            </a:r>
            <a:r>
              <a:rPr lang="ru-RU" altLang="ru-RU" i="1" dirty="0">
                <a:cs typeface="Times New Roman" panose="02020603050405020304" pitchFamily="18" charset="0"/>
              </a:rPr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 за кратчайшее время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Искомую кривую назвали "брахистохроной", т.е. кривой кратчайшего времени.</a:t>
            </a:r>
          </a:p>
        </p:txBody>
      </p:sp>
      <p:sp>
        <p:nvSpPr>
          <p:cNvPr id="333828" name="Text Box 2052">
            <a:extLst>
              <a:ext uri="{FF2B5EF4-FFF2-40B4-BE49-F238E27FC236}">
                <a16:creationId xmlns:a16="http://schemas.microsoft.com/office/drawing/2014/main" id="{B2E52315-7CA9-41E7-A953-AFABA4126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43200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Среди математиков, решавших эту задачу, были: Г.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Лейбниц, И.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Ньютон, Г.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cs typeface="Times New Roman" panose="02020603050405020304" pitchFamily="18" charset="0"/>
              </a:rPr>
              <a:t>Лопиталь</a:t>
            </a:r>
            <a:r>
              <a:rPr lang="ru-RU" altLang="ru-RU" dirty="0">
                <a:cs typeface="Times New Roman" panose="02020603050405020304" pitchFamily="18" charset="0"/>
              </a:rPr>
              <a:t> и Я.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Бернулли. Они доказали, что искомой кривой является перевернутая циклоида (рис. </a:t>
            </a:r>
            <a:r>
              <a:rPr lang="ru-RU" altLang="ru-RU" dirty="0"/>
              <a:t>б</a:t>
            </a:r>
            <a:r>
              <a:rPr lang="ru-RU" altLang="ru-RU" dirty="0"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333829" name="Picture 2053">
            <a:extLst>
              <a:ext uri="{FF2B5EF4-FFF2-40B4-BE49-F238E27FC236}">
                <a16:creationId xmlns:a16="http://schemas.microsoft.com/office/drawing/2014/main" id="{23769C30-029B-482D-A63A-05F433A4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8091488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788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792A066A-0A92-4660-9817-2B3121526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Свойство 2</a:t>
            </a:r>
          </a:p>
        </p:txBody>
      </p:sp>
      <p:sp>
        <p:nvSpPr>
          <p:cNvPr id="294915" name="Text Box 3">
            <a:extLst>
              <a:ext uri="{FF2B5EF4-FFF2-40B4-BE49-F238E27FC236}">
                <a16:creationId xmlns:a16="http://schemas.microsoft.com/office/drawing/2014/main" id="{6293C008-7B0C-483A-85E0-BB3FEF008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991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Часы с маятником.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Часы с обычным маятником не могут идти точно, поскольку период колебаний маятника зависит от его амплитуды. Голландский ученый Христиан Гюйгенс (1629 – 1695) задался вопросом, по какой кривой должен двигаться шарик на нитке маятника, чтобы период его колебаний не зависел от амплитуды. Искомой кривой оказалась перевернутая циклоида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(рис.</a:t>
            </a:r>
            <a:r>
              <a:rPr lang="ru-RU" altLang="ru-RU" dirty="0"/>
              <a:t> 1, 2</a:t>
            </a:r>
            <a:r>
              <a:rPr lang="ru-RU" altLang="ru-RU" dirty="0">
                <a:cs typeface="Times New Roman" panose="02020603050405020304" pitchFamily="18" charset="0"/>
              </a:rPr>
              <a:t>). За это свойство циклоиду называют также "</a:t>
            </a:r>
            <a:r>
              <a:rPr lang="ru-RU" altLang="ru-RU" dirty="0" err="1">
                <a:cs typeface="Times New Roman" panose="02020603050405020304" pitchFamily="18" charset="0"/>
              </a:rPr>
              <a:t>таутохрона</a:t>
            </a:r>
            <a:r>
              <a:rPr lang="ru-RU" altLang="ru-RU" dirty="0">
                <a:cs typeface="Times New Roman" panose="02020603050405020304" pitchFamily="18" charset="0"/>
              </a:rPr>
              <a:t>" – кривая равных времен.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Если, например, в форме перевернутой циклоиды изготовить желоб </a:t>
            </a:r>
            <a:r>
              <a:rPr lang="ru-RU" altLang="ru-RU" dirty="0"/>
              <a:t>(рис. 1) </a:t>
            </a:r>
            <a:r>
              <a:rPr lang="ru-RU" altLang="ru-RU" dirty="0">
                <a:cs typeface="Times New Roman" panose="02020603050405020304" pitchFamily="18" charset="0"/>
              </a:rPr>
              <a:t>и пустить по нему шарик, то период движения шарика под действием силы тяжести не будет зависеть от начального его положения и от амплитуды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4918" name="Picture 6">
            <a:extLst>
              <a:ext uri="{FF2B5EF4-FFF2-40B4-BE49-F238E27FC236}">
                <a16:creationId xmlns:a16="http://schemas.microsoft.com/office/drawing/2014/main" id="{BD38AFDF-228F-4149-B6FD-8DB1CAF18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93" y="4951284"/>
            <a:ext cx="6627813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2FC2F320-11E7-4303-89B0-81C66DC03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Удлиненная циклоида</a:t>
            </a:r>
          </a:p>
        </p:txBody>
      </p:sp>
      <p:sp>
        <p:nvSpPr>
          <p:cNvPr id="225283" name="Text Box 3">
            <a:extLst>
              <a:ext uri="{FF2B5EF4-FFF2-40B4-BE49-F238E27FC236}">
                <a16:creationId xmlns:a16="http://schemas.microsoft.com/office/drawing/2014/main" id="{1190AF67-64B8-41B6-BBD7-98C6F390A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Кривая, которую описывает точка, закрепленная на </a:t>
            </a:r>
            <a:r>
              <a:rPr lang="ru-RU" altLang="ru-RU" sz="3200" dirty="0"/>
              <a:t>продолжении радиуса </a:t>
            </a:r>
            <a:r>
              <a:rPr lang="ru-RU" altLang="ru-RU" sz="3200" dirty="0">
                <a:cs typeface="Times New Roman" panose="02020603050405020304" pitchFamily="18" charset="0"/>
              </a:rPr>
              <a:t>окружности, катящейся по прямой,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удлиненной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циклоидой.</a:t>
            </a:r>
          </a:p>
        </p:txBody>
      </p:sp>
      <p:pic>
        <p:nvPicPr>
          <p:cNvPr id="225289" name="Picture 9">
            <a:extLst>
              <a:ext uri="{FF2B5EF4-FFF2-40B4-BE49-F238E27FC236}">
                <a16:creationId xmlns:a16="http://schemas.microsoft.com/office/drawing/2014/main" id="{BF617CF7-0102-4845-A851-6AC4BC29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65309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90" name="Picture 10">
            <a:extLst>
              <a:ext uri="{FF2B5EF4-FFF2-40B4-BE49-F238E27FC236}">
                <a16:creationId xmlns:a16="http://schemas.microsoft.com/office/drawing/2014/main" id="{D7B3859E-55FE-4DDD-9C14-06F11CC2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2" y="2852936"/>
            <a:ext cx="6530975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66C3D754-CC98-466D-8D54-5BD3B8B0F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Укороченная циклоида</a:t>
            </a:r>
          </a:p>
        </p:txBody>
      </p:sp>
      <p:sp>
        <p:nvSpPr>
          <p:cNvPr id="227331" name="Text Box 3">
            <a:extLst>
              <a:ext uri="{FF2B5EF4-FFF2-40B4-BE49-F238E27FC236}">
                <a16:creationId xmlns:a16="http://schemas.microsoft.com/office/drawing/2014/main" id="{6A9F1BEF-AA37-4348-8785-84AF020A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Кривая, которую описывает точка, закрепленная на </a:t>
            </a:r>
            <a:r>
              <a:rPr lang="ru-RU" altLang="ru-RU" sz="3200" dirty="0"/>
              <a:t>радиусе внутри </a:t>
            </a:r>
            <a:r>
              <a:rPr lang="ru-RU" altLang="ru-RU" sz="3200" dirty="0">
                <a:cs typeface="Times New Roman" panose="02020603050405020304" pitchFamily="18" charset="0"/>
              </a:rPr>
              <a:t>окружности, катящейся по прямой, называется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укороченной 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циклоидой.</a:t>
            </a:r>
          </a:p>
        </p:txBody>
      </p:sp>
      <p:pic>
        <p:nvPicPr>
          <p:cNvPr id="227338" name="Picture 10">
            <a:extLst>
              <a:ext uri="{FF2B5EF4-FFF2-40B4-BE49-F238E27FC236}">
                <a16:creationId xmlns:a16="http://schemas.microsoft.com/office/drawing/2014/main" id="{C656CC7C-2A4C-4D2D-9109-C71F0214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52935"/>
            <a:ext cx="7500938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9" name="Picture 11">
            <a:extLst>
              <a:ext uri="{FF2B5EF4-FFF2-40B4-BE49-F238E27FC236}">
                <a16:creationId xmlns:a16="http://schemas.microsoft.com/office/drawing/2014/main" id="{C9CB48DF-F169-4AAA-B338-849D01C6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7" y="2852936"/>
            <a:ext cx="7500938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4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188640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Для получения удлинённой циклоиды в компьютерной программе </a:t>
            </a:r>
            <a:r>
              <a:rPr lang="en-US" altLang="ru-RU" dirty="0"/>
              <a:t>GeoGebra</a:t>
            </a:r>
            <a:r>
              <a:rPr lang="ru-RU" altLang="ru-RU" dirty="0"/>
              <a:t> можно воспользоваться</a:t>
            </a:r>
            <a:r>
              <a:rPr lang="en-US" altLang="ru-RU" dirty="0"/>
              <a:t> </a:t>
            </a:r>
            <a:r>
              <a:rPr lang="ru-RU" altLang="ru-RU" dirty="0"/>
              <a:t>полученной ранее циклоидой</a:t>
            </a:r>
            <a:r>
              <a:rPr lang="en-US" altLang="ru-RU" dirty="0"/>
              <a:t>.</a:t>
            </a:r>
            <a:r>
              <a:rPr lang="ru-RU" altLang="ru-RU" dirty="0"/>
              <a:t> Для этого создадим ещё один ползунок</a:t>
            </a:r>
            <a:r>
              <a:rPr lang="en-US" altLang="ru-RU" dirty="0"/>
              <a:t> </a:t>
            </a:r>
            <a:r>
              <a:rPr lang="en-US" altLang="ru-RU" i="1" dirty="0"/>
              <a:t>b</a:t>
            </a:r>
            <a:r>
              <a:rPr lang="ru-RU" altLang="ru-RU" dirty="0"/>
              <a:t>,</a:t>
            </a:r>
            <a:r>
              <a:rPr lang="en-US" altLang="ru-RU" dirty="0"/>
              <a:t> </a:t>
            </a:r>
            <a:r>
              <a:rPr lang="ru-RU" altLang="ru-RU" dirty="0"/>
              <a:t>изменяющийся, например, от -1 до 1. Изменим точку </a:t>
            </a:r>
            <a:r>
              <a:rPr lang="en-US" altLang="ru-RU" i="1" dirty="0"/>
              <a:t>A</a:t>
            </a:r>
            <a:r>
              <a:rPr lang="ru-RU" altLang="ru-RU" dirty="0"/>
              <a:t>, кликнув по ней правой кнопкой «мыши». В открывшемся окне выберем «Свойства»</a:t>
            </a:r>
            <a:r>
              <a:rPr lang="en-US" altLang="ru-RU" dirty="0"/>
              <a:t>. </a:t>
            </a:r>
            <a:r>
              <a:rPr lang="ru-RU" altLang="ru-RU" dirty="0"/>
              <a:t>В разделе «Основные» в качестве координат точки </a:t>
            </a:r>
            <a:r>
              <a:rPr lang="en-US" altLang="ru-RU" i="1" dirty="0"/>
              <a:t>A </a:t>
            </a:r>
            <a:r>
              <a:rPr lang="ru-RU" altLang="ru-RU" dirty="0"/>
              <a:t>напишем </a:t>
            </a:r>
            <a:r>
              <a:rPr lang="en-US" altLang="ru-RU" dirty="0"/>
              <a:t>(</a:t>
            </a:r>
            <a:r>
              <a:rPr lang="en-US" altLang="ru-RU" dirty="0" err="1"/>
              <a:t>a,b</a:t>
            </a:r>
            <a:r>
              <a:rPr lang="en-US" altLang="ru-RU" dirty="0"/>
              <a:t>) </a:t>
            </a:r>
            <a:r>
              <a:rPr lang="ru-RU" altLang="ru-RU" dirty="0"/>
              <a:t>и нажмём </a:t>
            </a:r>
            <a:r>
              <a:rPr lang="en-US" altLang="ru-RU" dirty="0"/>
              <a:t>“Enter”. </a:t>
            </a:r>
            <a:r>
              <a:rPr lang="ru-RU" altLang="ru-RU" dirty="0"/>
              <a:t>На следующем слайде показан случай </a:t>
            </a:r>
            <a:r>
              <a:rPr lang="en-US" altLang="ru-RU" i="1" dirty="0"/>
              <a:t>b = </a:t>
            </a:r>
            <a:r>
              <a:rPr lang="en-US" altLang="ru-RU" dirty="0"/>
              <a:t>-0,5.</a:t>
            </a:r>
            <a:r>
              <a:rPr lang="en-US" altLang="ru-RU" sz="2400" dirty="0"/>
              <a:t>	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311093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2AD6A6-5FE6-48E8-A56D-5F6EBB6EF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28800"/>
            <a:ext cx="6542770" cy="50364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3628C-4D3A-BCBE-FA88-CE329F7EDECF}"/>
              </a:ext>
            </a:extLst>
          </p:cNvPr>
          <p:cNvSpPr txBox="1"/>
          <p:nvPr/>
        </p:nvSpPr>
        <p:spPr>
          <a:xfrm>
            <a:off x="0" y="59107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dirty="0"/>
              <a:t>	Получите эту траекторию в компьютерной программе </a:t>
            </a:r>
            <a:r>
              <a:rPr lang="en-US" altLang="ru-RU" sz="2400" dirty="0"/>
              <a:t>GeoGebra.</a:t>
            </a:r>
            <a:endParaRPr lang="ru-RU" dirty="0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9D00BA0F-42D0-7DE4-01FA-AD3A3902C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505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</p:spTree>
    <p:extLst>
      <p:ext uri="{BB962C8B-B14F-4D97-AF65-F5344CB8AC3E}">
        <p14:creationId xmlns:p14="http://schemas.microsoft.com/office/powerpoint/2010/main" val="85898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C16D85-1F45-FC41-ADC6-6B764C5AA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57" y="264116"/>
            <a:ext cx="8117485" cy="63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901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068F4DD-C2D1-4C83-BF1D-5AD3D8CD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010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dirty="0"/>
              <a:t>	</a:t>
            </a:r>
            <a:r>
              <a:rPr lang="ru-RU" altLang="ru-RU" sz="2400" dirty="0"/>
              <a:t>Получите укороченную циклоиду в компьютерной программе </a:t>
            </a:r>
            <a:r>
              <a:rPr lang="en-US" altLang="ru-RU" sz="2400" dirty="0"/>
              <a:t>GeoGebra.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023215-C075-40DA-A859-72136E21F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686292"/>
            <a:ext cx="6768752" cy="4916398"/>
          </a:xfrm>
          <a:prstGeom prst="rect">
            <a:avLst/>
          </a:prstGeom>
        </p:spPr>
      </p:pic>
      <p:sp>
        <p:nvSpPr>
          <p:cNvPr id="2" name="Rectangle 1026">
            <a:extLst>
              <a:ext uri="{FF2B5EF4-FFF2-40B4-BE49-F238E27FC236}">
                <a16:creationId xmlns:a16="http://schemas.microsoft.com/office/drawing/2014/main" id="{72A18344-4D3F-A9E3-510B-FD4CF68F6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</p:spTree>
    <p:extLst>
      <p:ext uri="{BB962C8B-B14F-4D97-AF65-F5344CB8AC3E}">
        <p14:creationId xmlns:p14="http://schemas.microsoft.com/office/powerpoint/2010/main" val="3500821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AA62C8B6-AC35-415B-B04C-123B75C10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264195" name="Text Box 3">
            <a:extLst>
              <a:ext uri="{FF2B5EF4-FFF2-40B4-BE49-F238E27FC236}">
                <a16:creationId xmlns:a16="http://schemas.microsoft.com/office/drawing/2014/main" id="{66FC047E-B936-4CA0-97F5-CD15ACE3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Нарисуйте траекторию движения вершины правильного треугольника, катящегося по прямой.</a:t>
            </a:r>
          </a:p>
        </p:txBody>
      </p:sp>
      <p:pic>
        <p:nvPicPr>
          <p:cNvPr id="264200" name="Picture 8">
            <a:extLst>
              <a:ext uri="{FF2B5EF4-FFF2-40B4-BE49-F238E27FC236}">
                <a16:creationId xmlns:a16="http://schemas.microsoft.com/office/drawing/2014/main" id="{EA196D53-06D0-4340-B2E4-54EBF00DB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317750"/>
            <a:ext cx="60817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201" name="Picture 9">
            <a:extLst>
              <a:ext uri="{FF2B5EF4-FFF2-40B4-BE49-F238E27FC236}">
                <a16:creationId xmlns:a16="http://schemas.microsoft.com/office/drawing/2014/main" id="{56BE91A3-4A50-4FC9-868F-FD8860774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276475"/>
            <a:ext cx="608171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4195" name="Text Box 3">
                <a:extLst>
                  <a:ext uri="{FF2B5EF4-FFF2-40B4-BE49-F238E27FC236}">
                    <a16:creationId xmlns:a16="http://schemas.microsoft.com/office/drawing/2014/main" id="{66FC047E-B936-4CA0-97F5-CD15ACE3D6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8002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49580" algn="just">
                  <a:spcAft>
                    <a:spcPts val="0"/>
                  </a:spcAft>
                </a:pPr>
                <a:r>
                  <a:rPr lang="ru-RU" altLang="ru-RU" sz="3200" dirty="0"/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получения в программе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GeoGebra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траектории движения точки, закреплённой в вершине правильного треугольника, катящегося по прямой, последовательно выполним следующие действия.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«Ползунок» создадим ползунок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изменяющийся от 0</a:t>
                </a:r>
                <a:r>
                  <a:rPr lang="ru-RU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до 360</a:t>
                </a:r>
                <a:r>
                  <a:rPr lang="ru-RU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Отметим точки 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A(0, 0), B(2, 0)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построим правильный треугольник с вершинами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</a:p>
              <a:p>
                <a:pPr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Отметим точку 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D(4, 0)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построим правильный треугольник с вершинами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D.</a:t>
                </a:r>
              </a:p>
              <a:p>
                <a:pPr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Отметим точку 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F(6, 0)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построим правильный треугольник с вершинами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ru-RU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F.</a:t>
                </a: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наб</a:t>
                </a:r>
                <a:r>
                  <a:rPr lang="ru-RU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ерём</a:t>
                </a: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Если(0° ≤ α ≤ 120°, Повернуть(Многоугольник(A, B, 3), -α, B)) и нажмём 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“Enter”.</a:t>
                </a:r>
              </a:p>
              <a:p>
                <a:pPr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строке «Ввод» наберём: Если(120° ≤ α ≤ 240°, Повернуть(Многоугольник(B, D, 3), -α + 120°, D))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нажмём 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“Enter”.</a:t>
                </a: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В строке «Ввод» наберём: Если(240° ≤ α ≤ 360°, Повернуть(Многоугольник(D, F, 3), -α + 240°, F)) и нажмём 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“Enter”.</a:t>
                </a:r>
                <a:endParaRPr lang="ru-RU" sz="1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</a:t>
                </a: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наберём: </a:t>
                </a:r>
                <a:r>
                  <a:rPr lang="ru-RU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Если(0° ≤ α ≤ 120°, Повернуть(A, -α, B)) </a:t>
                </a: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нажмём 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“Enter”.</a:t>
                </a:r>
                <a:endParaRPr lang="ru-RU" sz="1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В строке «Ввод» наберём: Если(120° ≤ α ≤ 240°, Повернуть(E, -α + 120°, D)) и нажмём </a:t>
                </a:r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“Enter”.</a:t>
                </a:r>
                <a:endParaRPr lang="ru-RU" sz="1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altLang="ru-RU" sz="1800" dirty="0"/>
                  <a:t>		Правой кнопкой «мыши» кликнем по ползунку, и выберем строчку «анимировать».</a:t>
                </a:r>
                <a:r>
                  <a:rPr lang="ru-RU" altLang="ru-RU" sz="1800" i="1" dirty="0"/>
                  <a:t> </a:t>
                </a:r>
                <a:r>
                  <a:rPr lang="ru-RU" altLang="ru-RU" sz="1800" dirty="0"/>
                  <a:t>Треугольник покатится по оси абсцисс, а, закреплённая на нём, точка будет описывать кривую. Она показана на следующем слайде.</a:t>
                </a:r>
              </a:p>
              <a:p>
                <a:pPr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Лишние точки и треугольники можно скрыть.</a:t>
                </a: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endParaRPr lang="ru-RU" sz="20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:endParaRPr lang="ru-RU" altLang="ru-RU" sz="3200" dirty="0"/>
              </a:p>
            </p:txBody>
          </p:sp>
        </mc:Choice>
        <mc:Fallback xmlns="">
          <p:sp>
            <p:nvSpPr>
              <p:cNvPr id="264195" name="Text Box 3">
                <a:extLst>
                  <a:ext uri="{FF2B5EF4-FFF2-40B4-BE49-F238E27FC236}">
                    <a16:creationId xmlns:a16="http://schemas.microsoft.com/office/drawing/2014/main" id="{66FC047E-B936-4CA0-97F5-CD15ACE3D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8002191"/>
              </a:xfrm>
              <a:prstGeom prst="rect">
                <a:avLst/>
              </a:prstGeom>
              <a:blipFill>
                <a:blip r:embed="rId3"/>
                <a:stretch>
                  <a:fillRect l="-533" r="-5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190F80-A59B-46B3-BF38-52E5F4D8A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05" y="1628465"/>
            <a:ext cx="7291071" cy="50211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AE09F2-E244-E726-21DC-BCD9DFD99C83}"/>
              </a:ext>
            </a:extLst>
          </p:cNvPr>
          <p:cNvSpPr txBox="1"/>
          <p:nvPr/>
        </p:nvSpPr>
        <p:spPr>
          <a:xfrm>
            <a:off x="0" y="620688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ru-RU" dirty="0"/>
              <a:t>	</a:t>
            </a:r>
            <a:r>
              <a:rPr lang="ru-RU" altLang="ru-RU" sz="2400" dirty="0"/>
              <a:t>Получите эту траекторию в компьютерной программе </a:t>
            </a:r>
            <a:r>
              <a:rPr lang="en-US" altLang="ru-RU" sz="2400" dirty="0"/>
              <a:t>GeoGebra.</a:t>
            </a:r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A09A7E1-F409-81D0-2806-6333BBF9B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</p:spTree>
    <p:extLst>
      <p:ext uri="{BB962C8B-B14F-4D97-AF65-F5344CB8AC3E}">
        <p14:creationId xmlns:p14="http://schemas.microsoft.com/office/powerpoint/2010/main" val="17635174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F8997C86-5926-4D48-941C-6D5EAFECD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266243" name="Text Box 3">
            <a:extLst>
              <a:ext uri="{FF2B5EF4-FFF2-40B4-BE49-F238E27FC236}">
                <a16:creationId xmlns:a16="http://schemas.microsoft.com/office/drawing/2014/main" id="{40580DEA-ACAD-4CF2-8959-B85093EAE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Нарисуйте траекторию движения вершины квадрата, катящегося по прямой.</a:t>
            </a:r>
          </a:p>
        </p:txBody>
      </p:sp>
      <p:pic>
        <p:nvPicPr>
          <p:cNvPr id="266246" name="Picture 6">
            <a:extLst>
              <a:ext uri="{FF2B5EF4-FFF2-40B4-BE49-F238E27FC236}">
                <a16:creationId xmlns:a16="http://schemas.microsoft.com/office/drawing/2014/main" id="{3B9E7486-5262-4318-96EE-06CBF54F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413000"/>
            <a:ext cx="6081713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7" name="Picture 7">
            <a:extLst>
              <a:ext uri="{FF2B5EF4-FFF2-40B4-BE49-F238E27FC236}">
                <a16:creationId xmlns:a16="http://schemas.microsoft.com/office/drawing/2014/main" id="{0A087ED8-DA59-42D5-B946-87AA02F7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117725"/>
            <a:ext cx="7524750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068F4DD-C2D1-4C83-BF1D-5AD3D8CD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Упражнение 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85E66-446F-485E-9E9C-BD8AEA917C02}"/>
              </a:ext>
            </a:extLst>
          </p:cNvPr>
          <p:cNvSpPr txBox="1"/>
          <p:nvPr/>
        </p:nvSpPr>
        <p:spPr>
          <a:xfrm>
            <a:off x="0" y="639852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Получите траекторию движения точки, закреплённой в вершине квадрата, катящегося по прямой.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EBACEA-F0AD-44B8-9300-795F92F64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00808"/>
            <a:ext cx="5669260" cy="43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38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050">
            <a:extLst>
              <a:ext uri="{FF2B5EF4-FFF2-40B4-BE49-F238E27FC236}">
                <a16:creationId xmlns:a16="http://schemas.microsoft.com/office/drawing/2014/main" id="{78FB3372-E65D-41BA-AD10-1B3FBE4A6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268291" name="Text Box 2051">
            <a:extLst>
              <a:ext uri="{FF2B5EF4-FFF2-40B4-BE49-F238E27FC236}">
                <a16:creationId xmlns:a16="http://schemas.microsoft.com/office/drawing/2014/main" id="{A338E6EE-2F3E-47F9-A794-884E7301A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Нарисуйте траекторию движения вершины правильного шестиугольника, катящегося по прямой.</a:t>
            </a:r>
          </a:p>
        </p:txBody>
      </p:sp>
      <p:pic>
        <p:nvPicPr>
          <p:cNvPr id="268294" name="Picture 2054">
            <a:extLst>
              <a:ext uri="{FF2B5EF4-FFF2-40B4-BE49-F238E27FC236}">
                <a16:creationId xmlns:a16="http://schemas.microsoft.com/office/drawing/2014/main" id="{52EB88C8-EA0A-4355-AEF0-D98046B6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397125"/>
            <a:ext cx="62722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295" name="Picture 2055">
            <a:extLst>
              <a:ext uri="{FF2B5EF4-FFF2-40B4-BE49-F238E27FC236}">
                <a16:creationId xmlns:a16="http://schemas.microsoft.com/office/drawing/2014/main" id="{E2F3C8B7-D176-4328-B169-238E9895B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344738"/>
            <a:ext cx="7159625" cy="21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068F4DD-C2D1-4C83-BF1D-5AD3D8CD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Упражнение 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85E66-446F-485E-9E9C-BD8AEA917C02}"/>
              </a:ext>
            </a:extLst>
          </p:cNvPr>
          <p:cNvSpPr txBox="1"/>
          <p:nvPr/>
        </p:nvSpPr>
        <p:spPr>
          <a:xfrm>
            <a:off x="0" y="639852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Получите траекторию движения точки, закреплённой в вершине правильного шестиугольника, катящегося по прямой.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CA25C0-DB9B-460A-A77A-B0BC8B6A4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032742"/>
            <a:ext cx="7020272" cy="41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571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5785E257-F5E9-4298-8005-35D326F2D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16832"/>
            <a:ext cx="9144000" cy="1368152"/>
          </a:xfrm>
        </p:spPr>
        <p:txBody>
          <a:bodyPr/>
          <a:lstStyle/>
          <a:p>
            <a:r>
              <a:rPr lang="ru-RU" altLang="ru-RU" sz="4800" dirty="0">
                <a:solidFill>
                  <a:srgbClr val="FF3300"/>
                </a:solidFill>
              </a:rPr>
              <a:t>1</a:t>
            </a:r>
            <a:r>
              <a:rPr lang="en-US" altLang="ru-RU" sz="4800" dirty="0">
                <a:solidFill>
                  <a:srgbClr val="FF3300"/>
                </a:solidFill>
              </a:rPr>
              <a:t>9*</a:t>
            </a:r>
            <a:r>
              <a:rPr lang="ru-RU" altLang="ru-RU" sz="4800" dirty="0">
                <a:solidFill>
                  <a:srgbClr val="FF3300"/>
                </a:solidFill>
              </a:rPr>
              <a:t>. Эпициклоиды и гипоциклоиды</a:t>
            </a:r>
          </a:p>
        </p:txBody>
      </p:sp>
    </p:spTree>
    <p:extLst>
      <p:ext uri="{BB962C8B-B14F-4D97-AF65-F5344CB8AC3E}">
        <p14:creationId xmlns:p14="http://schemas.microsoft.com/office/powerpoint/2010/main" val="37331460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8118D20D-DD76-4E22-B9F7-ECD160DAA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Кардиоида</a:t>
            </a:r>
          </a:p>
        </p:txBody>
      </p:sp>
      <p:sp>
        <p:nvSpPr>
          <p:cNvPr id="229379" name="Text Box 3">
            <a:extLst>
              <a:ext uri="{FF2B5EF4-FFF2-40B4-BE49-F238E27FC236}">
                <a16:creationId xmlns:a16="http://schemas.microsoft.com/office/drawing/2014/main" id="{344A586F-E5F6-469B-9BE3-6FC31B1CE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Т</a:t>
            </a:r>
            <a:r>
              <a:rPr lang="ru-RU" altLang="ru-RU" dirty="0">
                <a:cs typeface="Times New Roman" panose="02020603050405020304" pitchFamily="18" charset="0"/>
              </a:rPr>
              <a:t>раектория движения точки, закрепленной на окружности, катящейся с внешней стороны по другой окружности того же радиуса, называется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кардиоидой.</a:t>
            </a:r>
          </a:p>
        </p:txBody>
      </p:sp>
      <p:pic>
        <p:nvPicPr>
          <p:cNvPr id="229505" name="Picture 129">
            <a:extLst>
              <a:ext uri="{FF2B5EF4-FFF2-40B4-BE49-F238E27FC236}">
                <a16:creationId xmlns:a16="http://schemas.microsoft.com/office/drawing/2014/main" id="{AB032E5D-243D-4F2C-A295-220B0BE13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3119438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9506" name="Group 130">
            <a:extLst>
              <a:ext uri="{FF2B5EF4-FFF2-40B4-BE49-F238E27FC236}">
                <a16:creationId xmlns:a16="http://schemas.microsoft.com/office/drawing/2014/main" id="{AFDBBC47-2A20-4B8D-99EF-0FE3B9AF900A}"/>
              </a:ext>
            </a:extLst>
          </p:cNvPr>
          <p:cNvGrpSpPr>
            <a:grpSpLocks/>
          </p:cNvGrpSpPr>
          <p:nvPr/>
        </p:nvGrpSpPr>
        <p:grpSpPr bwMode="auto">
          <a:xfrm>
            <a:off x="252618" y="2819400"/>
            <a:ext cx="8766175" cy="2819400"/>
            <a:chOff x="144" y="1728"/>
            <a:chExt cx="5522" cy="1776"/>
          </a:xfrm>
        </p:grpSpPr>
        <p:sp>
          <p:nvSpPr>
            <p:cNvPr id="229507" name="Text Box 131">
              <a:extLst>
                <a:ext uri="{FF2B5EF4-FFF2-40B4-BE49-F238E27FC236}">
                  <a16:creationId xmlns:a16="http://schemas.microsoft.com/office/drawing/2014/main" id="{B9201ED3-072F-4480-AAEE-1FA89BCCD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216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dirty="0"/>
                <a:t>а) Запад;</a:t>
              </a:r>
            </a:p>
          </p:txBody>
        </p:sp>
        <p:pic>
          <p:nvPicPr>
            <p:cNvPr id="229508" name="Picture 132">
              <a:extLst>
                <a:ext uri="{FF2B5EF4-FFF2-40B4-BE49-F238E27FC236}">
                  <a16:creationId xmlns:a16="http://schemas.microsoft.com/office/drawing/2014/main" id="{66F3C309-B590-4E11-90CA-58E4053DB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728"/>
              <a:ext cx="2834" cy="1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09" name="Group 133">
            <a:extLst>
              <a:ext uri="{FF2B5EF4-FFF2-40B4-BE49-F238E27FC236}">
                <a16:creationId xmlns:a16="http://schemas.microsoft.com/office/drawing/2014/main" id="{01E94664-DFFD-409D-9297-D1BEBD58C234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828800"/>
            <a:ext cx="6556375" cy="3810000"/>
            <a:chOff x="1536" y="1104"/>
            <a:chExt cx="4130" cy="2400"/>
          </a:xfrm>
        </p:grpSpPr>
        <p:sp>
          <p:nvSpPr>
            <p:cNvPr id="229510" name="Text Box 134">
              <a:extLst>
                <a:ext uri="{FF2B5EF4-FFF2-40B4-BE49-F238E27FC236}">
                  <a16:creationId xmlns:a16="http://schemas.microsoft.com/office/drawing/2014/main" id="{74270ADD-79E7-489B-AB23-4B20B9E1F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216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б) восток;</a:t>
              </a:r>
            </a:p>
          </p:txBody>
        </p:sp>
        <p:pic>
          <p:nvPicPr>
            <p:cNvPr id="229511" name="Picture 135">
              <a:extLst>
                <a:ext uri="{FF2B5EF4-FFF2-40B4-BE49-F238E27FC236}">
                  <a16:creationId xmlns:a16="http://schemas.microsoft.com/office/drawing/2014/main" id="{97C273FF-ED01-4BFC-9DC2-B2B500E29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2" name="Group 136">
            <a:extLst>
              <a:ext uri="{FF2B5EF4-FFF2-40B4-BE49-F238E27FC236}">
                <a16:creationId xmlns:a16="http://schemas.microsoft.com/office/drawing/2014/main" id="{4D1607A7-F0B5-46AE-90A1-6E0B8DD5A623}"/>
              </a:ext>
            </a:extLst>
          </p:cNvPr>
          <p:cNvGrpSpPr>
            <a:grpSpLocks/>
          </p:cNvGrpSpPr>
          <p:nvPr/>
        </p:nvGrpSpPr>
        <p:grpSpPr bwMode="auto">
          <a:xfrm>
            <a:off x="328818" y="1828800"/>
            <a:ext cx="8689975" cy="4267200"/>
            <a:chOff x="192" y="1104"/>
            <a:chExt cx="5474" cy="2688"/>
          </a:xfrm>
        </p:grpSpPr>
        <p:sp>
          <p:nvSpPr>
            <p:cNvPr id="229513" name="Text Box 137">
              <a:extLst>
                <a:ext uri="{FF2B5EF4-FFF2-40B4-BE49-F238E27FC236}">
                  <a16:creationId xmlns:a16="http://schemas.microsoft.com/office/drawing/2014/main" id="{EF44292F-3B64-4364-AF29-329C82032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50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/>
                <a:t>в) восток;</a:t>
              </a:r>
            </a:p>
          </p:txBody>
        </p:sp>
        <p:pic>
          <p:nvPicPr>
            <p:cNvPr id="229514" name="Picture 138">
              <a:extLst>
                <a:ext uri="{FF2B5EF4-FFF2-40B4-BE49-F238E27FC236}">
                  <a16:creationId xmlns:a16="http://schemas.microsoft.com/office/drawing/2014/main" id="{25689D0A-EF3C-49C8-B4D4-5652EEF35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5" name="Group 139">
            <a:extLst>
              <a:ext uri="{FF2B5EF4-FFF2-40B4-BE49-F238E27FC236}">
                <a16:creationId xmlns:a16="http://schemas.microsoft.com/office/drawing/2014/main" id="{50AE9DDC-BE6F-4A01-9475-AB01BDC4C68E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828800"/>
            <a:ext cx="7318375" cy="4267200"/>
            <a:chOff x="1056" y="1104"/>
            <a:chExt cx="4610" cy="2688"/>
          </a:xfrm>
        </p:grpSpPr>
        <p:sp>
          <p:nvSpPr>
            <p:cNvPr id="229516" name="Text Box 140">
              <a:extLst>
                <a:ext uri="{FF2B5EF4-FFF2-40B4-BE49-F238E27FC236}">
                  <a16:creationId xmlns:a16="http://schemas.microsoft.com/office/drawing/2014/main" id="{93A0E88F-DB85-450E-98B9-62821905B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50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г) юг;</a:t>
              </a:r>
            </a:p>
          </p:txBody>
        </p:sp>
        <p:pic>
          <p:nvPicPr>
            <p:cNvPr id="229517" name="Picture 141">
              <a:extLst>
                <a:ext uri="{FF2B5EF4-FFF2-40B4-BE49-F238E27FC236}">
                  <a16:creationId xmlns:a16="http://schemas.microsoft.com/office/drawing/2014/main" id="{37A111BB-B2A6-4E2B-AF11-D272D86C1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18" name="Group 142">
            <a:extLst>
              <a:ext uri="{FF2B5EF4-FFF2-40B4-BE49-F238E27FC236}">
                <a16:creationId xmlns:a16="http://schemas.microsoft.com/office/drawing/2014/main" id="{9FD4FF49-3D88-472E-A84E-32EB046E1AB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828800"/>
            <a:ext cx="6403975" cy="4267200"/>
            <a:chOff x="1632" y="1104"/>
            <a:chExt cx="4034" cy="2688"/>
          </a:xfrm>
        </p:grpSpPr>
        <p:sp>
          <p:nvSpPr>
            <p:cNvPr id="229519" name="Text Box 143">
              <a:extLst>
                <a:ext uri="{FF2B5EF4-FFF2-40B4-BE49-F238E27FC236}">
                  <a16:creationId xmlns:a16="http://schemas.microsoft.com/office/drawing/2014/main" id="{EECD6AFF-0A28-415F-97BE-EDBC506DA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504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д) север;</a:t>
              </a:r>
            </a:p>
          </p:txBody>
        </p:sp>
        <p:pic>
          <p:nvPicPr>
            <p:cNvPr id="229520" name="Picture 144">
              <a:extLst>
                <a:ext uri="{FF2B5EF4-FFF2-40B4-BE49-F238E27FC236}">
                  <a16:creationId xmlns:a16="http://schemas.microsoft.com/office/drawing/2014/main" id="{CB68EED8-D4E1-4EF6-836B-10A0F097AC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21" name="Group 145">
            <a:extLst>
              <a:ext uri="{FF2B5EF4-FFF2-40B4-BE49-F238E27FC236}">
                <a16:creationId xmlns:a16="http://schemas.microsoft.com/office/drawing/2014/main" id="{A9174FC0-4488-4E30-8657-029C080AEF2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828800"/>
            <a:ext cx="8766175" cy="4724400"/>
            <a:chOff x="144" y="1104"/>
            <a:chExt cx="5522" cy="2976"/>
          </a:xfrm>
        </p:grpSpPr>
        <p:sp>
          <p:nvSpPr>
            <p:cNvPr id="229522" name="Text Box 146">
              <a:extLst>
                <a:ext uri="{FF2B5EF4-FFF2-40B4-BE49-F238E27FC236}">
                  <a16:creationId xmlns:a16="http://schemas.microsoft.com/office/drawing/2014/main" id="{2E7E7A7D-52FF-4ED7-95DB-89805FF17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792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/>
                <a:t>е) юг;</a:t>
              </a:r>
            </a:p>
          </p:txBody>
        </p:sp>
        <p:pic>
          <p:nvPicPr>
            <p:cNvPr id="229523" name="Picture 147">
              <a:extLst>
                <a:ext uri="{FF2B5EF4-FFF2-40B4-BE49-F238E27FC236}">
                  <a16:creationId xmlns:a16="http://schemas.microsoft.com/office/drawing/2014/main" id="{649D766C-8BE4-4FBE-9B5B-8F836123A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9524" name="Group 148">
            <a:extLst>
              <a:ext uri="{FF2B5EF4-FFF2-40B4-BE49-F238E27FC236}">
                <a16:creationId xmlns:a16="http://schemas.microsoft.com/office/drawing/2014/main" id="{3391531F-3E94-4EA5-B61D-A9EB7F495068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828800"/>
            <a:ext cx="7851775" cy="4724400"/>
            <a:chOff x="720" y="1104"/>
            <a:chExt cx="4946" cy="2976"/>
          </a:xfrm>
        </p:grpSpPr>
        <p:sp>
          <p:nvSpPr>
            <p:cNvPr id="229525" name="Text Box 149">
              <a:extLst>
                <a:ext uri="{FF2B5EF4-FFF2-40B4-BE49-F238E27FC236}">
                  <a16:creationId xmlns:a16="http://schemas.microsoft.com/office/drawing/2014/main" id="{4716F959-BCDA-4C27-9FD6-E981FF2BF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792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ж) север.</a:t>
              </a:r>
            </a:p>
          </p:txBody>
        </p:sp>
        <p:pic>
          <p:nvPicPr>
            <p:cNvPr id="229526" name="Picture 150">
              <a:extLst>
                <a:ext uri="{FF2B5EF4-FFF2-40B4-BE49-F238E27FC236}">
                  <a16:creationId xmlns:a16="http://schemas.microsoft.com/office/drawing/2014/main" id="{74CD4012-4FF4-49D3-94A0-7709BF804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04"/>
              <a:ext cx="2834" cy="2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9527" name="Text Box 151">
            <a:extLst>
              <a:ext uri="{FF2B5EF4-FFF2-40B4-BE49-F238E27FC236}">
                <a16:creationId xmlns:a16="http://schemas.microsoft.com/office/drawing/2014/main" id="{7E67CFFA-12F7-4E52-B6D2-764F0371D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4267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Для изображения кардиоиды р</a:t>
            </a:r>
            <a:r>
              <a:rPr lang="ru-RU" altLang="ru-RU" dirty="0">
                <a:cs typeface="Times New Roman" panose="02020603050405020304" pitchFamily="18" charset="0"/>
              </a:rPr>
              <a:t>азделим </a:t>
            </a:r>
            <a:r>
              <a:rPr lang="ru-RU" altLang="ru-RU" dirty="0"/>
              <a:t>окружность</a:t>
            </a:r>
            <a:r>
              <a:rPr lang="ru-RU" altLang="ru-RU" dirty="0">
                <a:cs typeface="Times New Roman" panose="02020603050405020304" pitchFamily="18" charset="0"/>
              </a:rPr>
              <a:t> на 8 равных частей точками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...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ru-RU" altLang="ru-RU" i="1" dirty="0">
                <a:cs typeface="Times New Roman" panose="02020603050405020304" pitchFamily="18" charset="0"/>
              </a:rPr>
              <a:t> А</a:t>
            </a:r>
            <a:r>
              <a:rPr lang="ru-RU" altLang="ru-RU" baseline="-30000" dirty="0">
                <a:cs typeface="Times New Roman" panose="02020603050405020304" pitchFamily="18" charset="0"/>
              </a:rPr>
              <a:t>8</a:t>
            </a:r>
            <a:r>
              <a:rPr lang="ru-RU" altLang="ru-RU" i="1" dirty="0">
                <a:cs typeface="Times New Roman" panose="02020603050405020304" pitchFamily="18" charset="0"/>
              </a:rPr>
              <a:t>=В.</a:t>
            </a:r>
            <a:r>
              <a:rPr lang="ru-RU" altLang="ru-RU" i="1" dirty="0"/>
              <a:t> </a:t>
            </a:r>
            <a:r>
              <a:rPr lang="ru-RU" altLang="ru-RU" dirty="0"/>
              <a:t>Выясните, где будет находиться отмеченная точка </a:t>
            </a:r>
            <a:r>
              <a:rPr lang="en-US" altLang="ru-RU" i="1" dirty="0"/>
              <a:t>A</a:t>
            </a:r>
            <a:r>
              <a:rPr lang="ru-RU" altLang="ru-RU" dirty="0"/>
              <a:t>, когда окружность, катящаяся по прямой, достигнет точки: а) </a:t>
            </a:r>
            <a:r>
              <a:rPr lang="en-US" altLang="ru-RU" i="1" dirty="0"/>
              <a:t>A</a:t>
            </a:r>
            <a:r>
              <a:rPr lang="en-US" altLang="ru-RU" baseline="-25000" dirty="0"/>
              <a:t>4</a:t>
            </a:r>
            <a:r>
              <a:rPr lang="ru-RU" altLang="ru-RU" dirty="0"/>
              <a:t>; б) </a:t>
            </a:r>
            <a:r>
              <a:rPr lang="en-US" altLang="ru-RU" i="1" dirty="0"/>
              <a:t>A</a:t>
            </a:r>
            <a:r>
              <a:rPr lang="en-US" altLang="ru-RU" baseline="-25000" dirty="0"/>
              <a:t>2</a:t>
            </a:r>
            <a:r>
              <a:rPr lang="en-US" altLang="ru-RU" dirty="0"/>
              <a:t>; </a:t>
            </a:r>
            <a:r>
              <a:rPr lang="en-US" altLang="ru-RU" baseline="-25000" dirty="0"/>
              <a:t> </a:t>
            </a:r>
            <a:r>
              <a:rPr lang="ru-RU" altLang="ru-RU" dirty="0"/>
              <a:t>в) </a:t>
            </a:r>
            <a:r>
              <a:rPr lang="en-US" altLang="ru-RU" i="1" dirty="0"/>
              <a:t>A</a:t>
            </a:r>
            <a:r>
              <a:rPr lang="en-US" altLang="ru-RU" baseline="-25000" dirty="0"/>
              <a:t>6</a:t>
            </a:r>
            <a:r>
              <a:rPr lang="en-US" altLang="ru-RU" dirty="0"/>
              <a:t>; </a:t>
            </a:r>
            <a:r>
              <a:rPr lang="ru-RU" altLang="ru-RU" dirty="0"/>
              <a:t>г) </a:t>
            </a:r>
            <a:r>
              <a:rPr lang="en-US" altLang="ru-RU" i="1" dirty="0"/>
              <a:t>A</a:t>
            </a:r>
            <a:r>
              <a:rPr lang="ru-RU" altLang="ru-RU" baseline="-25000" dirty="0"/>
              <a:t>1</a:t>
            </a:r>
            <a:r>
              <a:rPr lang="en-US" altLang="ru-RU" dirty="0"/>
              <a:t>;</a:t>
            </a:r>
            <a:r>
              <a:rPr lang="ru-RU" altLang="ru-RU" dirty="0"/>
              <a:t> д) </a:t>
            </a:r>
            <a:r>
              <a:rPr lang="en-US" altLang="ru-RU" i="1" dirty="0"/>
              <a:t>A</a:t>
            </a:r>
            <a:r>
              <a:rPr lang="ru-RU" altLang="ru-RU" baseline="-25000" dirty="0"/>
              <a:t>3</a:t>
            </a:r>
            <a:r>
              <a:rPr lang="en-US" altLang="ru-RU" dirty="0"/>
              <a:t>;</a:t>
            </a:r>
            <a:r>
              <a:rPr lang="ru-RU" altLang="ru-RU" dirty="0"/>
              <a:t> е) </a:t>
            </a:r>
            <a:r>
              <a:rPr lang="en-US" altLang="ru-RU" i="1" dirty="0"/>
              <a:t>A</a:t>
            </a:r>
            <a:r>
              <a:rPr lang="ru-RU" altLang="ru-RU" baseline="-25000" dirty="0"/>
              <a:t>5</a:t>
            </a:r>
            <a:r>
              <a:rPr lang="en-US" altLang="ru-RU" dirty="0"/>
              <a:t>;</a:t>
            </a:r>
            <a:r>
              <a:rPr lang="ru-RU" altLang="ru-RU" dirty="0"/>
              <a:t> ж) </a:t>
            </a:r>
            <a:r>
              <a:rPr lang="en-US" altLang="ru-RU" i="1" dirty="0"/>
              <a:t>A</a:t>
            </a:r>
            <a:r>
              <a:rPr lang="ru-RU" altLang="ru-RU" baseline="-25000" dirty="0"/>
              <a:t>7</a:t>
            </a:r>
            <a:r>
              <a:rPr lang="ru-RU" alt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AEF3E2-4EB7-B658-A5A0-7092D1FDB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82585"/>
            <a:ext cx="8335161" cy="56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799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Text Box 2051">
            <a:extLst>
              <a:ext uri="{FF2B5EF4-FFF2-40B4-BE49-F238E27FC236}">
                <a16:creationId xmlns:a16="http://schemas.microsoft.com/office/drawing/2014/main" id="{62C47984-DD3A-4D7A-BCF6-E3D02EF91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142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Соединяя плавной кривой построенные точки, получим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solidFill>
                  <a:srgbClr val="FF3300"/>
                </a:solidFill>
              </a:rPr>
              <a:t>карди</a:t>
            </a: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оид</a:t>
            </a:r>
            <a:r>
              <a:rPr lang="ru-RU" altLang="ru-RU" sz="3200" dirty="0">
                <a:solidFill>
                  <a:srgbClr val="FF3300"/>
                </a:solidFill>
              </a:rPr>
              <a:t>у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8772" name="Picture 2052">
            <a:extLst>
              <a:ext uri="{FF2B5EF4-FFF2-40B4-BE49-F238E27FC236}">
                <a16:creationId xmlns:a16="http://schemas.microsoft.com/office/drawing/2014/main" id="{720E5B73-8DCA-4218-989B-14BECA361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43342"/>
            <a:ext cx="449580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7386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indent="449580" algn="just">
                  <a:spcAft>
                    <a:spcPts val="0"/>
                  </a:spcAft>
                </a:pPr>
                <a:r>
                  <a:rPr lang="ru-RU" altLang="ru-RU" dirty="0"/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получения кардиоиды в программе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GeoGebra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последовательно выполним следующие действия.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«Ползунок» создадим ползунок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изменяющийся от 0</a:t>
                </a:r>
                <a:r>
                  <a:rPr lang="ru-RU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до 360</a:t>
                </a:r>
                <a:r>
                  <a:rPr lang="ru-RU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напишем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=(0,0) и нажмём «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Enter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». В результате получим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(0, 0).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«Окружность по центру и радиусу» создадим окружность с центром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радиусом 1.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напишем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=(2,0) и нажмём «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Enter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». В результате получим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(2, 0).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«Поворот вокруг точки» повернём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вокруг точки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против часовой стрелки. Получим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«Окружность по центру и радиусу» создадим окружность с центром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радиусом 1.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строке «Ввод» напишем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=(1,0) и нажмём «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Enter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». В результате получим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(1, 0).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«Поворот вокруг точки» повернём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вокруг точки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против часовой стрелки. Получим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«Поворот вокруг точки» повернём точку 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вокруг точки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против часовой стрелки. Получим точку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 помощью инструмента «Отрезок» соединим отрезком точки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Кликнем левой кнопкой мыши по точке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выберем строку «Оставлять след».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Кликнем левой кнопкой мыши по ползунку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выберем строку «Анимировать». В результате окружность с центром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покатится по окружности с центром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 точка 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будет описывать кардиоиду.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Она показана на следующем слайде.</a:t>
                </a:r>
                <a:endParaRPr lang="ru-R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50000"/>
                  </a:spcBef>
                </a:pPr>
                <a:endParaRPr lang="ru-RU" altLang="ru-RU" dirty="0"/>
              </a:p>
            </p:txBody>
          </p:sp>
        </mc:Choice>
        <mc:Fallback xmlns="">
          <p:sp>
            <p:nvSpPr>
              <p:cNvPr id="1024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7386638"/>
              </a:xfrm>
              <a:prstGeom prst="rect">
                <a:avLst/>
              </a:prstGeom>
              <a:blipFill>
                <a:blip r:embed="rId3"/>
                <a:stretch>
                  <a:fillRect l="-533" r="-5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4073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32B591-6912-4324-BA75-4EC16F9DA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12776"/>
            <a:ext cx="6811499" cy="5256584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382FFBA0-AC77-0D67-8771-10B2B8A6E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Упражнение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9981D-5B47-8ABC-848F-70FB56A01498}"/>
              </a:ext>
            </a:extLst>
          </p:cNvPr>
          <p:cNvSpPr txBox="1"/>
          <p:nvPr/>
        </p:nvSpPr>
        <p:spPr>
          <a:xfrm>
            <a:off x="0" y="639852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Получите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траекторию движения точки в компьютерной программе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262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050">
            <a:extLst>
              <a:ext uri="{FF2B5EF4-FFF2-40B4-BE49-F238E27FC236}">
                <a16:creationId xmlns:a16="http://schemas.microsoft.com/office/drawing/2014/main" id="{2D6AE68D-7CDB-46AA-BF5C-E3AC56ECE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276483" name="Text Box 2051">
            <a:extLst>
              <a:ext uri="{FF2B5EF4-FFF2-40B4-BE49-F238E27FC236}">
                <a16:creationId xmlns:a16="http://schemas.microsoft.com/office/drawing/2014/main" id="{3A6A49A4-4989-4F9E-AD08-C6270A663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Имеет ли кардиоида: а) оси симметрии; б) центр симметрии?</a:t>
            </a:r>
          </a:p>
        </p:txBody>
      </p:sp>
      <p:sp>
        <p:nvSpPr>
          <p:cNvPr id="276496" name="Text Box 2064">
            <a:extLst>
              <a:ext uri="{FF2B5EF4-FFF2-40B4-BE49-F238E27FC236}">
                <a16:creationId xmlns:a16="http://schemas.microsoft.com/office/drawing/2014/main" id="{E31F41B6-8280-4A93-A948-7123B0CC9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Да; </a:t>
            </a:r>
          </a:p>
        </p:txBody>
      </p:sp>
      <p:sp>
        <p:nvSpPr>
          <p:cNvPr id="276497" name="Text Box 2065">
            <a:extLst>
              <a:ext uri="{FF2B5EF4-FFF2-40B4-BE49-F238E27FC236}">
                <a16:creationId xmlns:a16="http://schemas.microsoft.com/office/drawing/2014/main" id="{C233AE38-1EC2-4ECA-B690-097E60FFE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0386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6" grpId="0" autoUpdateAnimBg="0"/>
      <p:bldP spid="27649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40360883-D820-4F7D-AE7E-5198663FB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Удлиненная кардиоида</a:t>
            </a:r>
          </a:p>
        </p:txBody>
      </p:sp>
      <p:sp>
        <p:nvSpPr>
          <p:cNvPr id="235523" name="Text Box 3">
            <a:extLst>
              <a:ext uri="{FF2B5EF4-FFF2-40B4-BE49-F238E27FC236}">
                <a16:creationId xmlns:a16="http://schemas.microsoft.com/office/drawing/2014/main" id="{FCFE722F-8932-43C9-8E65-9BEA572C5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Траектория движения</a:t>
            </a:r>
            <a:r>
              <a:rPr lang="ru-RU" altLang="ru-RU" sz="2800" dirty="0">
                <a:cs typeface="Times New Roman" panose="02020603050405020304" pitchFamily="18" charset="0"/>
              </a:rPr>
              <a:t> точк</a:t>
            </a:r>
            <a:r>
              <a:rPr lang="ru-RU" altLang="ru-RU" sz="2800" dirty="0"/>
              <a:t>и</a:t>
            </a:r>
            <a:r>
              <a:rPr lang="ru-RU" altLang="ru-RU" sz="2800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sz="2800" dirty="0"/>
              <a:t>ой</a:t>
            </a:r>
            <a:r>
              <a:rPr lang="ru-RU" altLang="ru-RU" sz="2800" dirty="0">
                <a:cs typeface="Times New Roman" panose="02020603050405020304" pitchFamily="18" charset="0"/>
              </a:rPr>
              <a:t> на </a:t>
            </a:r>
            <a:r>
              <a:rPr lang="ru-RU" altLang="ru-RU" sz="2800" dirty="0"/>
              <a:t>продолжении радиуса </a:t>
            </a:r>
            <a:r>
              <a:rPr lang="ru-RU" altLang="ru-RU" sz="2800" dirty="0">
                <a:cs typeface="Times New Roman" panose="02020603050405020304" pitchFamily="18" charset="0"/>
              </a:rPr>
              <a:t>окружности, катящейся по </a:t>
            </a:r>
            <a:r>
              <a:rPr lang="ru-RU" altLang="ru-RU" sz="2800" dirty="0"/>
              <a:t>другой окружности того же радиуса</a:t>
            </a:r>
            <a:r>
              <a:rPr lang="ru-RU" altLang="ru-RU" sz="2800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</a:rPr>
              <a:t>удлиненной карди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оидой.</a:t>
            </a:r>
            <a:r>
              <a:rPr lang="ru-RU" altLang="ru-RU" sz="2800" dirty="0">
                <a:solidFill>
                  <a:srgbClr val="FF3300"/>
                </a:solidFill>
              </a:rPr>
              <a:t> </a:t>
            </a:r>
            <a:r>
              <a:rPr lang="ru-RU" altLang="ru-RU" sz="2800" dirty="0"/>
              <a:t>Нарисуйте эту кривую.</a:t>
            </a:r>
          </a:p>
        </p:txBody>
      </p:sp>
      <p:pic>
        <p:nvPicPr>
          <p:cNvPr id="235527" name="Picture 7">
            <a:extLst>
              <a:ext uri="{FF2B5EF4-FFF2-40B4-BE49-F238E27FC236}">
                <a16:creationId xmlns:a16="http://schemas.microsoft.com/office/drawing/2014/main" id="{B54C9B14-541A-4189-9950-E2C1BCA35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49340"/>
            <a:ext cx="3577952" cy="333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1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43B4D-41F3-4949-936F-B52F394D2382}"/>
              </a:ext>
            </a:extLst>
          </p:cNvPr>
          <p:cNvSpPr txBox="1"/>
          <p:nvPr/>
        </p:nvSpPr>
        <p:spPr>
          <a:xfrm>
            <a:off x="0" y="5288340"/>
            <a:ext cx="9130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получения удлинённой кардиоиды в полученной ранее кардиоиде достаточно изменить только координаты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Например, поставить (0.5,0). В результате получим кривую, изображённую на рисунке.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E8072C-53DA-4D4D-A4CE-512A903E4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39" y="1241482"/>
            <a:ext cx="4494033" cy="4093574"/>
          </a:xfrm>
          <a:prstGeom prst="rect">
            <a:avLst/>
          </a:prstGeom>
        </p:spPr>
      </p:pic>
      <p:sp>
        <p:nvSpPr>
          <p:cNvPr id="3" name="Rectangle 2050">
            <a:extLst>
              <a:ext uri="{FF2B5EF4-FFF2-40B4-BE49-F238E27FC236}">
                <a16:creationId xmlns:a16="http://schemas.microsoft.com/office/drawing/2014/main" id="{71D1EC0B-F6F9-F937-6EE4-442171BF3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7C26FB-8FD0-6C8B-2622-DE69A94E7F9F}"/>
              </a:ext>
            </a:extLst>
          </p:cNvPr>
          <p:cNvSpPr txBox="1"/>
          <p:nvPr/>
        </p:nvSpPr>
        <p:spPr>
          <a:xfrm>
            <a:off x="0" y="457200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Получите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траекторию движения точки в компьютерной программе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9479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68666B3F-86EE-46E0-B3BC-E87681F2E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Укороченная кардиоида</a:t>
            </a:r>
          </a:p>
        </p:txBody>
      </p:sp>
      <p:sp>
        <p:nvSpPr>
          <p:cNvPr id="237571" name="Text Box 3">
            <a:extLst>
              <a:ext uri="{FF2B5EF4-FFF2-40B4-BE49-F238E27FC236}">
                <a16:creationId xmlns:a16="http://schemas.microsoft.com/office/drawing/2014/main" id="{3A854549-FA0A-4073-9999-9FE1FA2DC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Траектория движения</a:t>
            </a:r>
            <a:r>
              <a:rPr lang="ru-RU" altLang="ru-RU" dirty="0">
                <a:cs typeface="Times New Roman" panose="02020603050405020304" pitchFamily="18" charset="0"/>
              </a:rPr>
              <a:t> 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на </a:t>
            </a:r>
            <a:r>
              <a:rPr lang="ru-RU" altLang="ru-RU" dirty="0"/>
              <a:t>радиусе внутри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dirty="0"/>
              <a:t>по другой окружности того же радиуса</a:t>
            </a:r>
            <a:r>
              <a:rPr lang="ru-RU" altLang="ru-RU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укороченной карди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оидой.</a:t>
            </a:r>
            <a:r>
              <a:rPr lang="ru-RU" altLang="ru-RU" dirty="0">
                <a:solidFill>
                  <a:srgbClr val="FF3300"/>
                </a:solidFill>
              </a:rPr>
              <a:t> </a:t>
            </a:r>
            <a:r>
              <a:rPr lang="ru-RU" altLang="ru-RU" dirty="0"/>
              <a:t>Нарисуйте эту кривую.</a:t>
            </a:r>
          </a:p>
        </p:txBody>
      </p:sp>
      <p:pic>
        <p:nvPicPr>
          <p:cNvPr id="237574" name="Picture 6">
            <a:extLst>
              <a:ext uri="{FF2B5EF4-FFF2-40B4-BE49-F238E27FC236}">
                <a16:creationId xmlns:a16="http://schemas.microsoft.com/office/drawing/2014/main" id="{4A6A22DC-9DDB-4408-ABB8-406C88E88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9025"/>
            <a:ext cx="4876800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1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9B3075-C85F-44CC-AF87-43A0A2C05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300076"/>
            <a:ext cx="4392488" cy="40010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2CD0BB-1428-2AF1-F4BF-B43D60A725A1}"/>
              </a:ext>
            </a:extLst>
          </p:cNvPr>
          <p:cNvSpPr txBox="1"/>
          <p:nvPr/>
        </p:nvSpPr>
        <p:spPr>
          <a:xfrm>
            <a:off x="0" y="5267634"/>
            <a:ext cx="9054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получения укороченной кардиоиды в полученной ранее кардиоиде достаточно изменить только координаты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Например, поставить (1.2,0). В результате получим кривую, изображённую на рисунке.</a:t>
            </a:r>
            <a:endParaRPr lang="ru-RU" dirty="0"/>
          </a:p>
        </p:txBody>
      </p:sp>
      <p:sp>
        <p:nvSpPr>
          <p:cNvPr id="5" name="Rectangle 2050">
            <a:extLst>
              <a:ext uri="{FF2B5EF4-FFF2-40B4-BE49-F238E27FC236}">
                <a16:creationId xmlns:a16="http://schemas.microsoft.com/office/drawing/2014/main" id="{4522F0FB-1918-10AB-5C75-C3693247A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5556" y="-7297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832E9-1569-61E8-1E77-DE0848747E6B}"/>
              </a:ext>
            </a:extLst>
          </p:cNvPr>
          <p:cNvSpPr txBox="1"/>
          <p:nvPr/>
        </p:nvSpPr>
        <p:spPr>
          <a:xfrm>
            <a:off x="89756" y="449903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Получите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траекторию движения точки в компьютерной программе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2499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AB110FC1-DF4C-464F-A5A6-1D59F11DF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299011" name="Text Box 3">
            <a:extLst>
              <a:ext uri="{FF2B5EF4-FFF2-40B4-BE49-F238E27FC236}">
                <a16:creationId xmlns:a16="http://schemas.microsoft.com/office/drawing/2014/main" id="{B57AF58D-8FA3-4C56-8199-37BFB5BA3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Нарисуйте траекторию движения вершины правильного треугольника, катящегося с внешней стороны по другому правильному треугольнику.</a:t>
            </a:r>
          </a:p>
        </p:txBody>
      </p:sp>
      <p:pic>
        <p:nvPicPr>
          <p:cNvPr id="299012" name="Picture 4">
            <a:extLst>
              <a:ext uri="{FF2B5EF4-FFF2-40B4-BE49-F238E27FC236}">
                <a16:creationId xmlns:a16="http://schemas.microsoft.com/office/drawing/2014/main" id="{6997809A-6425-41E8-91F6-92D498B33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85" y="3419606"/>
            <a:ext cx="2189584" cy="176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13" name="Picture 5">
            <a:extLst>
              <a:ext uri="{FF2B5EF4-FFF2-40B4-BE49-F238E27FC236}">
                <a16:creationId xmlns:a16="http://schemas.microsoft.com/office/drawing/2014/main" id="{B8BD3407-AF16-4D94-B201-DA104954B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443422"/>
            <a:ext cx="3721968" cy="418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068F4DD-C2D1-4C83-BF1D-5AD3D8CD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Упражнение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85E66-446F-485E-9E9C-BD8AEA917C02}"/>
              </a:ext>
            </a:extLst>
          </p:cNvPr>
          <p:cNvSpPr txBox="1"/>
          <p:nvPr/>
        </p:nvSpPr>
        <p:spPr>
          <a:xfrm>
            <a:off x="0" y="639852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компьютерной программе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траекторию движения точки, закреплённой в вершине правильного треугольника, катящегося по другому правильному треугольнику.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31BAA9-19C4-4F4F-8709-03E375B96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132856"/>
            <a:ext cx="5759549" cy="43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F17CBBF-9F0D-C356-AEE5-086AFDB32AC8}"/>
              </a:ext>
            </a:extLst>
          </p:cNvPr>
          <p:cNvSpPr txBox="1"/>
          <p:nvPr/>
        </p:nvSpPr>
        <p:spPr>
          <a:xfrm>
            <a:off x="20097" y="-73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 учебник 7 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A6EAF5-48DE-8D88-FC69-D6241865D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965" y="515902"/>
            <a:ext cx="4968551" cy="39009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8ECD95-62AB-74C4-96D5-8F66FCC15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419" y="4440408"/>
            <a:ext cx="4968551" cy="22511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882E22-D20A-A90A-34A5-AEA5CFCA23A9}"/>
              </a:ext>
            </a:extLst>
          </p:cNvPr>
          <p:cNvSpPr txBox="1"/>
          <p:nvPr/>
        </p:nvSpPr>
        <p:spPr>
          <a:xfrm>
            <a:off x="7133659" y="4725144"/>
            <a:ext cx="1614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Вебинар </a:t>
            </a:r>
          </a:p>
          <a:p>
            <a:pPr algn="ctr"/>
            <a:r>
              <a:rPr lang="ru-RU" sz="2000" dirty="0"/>
              <a:t>14.11.2024</a:t>
            </a:r>
          </a:p>
        </p:txBody>
      </p:sp>
    </p:spTree>
    <p:extLst>
      <p:ext uri="{BB962C8B-B14F-4D97-AF65-F5344CB8AC3E}">
        <p14:creationId xmlns:p14="http://schemas.microsoft.com/office/powerpoint/2010/main" val="16731626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1026">
            <a:extLst>
              <a:ext uri="{FF2B5EF4-FFF2-40B4-BE49-F238E27FC236}">
                <a16:creationId xmlns:a16="http://schemas.microsoft.com/office/drawing/2014/main" id="{CDE13B9C-8FDC-4164-9C75-B528FE219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278531" name="Text Box 1027">
            <a:extLst>
              <a:ext uri="{FF2B5EF4-FFF2-40B4-BE49-F238E27FC236}">
                <a16:creationId xmlns:a16="http://schemas.microsoft.com/office/drawing/2014/main" id="{907106F2-A5F4-4770-A6EC-EDDD96F94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Получите траекторию движения вершины квадрата, катящегося с внешней стороны по другому квадрату.</a:t>
            </a:r>
          </a:p>
        </p:txBody>
      </p:sp>
      <p:pic>
        <p:nvPicPr>
          <p:cNvPr id="278532" name="Picture 1028">
            <a:extLst>
              <a:ext uri="{FF2B5EF4-FFF2-40B4-BE49-F238E27FC236}">
                <a16:creationId xmlns:a16="http://schemas.microsoft.com/office/drawing/2014/main" id="{4B4C6E37-C659-493E-8274-296FEA205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2852738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8533" name="Picture 1029">
            <a:extLst>
              <a:ext uri="{FF2B5EF4-FFF2-40B4-BE49-F238E27FC236}">
                <a16:creationId xmlns:a16="http://schemas.microsoft.com/office/drawing/2014/main" id="{09A530F9-9282-4C75-90CC-D83453F1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487203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068F4DD-C2D1-4C83-BF1D-5AD3D8CD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" y="90918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Упражнение 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85E66-446F-485E-9E9C-BD8AEA917C02}"/>
              </a:ext>
            </a:extLst>
          </p:cNvPr>
          <p:cNvSpPr txBox="1"/>
          <p:nvPr/>
        </p:nvSpPr>
        <p:spPr>
          <a:xfrm>
            <a:off x="0" y="639852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компьютерной программе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траекторию движения точки, закреплённой в вершине квадрата, катящегося по другому квадрату.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221F8-F73A-4D03-A9A6-7665B19C8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060848"/>
            <a:ext cx="5759549" cy="43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103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7EDF05DC-B848-42E9-9AEC-DF8337927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280579" name="Text Box 3">
            <a:extLst>
              <a:ext uri="{FF2B5EF4-FFF2-40B4-BE49-F238E27FC236}">
                <a16:creationId xmlns:a16="http://schemas.microsoft.com/office/drawing/2014/main" id="{B61A1A94-7C1F-4025-A6C3-F884063A5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Получите траекторию движения вершины правильного шестиугольника, катящегося с внешней стороны по другому правильному шестиугольнику.</a:t>
            </a:r>
          </a:p>
        </p:txBody>
      </p:sp>
      <p:pic>
        <p:nvPicPr>
          <p:cNvPr id="280586" name="Picture 10">
            <a:extLst>
              <a:ext uri="{FF2B5EF4-FFF2-40B4-BE49-F238E27FC236}">
                <a16:creationId xmlns:a16="http://schemas.microsoft.com/office/drawing/2014/main" id="{B754C663-3895-48C9-9490-D8B33B0E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2852738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0587" name="Picture 11">
            <a:extLst>
              <a:ext uri="{FF2B5EF4-FFF2-40B4-BE49-F238E27FC236}">
                <a16:creationId xmlns:a16="http://schemas.microsoft.com/office/drawing/2014/main" id="{205C5B7C-BA9C-4E6E-BE14-40F0DB2A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71" y="2451795"/>
            <a:ext cx="4456113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068F4DD-C2D1-4C83-BF1D-5AD3D8CD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0000"/>
                </a:solidFill>
              </a:rPr>
              <a:t>Упражнение 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85E66-446F-485E-9E9C-BD8AEA917C02}"/>
              </a:ext>
            </a:extLst>
          </p:cNvPr>
          <p:cNvSpPr txBox="1"/>
          <p:nvPr/>
        </p:nvSpPr>
        <p:spPr>
          <a:xfrm>
            <a:off x="0" y="639852"/>
            <a:ext cx="9180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компьютерной программе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получите траекторию движения точки, закреплённой в вершине правильного шестиугольника, катящегося по другому правильному шестиугольнику.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446FAC-8E95-481A-8CD0-98F0BE2EB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309681"/>
            <a:ext cx="5976664" cy="45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078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43B4D-41F3-4949-936F-B52F394D2382}"/>
              </a:ext>
            </a:extLst>
          </p:cNvPr>
          <p:cNvSpPr txBox="1"/>
          <p:nvPr/>
        </p:nvSpPr>
        <p:spPr>
          <a:xfrm>
            <a:off x="0" y="0"/>
            <a:ext cx="9054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spcAft>
                <a:spcPts val="0"/>
              </a:spcAft>
              <a:tabLst>
                <a:tab pos="-333057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Окружность, катящаяся по другой окружности, может иметь радиус, отличный от радиуса окружности, по которой она катится. Соответствующая траектория называется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эпициклоидой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B97B90-649D-4B34-80C1-B5FFA722DE40}"/>
                  </a:ext>
                </a:extLst>
              </p:cNvPr>
              <p:cNvSpPr txBox="1"/>
              <p:nvPr/>
            </p:nvSpPr>
            <p:spPr>
              <a:xfrm>
                <a:off x="0" y="1268760"/>
                <a:ext cx="9054244" cy="5662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540385" algn="just">
                  <a:spcAft>
                    <a:spcPts val="0"/>
                  </a:spcAft>
                  <a:tabLst>
                    <a:tab pos="-3330575" algn="l"/>
                  </a:tabLs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Рассмотрим пример эпициклоиды, для которой отношение радиусов равно 0.4. Для получения соответствующей траектории в предыдущих действиях для получения кардиоиды нужно произвести следующие замены.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Задать изменение угла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 0</a:t>
                </a:r>
                <a:r>
                  <a:rPr lang="ru-RU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до 720</a:t>
                </a:r>
                <a:r>
                  <a:rPr lang="ru-RU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Вместо координат (2,0) точки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ввести координаты (1.4, 0).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  <a:tab pos="-3330575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Вместо радиуса 1 окружности с центром в точке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ввести радиус 0.4.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420745" algn="l"/>
                    <a:tab pos="-3330575" algn="l"/>
                  </a:tabLs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Вместо угла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поворота точки 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вокруг точки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ввести угол </a:t>
                </a:r>
                <a14:m>
                  <m:oMath xmlns:m="http://schemas.openxmlformats.org/officeDocument/2006/math"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ru-RU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В результате закреплённая точка будет описывать кривую, изображённую на следующем слайде.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/>
                  <a:t>	Получите эту траекторию в компьютерной программе </a:t>
                </a:r>
                <a:r>
                  <a:rPr lang="en-US" dirty="0"/>
                  <a:t>GeoGebra.</a:t>
                </a:r>
                <a:endParaRPr lang="ru-RU" dirty="0"/>
              </a:p>
              <a:p>
                <a:pPr indent="540385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-3330575" algn="l"/>
                  </a:tabLst>
                </a:pP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B97B90-649D-4B34-80C1-B5FFA722D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8760"/>
                <a:ext cx="9054244" cy="5662769"/>
              </a:xfrm>
              <a:prstGeom prst="rect">
                <a:avLst/>
              </a:prstGeom>
              <a:blipFill>
                <a:blip r:embed="rId3"/>
                <a:stretch>
                  <a:fillRect l="-1010" t="-861" r="-10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4235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57C529-9B99-41A5-AC47-BEA13655C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87418"/>
            <a:ext cx="6440388" cy="56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78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B61DE709-BBFC-469D-A1A6-9BAB079EB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247811" name="Text Box 3">
            <a:extLst>
              <a:ext uri="{FF2B5EF4-FFF2-40B4-BE49-F238E27FC236}">
                <a16:creationId xmlns:a16="http://schemas.microsoft.com/office/drawing/2014/main" id="{4056402F-5BD8-4F86-A488-301952FBE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400" dirty="0"/>
              <a:t> Получите т</a:t>
            </a:r>
            <a:r>
              <a:rPr lang="ru-RU" altLang="ru-RU" sz="2400" dirty="0">
                <a:cs typeface="Times New Roman" panose="02020603050405020304" pitchFamily="18" charset="0"/>
              </a:rPr>
              <a:t>раекторию движения точки</a:t>
            </a:r>
            <a:r>
              <a:rPr lang="ru-RU" altLang="ru-RU" dirty="0">
                <a:cs typeface="Times New Roman" panose="02020603050405020304" pitchFamily="18" charset="0"/>
              </a:rPr>
              <a:t>, закреплённой на 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окружности, если отношение радиусов равно 2:3.</a:t>
            </a:r>
          </a:p>
        </p:txBody>
      </p:sp>
      <p:pic>
        <p:nvPicPr>
          <p:cNvPr id="247814" name="Picture 6">
            <a:extLst>
              <a:ext uri="{FF2B5EF4-FFF2-40B4-BE49-F238E27FC236}">
                <a16:creationId xmlns:a16="http://schemas.microsoft.com/office/drawing/2014/main" id="{22109EAB-60ED-4BE7-9E55-236B8769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2" y="2267129"/>
            <a:ext cx="3762375" cy="3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71C8D9B4-3096-4712-B53E-1AB3BC9CF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253955" name="Text Box 3">
            <a:extLst>
              <a:ext uri="{FF2B5EF4-FFF2-40B4-BE49-F238E27FC236}">
                <a16:creationId xmlns:a16="http://schemas.microsoft.com/office/drawing/2014/main" id="{0B0A5B8C-F11D-4388-93D7-F9CD26D28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400" dirty="0"/>
              <a:t> Получите т</a:t>
            </a:r>
            <a:r>
              <a:rPr lang="ru-RU" altLang="ru-RU" sz="2400" dirty="0">
                <a:cs typeface="Times New Roman" panose="02020603050405020304" pitchFamily="18" charset="0"/>
              </a:rPr>
              <a:t>раекторию движения точки</a:t>
            </a:r>
            <a:r>
              <a:rPr lang="ru-RU" altLang="ru-RU" dirty="0">
                <a:cs typeface="Times New Roman" panose="02020603050405020304" pitchFamily="18" charset="0"/>
              </a:rPr>
              <a:t>, закреплённой на </a:t>
            </a:r>
            <a:r>
              <a:rPr lang="ru-RU" altLang="ru-RU" dirty="0"/>
              <a:t>продолжение радиуса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</a:t>
            </a:r>
            <a:r>
              <a:rPr lang="ru-RU" altLang="ru-RU" dirty="0">
                <a:cs typeface="Times New Roman" panose="02020603050405020304" pitchFamily="18" charset="0"/>
              </a:rPr>
              <a:t>, если </a:t>
            </a:r>
            <a:r>
              <a:rPr lang="ru-RU" altLang="ru-RU" dirty="0"/>
              <a:t>отношение радиусов равно 2:3.</a:t>
            </a:r>
          </a:p>
        </p:txBody>
      </p:sp>
      <p:pic>
        <p:nvPicPr>
          <p:cNvPr id="253957" name="Picture 5">
            <a:extLst>
              <a:ext uri="{FF2B5EF4-FFF2-40B4-BE49-F238E27FC236}">
                <a16:creationId xmlns:a16="http://schemas.microsoft.com/office/drawing/2014/main" id="{5B405C13-15FF-4C6B-A59C-0C71024EC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41" y="2267129"/>
            <a:ext cx="3755718" cy="379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D313DC43-FE1A-4BDA-A3F1-7F7F99D91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256003" name="Text Box 3">
            <a:extLst>
              <a:ext uri="{FF2B5EF4-FFF2-40B4-BE49-F238E27FC236}">
                <a16:creationId xmlns:a16="http://schemas.microsoft.com/office/drawing/2014/main" id="{FA08F30B-BCF4-458D-B23D-917A13A66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ru-RU" altLang="ru-RU" sz="2400" dirty="0"/>
              <a:t> Получите т</a:t>
            </a:r>
            <a:r>
              <a:rPr lang="ru-RU" altLang="ru-RU" sz="2400" dirty="0">
                <a:cs typeface="Times New Roman" panose="02020603050405020304" pitchFamily="18" charset="0"/>
              </a:rPr>
              <a:t>раекторию движения точки</a:t>
            </a:r>
            <a:r>
              <a:rPr lang="ru-RU" altLang="ru-RU" dirty="0">
                <a:cs typeface="Times New Roman" panose="02020603050405020304" pitchFamily="18" charset="0"/>
              </a:rPr>
              <a:t>, закреплённой на </a:t>
            </a:r>
            <a:r>
              <a:rPr lang="ru-RU" altLang="ru-RU" dirty="0"/>
              <a:t>радиусе </a:t>
            </a:r>
            <a:r>
              <a:rPr lang="ru-RU" altLang="ru-RU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</a:t>
            </a:r>
            <a:r>
              <a:rPr lang="ru-RU" altLang="ru-RU" dirty="0">
                <a:cs typeface="Times New Roman" panose="02020603050405020304" pitchFamily="18" charset="0"/>
              </a:rPr>
              <a:t>, если </a:t>
            </a:r>
            <a:r>
              <a:rPr lang="ru-RU" altLang="ru-RU" dirty="0"/>
              <a:t>отношение радиусов равно 2:3.</a:t>
            </a:r>
          </a:p>
        </p:txBody>
      </p:sp>
      <p:pic>
        <p:nvPicPr>
          <p:cNvPr id="256005" name="Picture 5">
            <a:extLst>
              <a:ext uri="{FF2B5EF4-FFF2-40B4-BE49-F238E27FC236}">
                <a16:creationId xmlns:a16="http://schemas.microsoft.com/office/drawing/2014/main" id="{CF592624-A192-4934-AA75-C2C9DBFAA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350"/>
            <a:ext cx="3709392" cy="359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095983B6-B814-4854-8CF6-F903CB5B3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847A3C69-17F1-4021-972B-5D5544018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Получите траекторию движения </a:t>
            </a:r>
            <a:r>
              <a:rPr lang="ru-RU" altLang="ru-RU" dirty="0">
                <a:cs typeface="Times New Roman" panose="02020603050405020304" pitchFamily="18" charset="0"/>
              </a:rPr>
              <a:t>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на 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окружности, если отношение радиусов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равно 1:2.</a:t>
            </a:r>
          </a:p>
        </p:txBody>
      </p:sp>
      <p:pic>
        <p:nvPicPr>
          <p:cNvPr id="270342" name="Picture 6">
            <a:extLst>
              <a:ext uri="{FF2B5EF4-FFF2-40B4-BE49-F238E27FC236}">
                <a16:creationId xmlns:a16="http://schemas.microsoft.com/office/drawing/2014/main" id="{7B3BC30C-6B53-4C2C-A50F-C0184F648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60045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5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F17CBBF-9F0D-C356-AEE5-086AFDB32AC8}"/>
              </a:ext>
            </a:extLst>
          </p:cNvPr>
          <p:cNvSpPr txBox="1"/>
          <p:nvPr/>
        </p:nvSpPr>
        <p:spPr>
          <a:xfrm>
            <a:off x="20097" y="-73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 учебник 8 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4E3C16-CBA5-7002-2231-C6C03502F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9" y="620688"/>
            <a:ext cx="7199122" cy="5328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E22CF2-BB8C-640F-692D-1D925A7E5E60}"/>
              </a:ext>
            </a:extLst>
          </p:cNvPr>
          <p:cNvSpPr txBox="1"/>
          <p:nvPr/>
        </p:nvSpPr>
        <p:spPr>
          <a:xfrm>
            <a:off x="7264453" y="3429000"/>
            <a:ext cx="1614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Вебинар </a:t>
            </a:r>
          </a:p>
          <a:p>
            <a:pPr algn="ctr"/>
            <a:r>
              <a:rPr lang="ru-RU" sz="2000" dirty="0"/>
              <a:t>30.01.2025</a:t>
            </a:r>
          </a:p>
        </p:txBody>
      </p:sp>
    </p:spTree>
    <p:extLst>
      <p:ext uri="{BB962C8B-B14F-4D97-AF65-F5344CB8AC3E}">
        <p14:creationId xmlns:p14="http://schemas.microsoft.com/office/powerpoint/2010/main" val="23556853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>
            <a:extLst>
              <a:ext uri="{FF2B5EF4-FFF2-40B4-BE49-F238E27FC236}">
                <a16:creationId xmlns:a16="http://schemas.microsoft.com/office/drawing/2014/main" id="{47D7D756-261C-43B6-BD8B-D9434A9F4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274435" name="Text Box 3">
            <a:extLst>
              <a:ext uri="{FF2B5EF4-FFF2-40B4-BE49-F238E27FC236}">
                <a16:creationId xmlns:a16="http://schemas.microsoft.com/office/drawing/2014/main" id="{AEC420C5-F927-42EB-B37C-46A9243BD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Получите траекторию движения </a:t>
            </a:r>
            <a:r>
              <a:rPr lang="ru-RU" altLang="ru-RU" dirty="0">
                <a:cs typeface="Times New Roman" panose="02020603050405020304" pitchFamily="18" charset="0"/>
              </a:rPr>
              <a:t>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на 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окружности, если отношение радиусов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равно 2:1.</a:t>
            </a:r>
          </a:p>
        </p:txBody>
      </p:sp>
      <p:pic>
        <p:nvPicPr>
          <p:cNvPr id="274437" name="Picture 5">
            <a:extLst>
              <a:ext uri="{FF2B5EF4-FFF2-40B4-BE49-F238E27FC236}">
                <a16:creationId xmlns:a16="http://schemas.microsoft.com/office/drawing/2014/main" id="{CB8AB057-A47D-4955-98A8-187AF70E0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038600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1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00E5AD45-8879-4D60-A449-B8FA332FF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272387" name="Text Box 3">
            <a:extLst>
              <a:ext uri="{FF2B5EF4-FFF2-40B4-BE49-F238E27FC236}">
                <a16:creationId xmlns:a16="http://schemas.microsoft.com/office/drawing/2014/main" id="{1B978CA6-14B0-449B-8DD3-667DFA71E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Получите траекторию движения </a:t>
            </a:r>
            <a:r>
              <a:rPr lang="ru-RU" altLang="ru-RU" dirty="0">
                <a:cs typeface="Times New Roman" panose="02020603050405020304" pitchFamily="18" charset="0"/>
              </a:rPr>
              <a:t>точк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dirty="0"/>
              <a:t>ой</a:t>
            </a:r>
            <a:r>
              <a:rPr lang="ru-RU" altLang="ru-RU" dirty="0">
                <a:cs typeface="Times New Roman" panose="02020603050405020304" pitchFamily="18" charset="0"/>
              </a:rPr>
              <a:t> на окружности, катящейся </a:t>
            </a:r>
            <a:r>
              <a:rPr lang="ru-RU" altLang="ru-RU" dirty="0"/>
              <a:t>с внешней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окружности, если отношение радиусов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равно 2:5.</a:t>
            </a:r>
          </a:p>
        </p:txBody>
      </p:sp>
      <p:pic>
        <p:nvPicPr>
          <p:cNvPr id="272389" name="Picture 5">
            <a:extLst>
              <a:ext uri="{FF2B5EF4-FFF2-40B4-BE49-F238E27FC236}">
                <a16:creationId xmlns:a16="http://schemas.microsoft.com/office/drawing/2014/main" id="{0DEA01D3-02F0-4B08-B403-EF71E03F8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3783013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5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C46C8D4D-6900-438F-BF36-DA20CAAEF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Гипоциклоида</a:t>
            </a:r>
          </a:p>
        </p:txBody>
      </p:sp>
      <p:sp>
        <p:nvSpPr>
          <p:cNvPr id="258051" name="Text Box 3">
            <a:extLst>
              <a:ext uri="{FF2B5EF4-FFF2-40B4-BE49-F238E27FC236}">
                <a16:creationId xmlns:a16="http://schemas.microsoft.com/office/drawing/2014/main" id="{DB07D426-BD55-4A21-9255-DDB9AAC92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Кривая, которую описывает точка, закрепленная на окружности, катящейся </a:t>
            </a:r>
            <a:r>
              <a:rPr lang="ru-RU" altLang="ru-RU" dirty="0"/>
              <a:t>с внутренней стороны</a:t>
            </a:r>
            <a:r>
              <a:rPr lang="ru-RU" altLang="ru-RU" dirty="0">
                <a:cs typeface="Times New Roman" panose="02020603050405020304" pitchFamily="18" charset="0"/>
              </a:rPr>
              <a:t> по </a:t>
            </a:r>
            <a:r>
              <a:rPr lang="ru-RU" altLang="ru-RU" dirty="0"/>
              <a:t>другой окружности</a:t>
            </a:r>
            <a:r>
              <a:rPr lang="ru-RU" altLang="ru-RU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гипо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циклоидой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/>
              <a:t> При этом отношение радиусов может быть различным. Нарисуйте гипоциклоиду, когда отношение радиусов равно 2:5.</a:t>
            </a:r>
          </a:p>
        </p:txBody>
      </p:sp>
      <p:pic>
        <p:nvPicPr>
          <p:cNvPr id="258053" name="Picture 5">
            <a:extLst>
              <a:ext uri="{FF2B5EF4-FFF2-40B4-BE49-F238E27FC236}">
                <a16:creationId xmlns:a16="http://schemas.microsoft.com/office/drawing/2014/main" id="{FCDC834D-4A6C-4F29-8C61-594A8832B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0045"/>
            <a:ext cx="3528392" cy="344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F5B8D-4182-4098-94CD-474C78CC1E6A}"/>
              </a:ext>
            </a:extLst>
          </p:cNvPr>
          <p:cNvSpPr txBox="1"/>
          <p:nvPr/>
        </p:nvSpPr>
        <p:spPr>
          <a:xfrm>
            <a:off x="9832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spcAft>
                <a:spcPts val="0"/>
              </a:spcAft>
              <a:tabLst>
                <a:tab pos="-333057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Окружность может катиться по другой окружности, не только с внешней стороны, но и внутри окружности. Соответствующая траектория называется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гипоциклоидой.</a:t>
            </a:r>
            <a:endParaRPr lang="ru-RU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CD5978-C79E-4392-BAE9-C1C32AF33830}"/>
                  </a:ext>
                </a:extLst>
              </p:cNvPr>
              <p:cNvSpPr txBox="1"/>
              <p:nvPr/>
            </p:nvSpPr>
            <p:spPr>
              <a:xfrm>
                <a:off x="9832" y="1484784"/>
                <a:ext cx="9144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540385" algn="just">
                  <a:spcAft>
                    <a:spcPts val="0"/>
                  </a:spcAft>
                  <a:tabLst>
                    <a:tab pos="-3330575" algn="l"/>
                  </a:tabLs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Рассмотрим пример гипоциклоиды, для которой отношение радиусов равно 0.4. Для получения соответствующей траектории в предыдущих действиях для получения эпициклоиды нужно произвести следующие замены.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330575" algn="l"/>
                  </a:tabLs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Вместо координат (1.4,0) точки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ввести координаты (0.6, 0).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spcAft>
                    <a:spcPts val="0"/>
                  </a:spcAft>
                  <a:tabLst>
                    <a:tab pos="-3330575" algn="l"/>
                  </a:tabLs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Вместо угла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поворота точки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вокруг точки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ввести угол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В результате закреплённая точка будет описывать кривую, изображённую на следующем слайде.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dirty="0"/>
                  <a:t>	</a:t>
                </a:r>
                <a:r>
                  <a:rPr lang="ru-RU" dirty="0"/>
                  <a:t>Получите эту траекторию в компьютерной программе </a:t>
                </a:r>
                <a:r>
                  <a:rPr lang="en-US" dirty="0"/>
                  <a:t>GeoGebra.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CD5978-C79E-4392-BAE9-C1C32AF33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" y="1484784"/>
                <a:ext cx="9144000" cy="4154984"/>
              </a:xfrm>
              <a:prstGeom prst="rect">
                <a:avLst/>
              </a:prstGeom>
              <a:blipFill>
                <a:blip r:embed="rId3"/>
                <a:stretch>
                  <a:fillRect l="-1067" t="-1175" r="-1000" b="-2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0916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4AEC08-E3B6-46B7-9967-87E6D791F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759061"/>
            <a:ext cx="6051362" cy="533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285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C0EB3F75-328D-4D0E-B0AE-56ADADF47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239619" name="Text Box 3">
            <a:extLst>
              <a:ext uri="{FF2B5EF4-FFF2-40B4-BE49-F238E27FC236}">
                <a16:creationId xmlns:a16="http://schemas.microsoft.com/office/drawing/2014/main" id="{F5455D0D-3D17-4E22-93CF-C9B50DC6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696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Получите т</a:t>
            </a:r>
            <a:r>
              <a:rPr lang="ru-RU" altLang="ru-RU" sz="2800" dirty="0">
                <a:cs typeface="Times New Roman" panose="02020603050405020304" pitchFamily="18" charset="0"/>
              </a:rPr>
              <a:t>раекторию движения точки, закрепленной на окружности, катящейся </a:t>
            </a:r>
            <a:r>
              <a:rPr lang="ru-RU" altLang="ru-RU" sz="2800" dirty="0"/>
              <a:t>внутри</a:t>
            </a:r>
            <a:r>
              <a:rPr lang="ru-RU" altLang="ru-RU" sz="2800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sz="2800" dirty="0"/>
              <a:t>в 4 раза большего</a:t>
            </a:r>
            <a:r>
              <a:rPr lang="ru-RU" altLang="ru-RU" sz="2800" dirty="0">
                <a:cs typeface="Times New Roman" panose="02020603050405020304" pitchFamily="18" charset="0"/>
              </a:rPr>
              <a:t> радиуса, которая называется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</a:rPr>
              <a:t>астро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идой.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endParaRPr lang="ru-RU" altLang="ru-RU" sz="2800" dirty="0"/>
          </a:p>
        </p:txBody>
      </p:sp>
      <p:pic>
        <p:nvPicPr>
          <p:cNvPr id="239622" name="Picture 6">
            <a:extLst>
              <a:ext uri="{FF2B5EF4-FFF2-40B4-BE49-F238E27FC236}">
                <a16:creationId xmlns:a16="http://schemas.microsoft.com/office/drawing/2014/main" id="{7E94F55A-55D2-4431-83BA-F4B135A6F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312368" cy="324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7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9F4770B9-01E5-49D8-9650-378B95829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290819" name="Text Box 3">
            <a:extLst>
              <a:ext uri="{FF2B5EF4-FFF2-40B4-BE49-F238E27FC236}">
                <a16:creationId xmlns:a16="http://schemas.microsoft.com/office/drawing/2014/main" id="{8BD73C41-8EE6-4D1D-9C95-D4344ECF1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Имеет ли астроида: а) оси симметрии; б) центр симметрии?</a:t>
            </a:r>
          </a:p>
        </p:txBody>
      </p:sp>
      <p:sp>
        <p:nvSpPr>
          <p:cNvPr id="290826" name="Text Box 10">
            <a:extLst>
              <a:ext uri="{FF2B5EF4-FFF2-40B4-BE49-F238E27FC236}">
                <a16:creationId xmlns:a16="http://schemas.microsoft.com/office/drawing/2014/main" id="{5B9A1D7A-4D21-42C5-8B86-F8171B52B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а) Да;</a:t>
            </a:r>
          </a:p>
        </p:txBody>
      </p:sp>
      <p:sp>
        <p:nvSpPr>
          <p:cNvPr id="290827" name="Text Box 11">
            <a:extLst>
              <a:ext uri="{FF2B5EF4-FFF2-40B4-BE49-F238E27FC236}">
                <a16:creationId xmlns:a16="http://schemas.microsoft.com/office/drawing/2014/main" id="{2AB80D0E-1130-47B3-A422-48FD59F5C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054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да.</a:t>
            </a:r>
          </a:p>
        </p:txBody>
      </p:sp>
    </p:spTree>
    <p:extLst>
      <p:ext uri="{BB962C8B-B14F-4D97-AF65-F5344CB8AC3E}">
        <p14:creationId xmlns:p14="http://schemas.microsoft.com/office/powerpoint/2010/main" val="30244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6" grpId="0" autoUpdateAnimBg="0"/>
      <p:bldP spid="290827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0A5F86A6-E624-4398-91E4-F17EC2AC2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01059" name="Text Box 3">
            <a:extLst>
              <a:ext uri="{FF2B5EF4-FFF2-40B4-BE49-F238E27FC236}">
                <a16:creationId xmlns:a16="http://schemas.microsoft.com/office/drawing/2014/main" id="{46B7D241-BFC6-413F-BE3D-2F0B8BEDA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Получите траекторию движения вершины квадрата со стороной 1, катящегося с внутренней стороны по другому квадрату со стороной 4.</a:t>
            </a:r>
          </a:p>
        </p:txBody>
      </p:sp>
      <p:pic>
        <p:nvPicPr>
          <p:cNvPr id="301060" name="Picture 4">
            <a:extLst>
              <a:ext uri="{FF2B5EF4-FFF2-40B4-BE49-F238E27FC236}">
                <a16:creationId xmlns:a16="http://schemas.microsoft.com/office/drawing/2014/main" id="{8DA0B793-1611-4E40-8740-8ECB919DD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2057400"/>
            <a:ext cx="415607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1" name="Picture 5">
            <a:extLst>
              <a:ext uri="{FF2B5EF4-FFF2-40B4-BE49-F238E27FC236}">
                <a16:creationId xmlns:a16="http://schemas.microsoft.com/office/drawing/2014/main" id="{26963BBB-8267-48E6-B6CC-0EA4523A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64904"/>
            <a:ext cx="3686021" cy="363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1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CD817B96-DCE2-4281-818C-3287B5865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pic>
        <p:nvPicPr>
          <p:cNvPr id="241670" name="Picture 6">
            <a:extLst>
              <a:ext uri="{FF2B5EF4-FFF2-40B4-BE49-F238E27FC236}">
                <a16:creationId xmlns:a16="http://schemas.microsoft.com/office/drawing/2014/main" id="{C7B947DF-F8D5-4CFA-A94F-F0122704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53681"/>
            <a:ext cx="3629000" cy="35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71" name="Text Box 7">
            <a:extLst>
              <a:ext uri="{FF2B5EF4-FFF2-40B4-BE49-F238E27FC236}">
                <a16:creationId xmlns:a16="http://schemas.microsoft.com/office/drawing/2014/main" id="{F8D366AE-62C6-42C3-AA37-CDDA413E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400" dirty="0"/>
              <a:t> </a:t>
            </a:r>
            <a:r>
              <a:rPr lang="ru-RU" altLang="ru-RU" sz="2800" dirty="0"/>
              <a:t>Получите т</a:t>
            </a:r>
            <a:r>
              <a:rPr lang="ru-RU" altLang="ru-RU" sz="2800" dirty="0">
                <a:cs typeface="Times New Roman" panose="02020603050405020304" pitchFamily="18" charset="0"/>
              </a:rPr>
              <a:t>раекторию движения точки, закрепленной на </a:t>
            </a:r>
            <a:r>
              <a:rPr lang="ru-RU" altLang="ru-RU" sz="2800" dirty="0"/>
              <a:t>продолжении радиуса </a:t>
            </a:r>
            <a:r>
              <a:rPr lang="ru-RU" altLang="ru-RU" sz="2800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sz="2800" dirty="0"/>
              <a:t>внутри</a:t>
            </a:r>
            <a:r>
              <a:rPr lang="ru-RU" altLang="ru-RU" sz="2800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sz="2800" dirty="0"/>
              <a:t>в 4 раза большего</a:t>
            </a:r>
            <a:r>
              <a:rPr lang="ru-RU" altLang="ru-RU" sz="2800" dirty="0">
                <a:cs typeface="Times New Roman" panose="02020603050405020304" pitchFamily="18" charset="0"/>
              </a:rPr>
              <a:t> радиуса, которая называется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</a:rPr>
              <a:t>удлиненной астро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идой.</a:t>
            </a:r>
            <a:r>
              <a:rPr lang="ru-RU" altLang="ru-RU" sz="2800" dirty="0">
                <a:solidFill>
                  <a:srgbClr val="FF3300"/>
                </a:solidFill>
              </a:rPr>
              <a:t>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4388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258BD8D7-4386-4647-BAE1-1F0D56A73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243715" name="Text Box 3">
            <a:extLst>
              <a:ext uri="{FF2B5EF4-FFF2-40B4-BE49-F238E27FC236}">
                <a16:creationId xmlns:a16="http://schemas.microsoft.com/office/drawing/2014/main" id="{F239CB37-D213-4863-BF5D-6FE42DE95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" y="6096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 Получите т</a:t>
            </a:r>
            <a:r>
              <a:rPr lang="ru-RU" altLang="ru-RU" sz="2800" dirty="0">
                <a:cs typeface="Times New Roman" panose="02020603050405020304" pitchFamily="18" charset="0"/>
              </a:rPr>
              <a:t>раекторию движения точки, закрепленной на окружности, катящейся </a:t>
            </a:r>
            <a:r>
              <a:rPr lang="ru-RU" altLang="ru-RU" sz="2800" dirty="0"/>
              <a:t>внутри</a:t>
            </a:r>
            <a:r>
              <a:rPr lang="ru-RU" altLang="ru-RU" sz="2800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sz="2800" dirty="0"/>
              <a:t>в 3 раза большего</a:t>
            </a:r>
            <a:r>
              <a:rPr lang="ru-RU" altLang="ru-RU" sz="2800" dirty="0">
                <a:cs typeface="Times New Roman" panose="02020603050405020304" pitchFamily="18" charset="0"/>
              </a:rPr>
              <a:t> радиуса, которая называется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</a:rPr>
              <a:t>кривой Штейнера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rgbClr val="FF3300"/>
                </a:solidFill>
              </a:rPr>
              <a:t> </a:t>
            </a:r>
            <a:endParaRPr lang="ru-RU" altLang="ru-RU" sz="2800" dirty="0"/>
          </a:p>
        </p:txBody>
      </p:sp>
      <p:pic>
        <p:nvPicPr>
          <p:cNvPr id="243718" name="Picture 6">
            <a:extLst>
              <a:ext uri="{FF2B5EF4-FFF2-40B4-BE49-F238E27FC236}">
                <a16:creationId xmlns:a16="http://schemas.microsoft.com/office/drawing/2014/main" id="{EE1C9CF5-DCEB-4C87-96AB-EB5C8471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71935"/>
            <a:ext cx="3561184" cy="34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1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F17CBBF-9F0D-C356-AEE5-086AFDB32AC8}"/>
              </a:ext>
            </a:extLst>
          </p:cNvPr>
          <p:cNvSpPr txBox="1"/>
          <p:nvPr/>
        </p:nvSpPr>
        <p:spPr>
          <a:xfrm>
            <a:off x="20097" y="-73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 учебник 9 класс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C1B281-9CA5-0B00-646C-9FAEEF383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15902"/>
            <a:ext cx="729785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443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702FB17E-9EB3-4FE1-87DF-3DCA39D61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245765" name="Text Box 5">
            <a:extLst>
              <a:ext uri="{FF2B5EF4-FFF2-40B4-BE49-F238E27FC236}">
                <a16:creationId xmlns:a16="http://schemas.microsoft.com/office/drawing/2014/main" id="{ED63E5EA-4ACE-4C4F-9BFE-3A98EB38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400" dirty="0"/>
              <a:t> </a:t>
            </a:r>
            <a:r>
              <a:rPr lang="ru-RU" altLang="ru-RU" sz="2800" dirty="0"/>
              <a:t>Получите т</a:t>
            </a:r>
            <a:r>
              <a:rPr lang="ru-RU" altLang="ru-RU" sz="2800" dirty="0">
                <a:cs typeface="Times New Roman" panose="02020603050405020304" pitchFamily="18" charset="0"/>
              </a:rPr>
              <a:t>раекторию движения точки, закрепленной на </a:t>
            </a:r>
            <a:r>
              <a:rPr lang="ru-RU" altLang="ru-RU" sz="2800" dirty="0"/>
              <a:t>продолжении радиуса </a:t>
            </a:r>
            <a:r>
              <a:rPr lang="ru-RU" altLang="ru-RU" sz="2800" dirty="0">
                <a:cs typeface="Times New Roman" panose="02020603050405020304" pitchFamily="18" charset="0"/>
              </a:rPr>
              <a:t>окружности, катящейся </a:t>
            </a:r>
            <a:r>
              <a:rPr lang="ru-RU" altLang="ru-RU" sz="2800" dirty="0"/>
              <a:t>внутри</a:t>
            </a:r>
            <a:r>
              <a:rPr lang="ru-RU" altLang="ru-RU" sz="2800" dirty="0">
                <a:cs typeface="Times New Roman" panose="02020603050405020304" pitchFamily="18" charset="0"/>
              </a:rPr>
              <a:t> другой окружности </a:t>
            </a:r>
            <a:r>
              <a:rPr lang="ru-RU" altLang="ru-RU" sz="2800" dirty="0"/>
              <a:t>в </a:t>
            </a:r>
            <a:r>
              <a:rPr lang="en-US" altLang="ru-RU" sz="2800" dirty="0"/>
              <a:t>3</a:t>
            </a:r>
            <a:r>
              <a:rPr lang="ru-RU" altLang="ru-RU" sz="2800" dirty="0"/>
              <a:t> раза большего</a:t>
            </a:r>
            <a:r>
              <a:rPr lang="ru-RU" altLang="ru-RU" sz="2800" dirty="0">
                <a:cs typeface="Times New Roman" panose="02020603050405020304" pitchFamily="18" charset="0"/>
              </a:rPr>
              <a:t> радиуса, которая называется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</a:rPr>
              <a:t>удлиненной кривой Штейнера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rgbClr val="FF3300"/>
                </a:solidFill>
              </a:rPr>
              <a:t> </a:t>
            </a:r>
            <a:endParaRPr lang="ru-RU" altLang="ru-RU" sz="2800" dirty="0"/>
          </a:p>
        </p:txBody>
      </p:sp>
      <p:pic>
        <p:nvPicPr>
          <p:cNvPr id="245766" name="Picture 6">
            <a:extLst>
              <a:ext uri="{FF2B5EF4-FFF2-40B4-BE49-F238E27FC236}">
                <a16:creationId xmlns:a16="http://schemas.microsoft.com/office/drawing/2014/main" id="{31BC3169-5E8E-4B98-BAFF-9A4BF5B21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92" y="2856369"/>
            <a:ext cx="3744416" cy="344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95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EAC34D74-9713-4CF1-9A55-09FA33360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335875" name="Text Box 3">
            <a:extLst>
              <a:ext uri="{FF2B5EF4-FFF2-40B4-BE49-F238E27FC236}">
                <a16:creationId xmlns:a16="http://schemas.microsoft.com/office/drawing/2014/main" id="{A3B701A7-900C-4A1A-AEB9-445509DB6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Нарисуйте траекторию движения </a:t>
            </a:r>
            <a:r>
              <a:rPr lang="ru-RU" altLang="ru-RU" sz="2800" dirty="0">
                <a:cs typeface="Times New Roman" panose="02020603050405020304" pitchFamily="18" charset="0"/>
              </a:rPr>
              <a:t>точк</a:t>
            </a:r>
            <a:r>
              <a:rPr lang="ru-RU" altLang="ru-RU" sz="2800" dirty="0"/>
              <a:t>и</a:t>
            </a:r>
            <a:r>
              <a:rPr lang="ru-RU" altLang="ru-RU" sz="2800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sz="2800" dirty="0"/>
              <a:t>ой</a:t>
            </a:r>
            <a:r>
              <a:rPr lang="ru-RU" altLang="ru-RU" sz="2800" dirty="0">
                <a:cs typeface="Times New Roman" panose="02020603050405020304" pitchFamily="18" charset="0"/>
              </a:rPr>
              <a:t> на окружности, катящейся </a:t>
            </a:r>
            <a:r>
              <a:rPr lang="ru-RU" altLang="ru-RU" sz="2800" dirty="0"/>
              <a:t>внутри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другой окружности в два раза большего радиуса.</a:t>
            </a:r>
          </a:p>
        </p:txBody>
      </p:sp>
      <p:pic>
        <p:nvPicPr>
          <p:cNvPr id="335883" name="Picture 11">
            <a:extLst>
              <a:ext uri="{FF2B5EF4-FFF2-40B4-BE49-F238E27FC236}">
                <a16:creationId xmlns:a16="http://schemas.microsoft.com/office/drawing/2014/main" id="{DC7630AE-DDA4-487E-9DEA-814D13AE7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10" y="2455863"/>
            <a:ext cx="2993516" cy="284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5886" name="Group 14">
            <a:extLst>
              <a:ext uri="{FF2B5EF4-FFF2-40B4-BE49-F238E27FC236}">
                <a16:creationId xmlns:a16="http://schemas.microsoft.com/office/drawing/2014/main" id="{700CFD57-6268-4690-AE44-13A23698A456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455862"/>
            <a:ext cx="5761038" cy="3825876"/>
            <a:chOff x="249" y="1547"/>
            <a:chExt cx="3629" cy="2410"/>
          </a:xfrm>
        </p:grpSpPr>
        <p:sp>
          <p:nvSpPr>
            <p:cNvPr id="335879" name="Text Box 7">
              <a:extLst>
                <a:ext uri="{FF2B5EF4-FFF2-40B4-BE49-F238E27FC236}">
                  <a16:creationId xmlns:a16="http://schemas.microsoft.com/office/drawing/2014/main" id="{7AAAD499-68D0-43B7-B47F-B3D4D78D4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627"/>
              <a:ext cx="36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 dirty="0"/>
                <a:t> Диаметр окружности.</a:t>
              </a:r>
            </a:p>
          </p:txBody>
        </p:sp>
        <p:pic>
          <p:nvPicPr>
            <p:cNvPr id="335884" name="Picture 12">
              <a:extLst>
                <a:ext uri="{FF2B5EF4-FFF2-40B4-BE49-F238E27FC236}">
                  <a16:creationId xmlns:a16="http://schemas.microsoft.com/office/drawing/2014/main" id="{EB7FAE08-BA41-4D09-8FA5-10E45B211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1547"/>
              <a:ext cx="1875" cy="1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81DB0F6E-DBE7-4AC2-955C-EBD013933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37923" name="Text Box 3">
            <a:extLst>
              <a:ext uri="{FF2B5EF4-FFF2-40B4-BE49-F238E27FC236}">
                <a16:creationId xmlns:a16="http://schemas.microsoft.com/office/drawing/2014/main" id="{FD83467D-C250-451B-BF2C-3F9CEFC4C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Докажите, что траекторией движения </a:t>
            </a:r>
            <a:r>
              <a:rPr lang="ru-RU" altLang="ru-RU" sz="2800" dirty="0">
                <a:cs typeface="Times New Roman" panose="02020603050405020304" pitchFamily="18" charset="0"/>
              </a:rPr>
              <a:t>точк</a:t>
            </a:r>
            <a:r>
              <a:rPr lang="ru-RU" altLang="ru-RU" sz="2800" dirty="0"/>
              <a:t>и</a:t>
            </a:r>
            <a:r>
              <a:rPr lang="ru-RU" altLang="ru-RU" sz="2800" dirty="0">
                <a:cs typeface="Times New Roman" panose="02020603050405020304" pitchFamily="18" charset="0"/>
              </a:rPr>
              <a:t>, закрепленн</a:t>
            </a:r>
            <a:r>
              <a:rPr lang="ru-RU" altLang="ru-RU" sz="2800" dirty="0"/>
              <a:t>ой</a:t>
            </a:r>
            <a:r>
              <a:rPr lang="ru-RU" altLang="ru-RU" sz="2800" dirty="0">
                <a:cs typeface="Times New Roman" panose="02020603050405020304" pitchFamily="18" charset="0"/>
              </a:rPr>
              <a:t> на окружности, катящейся </a:t>
            </a:r>
            <a:r>
              <a:rPr lang="ru-RU" altLang="ru-RU" sz="2800" dirty="0"/>
              <a:t>внутри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другой окружности в два раза большего радиуса, является диаметр.</a:t>
            </a:r>
          </a:p>
        </p:txBody>
      </p:sp>
      <p:pic>
        <p:nvPicPr>
          <p:cNvPr id="337929" name="Picture 9">
            <a:extLst>
              <a:ext uri="{FF2B5EF4-FFF2-40B4-BE49-F238E27FC236}">
                <a16:creationId xmlns:a16="http://schemas.microsoft.com/office/drawing/2014/main" id="{38C8FB3B-28A6-499A-B086-5E5347723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2413000"/>
            <a:ext cx="2105025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7931" name="Group 11">
            <a:extLst>
              <a:ext uri="{FF2B5EF4-FFF2-40B4-BE49-F238E27FC236}">
                <a16:creationId xmlns:a16="http://schemas.microsoft.com/office/drawing/2014/main" id="{6010CAC5-3A65-4F99-91A9-B07D798D38A9}"/>
              </a:ext>
            </a:extLst>
          </p:cNvPr>
          <p:cNvGrpSpPr>
            <a:grpSpLocks/>
          </p:cNvGrpSpPr>
          <p:nvPr/>
        </p:nvGrpSpPr>
        <p:grpSpPr bwMode="auto">
          <a:xfrm>
            <a:off x="0" y="2413000"/>
            <a:ext cx="9144000" cy="4249738"/>
            <a:chOff x="0" y="1520"/>
            <a:chExt cx="5760" cy="2677"/>
          </a:xfrm>
        </p:grpSpPr>
        <p:sp>
          <p:nvSpPr>
            <p:cNvPr id="337927" name="Text Box 7">
              <a:extLst>
                <a:ext uri="{FF2B5EF4-FFF2-40B4-BE49-F238E27FC236}">
                  <a16:creationId xmlns:a16="http://schemas.microsoft.com/office/drawing/2014/main" id="{1B1A762F-3132-4F51-97C4-8AD86446B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976"/>
              <a:ext cx="5760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Решение:</a:t>
              </a:r>
              <a:r>
                <a:rPr lang="ru-RU" altLang="ru-RU" dirty="0"/>
                <a:t> Пусть катящаяся окружность переместилась из точки </a:t>
              </a:r>
              <a:r>
                <a:rPr lang="en-US" altLang="ru-RU" i="1" dirty="0"/>
                <a:t>B </a:t>
              </a:r>
              <a:r>
                <a:rPr lang="ru-RU" altLang="ru-RU" dirty="0"/>
                <a:t>в точку </a:t>
              </a:r>
              <a:r>
                <a:rPr lang="en-US" altLang="ru-RU" i="1" dirty="0"/>
                <a:t>D</a:t>
              </a:r>
              <a:r>
                <a:rPr lang="en-US" altLang="ru-RU" dirty="0"/>
                <a:t>,</a:t>
              </a:r>
              <a:r>
                <a:rPr lang="ru-RU" altLang="ru-RU" i="1" dirty="0"/>
                <a:t> </a:t>
              </a:r>
              <a:r>
                <a:rPr lang="en-US" altLang="ru-RU" i="1" dirty="0"/>
                <a:t>P </a:t>
              </a:r>
              <a:r>
                <a:rPr lang="ru-RU" altLang="ru-RU" i="1" dirty="0"/>
                <a:t>– </a:t>
              </a:r>
              <a:r>
                <a:rPr lang="ru-RU" altLang="ru-RU" dirty="0"/>
                <a:t>ее центр. Обозначим </a:t>
              </a:r>
              <a:r>
                <a:rPr lang="en-US" altLang="ru-RU" i="1" dirty="0"/>
                <a:t>C </a:t>
              </a:r>
              <a:r>
                <a:rPr lang="ru-RU" altLang="ru-RU" dirty="0"/>
                <a:t>точку пересечения диаметра </a:t>
              </a:r>
              <a:r>
                <a:rPr lang="en-US" altLang="ru-RU" i="1" dirty="0"/>
                <a:t>AB </a:t>
              </a:r>
              <a:r>
                <a:rPr lang="ru-RU" altLang="ru-RU" dirty="0"/>
                <a:t>с этой окружностью. Тогда угол </a:t>
              </a:r>
              <a:r>
                <a:rPr lang="en-US" altLang="ru-RU" i="1" dirty="0"/>
                <a:t>CPD </a:t>
              </a:r>
              <a:r>
                <a:rPr lang="ru-RU" altLang="ru-RU" dirty="0"/>
                <a:t>в два раза больше угла </a:t>
              </a:r>
              <a:r>
                <a:rPr lang="en-US" altLang="ru-RU" i="1" dirty="0"/>
                <a:t>BOD</a:t>
              </a:r>
              <a:r>
                <a:rPr lang="en-US" altLang="ru-RU" dirty="0"/>
                <a:t>. </a:t>
              </a:r>
              <a:r>
                <a:rPr lang="ru-RU" altLang="ru-RU" dirty="0"/>
                <a:t>Следовательно, дуги </a:t>
              </a:r>
              <a:r>
                <a:rPr lang="en-US" altLang="ru-RU" i="1" dirty="0"/>
                <a:t>BD </a:t>
              </a:r>
              <a:r>
                <a:rPr lang="ru-RU" altLang="ru-RU" dirty="0"/>
                <a:t>и </a:t>
              </a:r>
              <a:r>
                <a:rPr lang="en-US" altLang="ru-RU" i="1" dirty="0"/>
                <a:t>CD </a:t>
              </a:r>
              <a:r>
                <a:rPr lang="ru-RU" altLang="ru-RU" dirty="0"/>
                <a:t>равны, т.е. </a:t>
              </a:r>
              <a:r>
                <a:rPr lang="en-US" altLang="ru-RU" i="1" dirty="0"/>
                <a:t>C </a:t>
              </a:r>
              <a:r>
                <a:rPr lang="ru-RU" altLang="ru-RU" i="1" dirty="0"/>
                <a:t>–</a:t>
              </a:r>
              <a:r>
                <a:rPr lang="ru-RU" altLang="ru-RU" dirty="0"/>
                <a:t> точка, закрепленная на катящейся окружности.</a:t>
              </a:r>
            </a:p>
          </p:txBody>
        </p:sp>
        <p:pic>
          <p:nvPicPr>
            <p:cNvPr id="337930" name="Picture 10">
              <a:extLst>
                <a:ext uri="{FF2B5EF4-FFF2-40B4-BE49-F238E27FC236}">
                  <a16:creationId xmlns:a16="http://schemas.microsoft.com/office/drawing/2014/main" id="{D0F1D157-CFDA-4E38-940B-D467BE1DB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" y="1520"/>
              <a:ext cx="1474" cy="1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D30A8F7-8DC0-4E55-8CF4-CC7D15DDE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700808"/>
            <a:ext cx="7772400" cy="1268760"/>
          </a:xfrm>
        </p:spPr>
        <p:txBody>
          <a:bodyPr/>
          <a:lstStyle/>
          <a:p>
            <a:r>
              <a:rPr lang="en-US" altLang="ru-RU" dirty="0">
                <a:solidFill>
                  <a:srgbClr val="FF3300"/>
                </a:solidFill>
              </a:rPr>
              <a:t>20*. </a:t>
            </a:r>
            <a:r>
              <a:rPr lang="ru-RU" altLang="ru-RU" dirty="0">
                <a:solidFill>
                  <a:srgbClr val="FF3300"/>
                </a:solidFill>
              </a:rPr>
              <a:t>Фракталы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>
            <a:extLst>
              <a:ext uri="{FF2B5EF4-FFF2-40B4-BE49-F238E27FC236}">
                <a16:creationId xmlns:a16="http://schemas.microsoft.com/office/drawing/2014/main" id="{249A67A3-563C-438B-99BC-C4E6370A6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24"/>
            <a:ext cx="9144000" cy="635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Многие природные объекты и явления имеют не гладкий, а изломанный характер. Среди них листья деревьев, береговая линия, молния и др. Для описания этих объектов не подходят обычные дифференцируемые функции, с которыми имеет дело классический математический анализ.</a:t>
            </a:r>
          </a:p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В последние десятилетия возникло и развивается новое направление в математике – фрактальная геометрия. Слово "фрактал" ввел в 1975 г. Б. Мандельброт (от латинского слова "</a:t>
            </a:r>
            <a:r>
              <a:rPr lang="en-US" altLang="ru-RU" sz="2200" dirty="0" err="1">
                <a:cs typeface="Times New Roman" panose="02020603050405020304" pitchFamily="18" charset="0"/>
              </a:rPr>
              <a:t>fractus</a:t>
            </a:r>
            <a:r>
              <a:rPr lang="ru-RU" altLang="ru-RU" sz="2200" dirty="0">
                <a:cs typeface="Times New Roman" panose="02020603050405020304" pitchFamily="18" charset="0"/>
              </a:rPr>
              <a:t>", означающего изломанный, дробный). </a:t>
            </a:r>
            <a:endParaRPr lang="ru-RU" altLang="ru-RU" sz="2200" dirty="0"/>
          </a:p>
          <a:p>
            <a:pPr algn="just">
              <a:spcBef>
                <a:spcPct val="50000"/>
              </a:spcBef>
            </a:pPr>
            <a:r>
              <a:rPr lang="ru-RU" altLang="ru-RU" sz="2200" dirty="0"/>
              <a:t>	В 2010 году престижную премию </a:t>
            </a:r>
            <a:r>
              <a:rPr lang="ru-RU" altLang="ru-RU" sz="2200" dirty="0" err="1"/>
              <a:t>Филдса</a:t>
            </a:r>
            <a:r>
              <a:rPr lang="ru-RU" altLang="ru-RU" sz="2200" dirty="0"/>
              <a:t> по математике (аналог Нобелевской премии) получил российский ученый С. Смирнов за открытие новых свойств фракталов.</a:t>
            </a:r>
            <a:endParaRPr lang="en-US" altLang="ru-RU" sz="2200" dirty="0"/>
          </a:p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Особенностью фракталов является не только их изломанность, но и </a:t>
            </a:r>
            <a:r>
              <a:rPr lang="ru-RU" altLang="ru-RU" sz="2200" dirty="0" err="1">
                <a:cs typeface="Times New Roman" panose="02020603050405020304" pitchFamily="18" charset="0"/>
              </a:rPr>
              <a:t>самоподобность</a:t>
            </a:r>
            <a:r>
              <a:rPr lang="ru-RU" altLang="ru-RU" sz="2200" dirty="0">
                <a:cs typeface="Times New Roman" panose="02020603050405020304" pitchFamily="18" charset="0"/>
              </a:rPr>
              <a:t>, означающая, что каждая часть фрактала подобна целому. Свойство </a:t>
            </a:r>
            <a:r>
              <a:rPr lang="ru-RU" altLang="ru-RU" sz="2200" dirty="0" err="1">
                <a:cs typeface="Times New Roman" panose="02020603050405020304" pitchFamily="18" charset="0"/>
              </a:rPr>
              <a:t>самоподобности</a:t>
            </a:r>
            <a:r>
              <a:rPr lang="ru-RU" altLang="ru-RU" sz="2200" dirty="0">
                <a:cs typeface="Times New Roman" panose="02020603050405020304" pitchFamily="18" charset="0"/>
              </a:rPr>
              <a:t> также отражает особенность природных объектов, когда отдельная клетка растения или животного несет в себе полную информацию обо всем организме.</a:t>
            </a:r>
          </a:p>
        </p:txBody>
      </p:sp>
    </p:spTree>
    <p:extLst>
      <p:ext uri="{BB962C8B-B14F-4D97-AF65-F5344CB8AC3E}">
        <p14:creationId xmlns:p14="http://schemas.microsoft.com/office/powerpoint/2010/main" val="36212257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50">
            <a:extLst>
              <a:ext uri="{FF2B5EF4-FFF2-40B4-BE49-F238E27FC236}">
                <a16:creationId xmlns:a16="http://schemas.microsoft.com/office/drawing/2014/main" id="{A5D00800-2BCF-4B71-BFDA-3A67B83AF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Звезда Коха</a:t>
            </a:r>
          </a:p>
        </p:txBody>
      </p:sp>
      <p:sp>
        <p:nvSpPr>
          <p:cNvPr id="19460" name="Text Box 2052">
            <a:extLst>
              <a:ext uri="{FF2B5EF4-FFF2-40B4-BE49-F238E27FC236}">
                <a16:creationId xmlns:a16="http://schemas.microsoft.com/office/drawing/2014/main" id="{64106631-BB85-4F59-87C4-E590E9250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19461" name="Text Box 2053">
            <a:extLst>
              <a:ext uri="{FF2B5EF4-FFF2-40B4-BE49-F238E27FC236}">
                <a16:creationId xmlns:a16="http://schemas.microsoft.com/office/drawing/2014/main" id="{80A50C91-5D4F-4BC9-ACC2-4154DA09E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33400"/>
            <a:ext cx="9067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Один из первых примеров фракталов был придуман еще в начале 20-го века немецким математиком Х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фон Кох (1870-1924) и называется звезда Кох</a:t>
            </a:r>
            <a:r>
              <a:rPr lang="ru-RU" altLang="ru-RU" dirty="0"/>
              <a:t>а (снежинка Коха)</a:t>
            </a:r>
            <a:r>
              <a:rPr lang="ru-RU" altLang="ru-RU" dirty="0">
                <a:cs typeface="Times New Roman" panose="02020603050405020304" pitchFamily="18" charset="0"/>
              </a:rPr>
              <a:t>. Для ее построения берется равносторонний треугольник и последовательно добавляются к нему новые, подобные ему, треугольники. </a:t>
            </a:r>
            <a:r>
              <a:rPr lang="ru-RU" altLang="ru-RU" dirty="0"/>
              <a:t>В результате</a:t>
            </a:r>
            <a:r>
              <a:rPr lang="ru-RU" altLang="ru-RU" dirty="0">
                <a:cs typeface="Times New Roman" panose="02020603050405020304" pitchFamily="18" charset="0"/>
              </a:rPr>
              <a:t> получа</a:t>
            </a:r>
            <a:r>
              <a:rPr lang="ru-RU" altLang="ru-RU" dirty="0"/>
              <a:t>ются</a:t>
            </a:r>
            <a:r>
              <a:rPr lang="ru-RU" altLang="ru-RU" dirty="0">
                <a:cs typeface="Times New Roman" panose="02020603050405020304" pitchFamily="18" charset="0"/>
              </a:rPr>
              <a:t> все более сложные многоугольники,  приближающиеся к предельному положению – звезде Кох</a:t>
            </a:r>
            <a:r>
              <a:rPr lang="ru-RU" altLang="ru-RU" dirty="0"/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endParaRPr lang="ru-RU" altLang="ru-RU" dirty="0"/>
          </a:p>
        </p:txBody>
      </p:sp>
      <p:pic>
        <p:nvPicPr>
          <p:cNvPr id="19463" name="Picture 2055">
            <a:extLst>
              <a:ext uri="{FF2B5EF4-FFF2-40B4-BE49-F238E27FC236}">
                <a16:creationId xmlns:a16="http://schemas.microsoft.com/office/drawing/2014/main" id="{0A4EE682-1118-4259-81A2-41BB15AB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5513388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0394E432-9861-4C78-AEA4-24BE9AED1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20483" name="Text Box 1027">
            <a:extLst>
              <a:ext uri="{FF2B5EF4-FFF2-40B4-BE49-F238E27FC236}">
                <a16:creationId xmlns:a16="http://schemas.microsoft.com/office/drawing/2014/main" id="{1C55BC3C-3E83-437A-8D03-5E1D888B8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0484" name="Text Box 1028">
            <a:extLst>
              <a:ext uri="{FF2B5EF4-FFF2-40B4-BE49-F238E27FC236}">
                <a16:creationId xmlns:a16="http://schemas.microsoft.com/office/drawing/2014/main" id="{DCD7F677-F5F2-49CB-9512-E6392C3FD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8915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	На следующем шаге добавляется двенадцать треугольников, суммарной площади 12/81. Поскольку длины сторон треугольников на каждом шаге уменьшаются в три раза, то их площадь уменьшается в девять раз. Число добавляемых треугольников равно числу сторон многоугольника и на каждом шаге увеличивается в четыре раза. Поэтому площадь </a:t>
            </a:r>
            <a:r>
              <a:rPr lang="en-US" altLang="ru-RU" sz="2000" i="1" dirty="0">
                <a:cs typeface="Times New Roman" panose="02020603050405020304" pitchFamily="18" charset="0"/>
              </a:rPr>
              <a:t>S </a:t>
            </a:r>
            <a:r>
              <a:rPr lang="ru-RU" altLang="ru-RU" sz="2000" dirty="0">
                <a:cs typeface="Times New Roman" panose="02020603050405020304" pitchFamily="18" charset="0"/>
              </a:rPr>
              <a:t>звезды Кох</a:t>
            </a:r>
            <a:r>
              <a:rPr lang="ru-RU" altLang="ru-RU" sz="2000" dirty="0"/>
              <a:t>а</a:t>
            </a:r>
            <a:r>
              <a:rPr lang="ru-RU" altLang="ru-RU" sz="2000" dirty="0">
                <a:cs typeface="Times New Roman" panose="02020603050405020304" pitchFamily="18" charset="0"/>
              </a:rPr>
              <a:t> представляет собой площадь исходного треугольника плюс сумма геометрической прогрессии с начальным членом 3/9 и знаменателем 4/9. По формуле суммы геометрической прогрессии находим </a:t>
            </a:r>
            <a:r>
              <a:rPr lang="en-US" altLang="ru-RU" sz="2000" i="1" dirty="0">
                <a:cs typeface="Times New Roman" panose="02020603050405020304" pitchFamily="18" charset="0"/>
              </a:rPr>
              <a:t>S</a:t>
            </a:r>
            <a:r>
              <a:rPr lang="ru-RU" altLang="ru-RU" sz="2000" i="1" dirty="0">
                <a:cs typeface="Times New Roman" panose="02020603050405020304" pitchFamily="18" charset="0"/>
              </a:rPr>
              <a:t>=</a:t>
            </a:r>
            <a:r>
              <a:rPr lang="ru-RU" altLang="ru-RU" sz="2000" dirty="0">
                <a:cs typeface="Times New Roman" panose="02020603050405020304" pitchFamily="18" charset="0"/>
              </a:rPr>
              <a:t>1+3/5=8/5.  </a:t>
            </a:r>
            <a:endParaRPr lang="ru-RU" altLang="ru-RU" sz="2000" dirty="0"/>
          </a:p>
        </p:txBody>
      </p:sp>
      <p:sp>
        <p:nvSpPr>
          <p:cNvPr id="20486" name="Text Box 1030">
            <a:extLst>
              <a:ext uri="{FF2B5EF4-FFF2-40B4-BE49-F238E27FC236}">
                <a16:creationId xmlns:a16="http://schemas.microsoft.com/office/drawing/2014/main" id="{9CD0968C-F390-4936-96EE-04B998065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	Найдите площадь звезды Коха, если площадь исходного треугольника равна 1.</a:t>
            </a:r>
          </a:p>
        </p:txBody>
      </p:sp>
      <p:pic>
        <p:nvPicPr>
          <p:cNvPr id="20487" name="Picture 1031">
            <a:extLst>
              <a:ext uri="{FF2B5EF4-FFF2-40B4-BE49-F238E27FC236}">
                <a16:creationId xmlns:a16="http://schemas.microsoft.com/office/drawing/2014/main" id="{F8D61CC9-7D31-428D-ABDD-EE1337BEE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4196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8" name="Text Box 1032">
            <a:extLst>
              <a:ext uri="{FF2B5EF4-FFF2-40B4-BE49-F238E27FC236}">
                <a16:creationId xmlns:a16="http://schemas.microsoft.com/office/drawing/2014/main" id="{C2A1BAC1-DE0A-4624-98BC-8EE254F9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295400"/>
            <a:ext cx="4495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solidFill>
                  <a:srgbClr val="FF3300"/>
                </a:solidFill>
              </a:rPr>
              <a:t>	Решение. </a:t>
            </a:r>
            <a:r>
              <a:rPr lang="ru-RU" altLang="ru-RU" sz="2000" dirty="0">
                <a:cs typeface="Times New Roman" panose="02020603050405020304" pitchFamily="18" charset="0"/>
              </a:rPr>
              <a:t>На первом шаге </a:t>
            </a:r>
            <a:r>
              <a:rPr lang="ru-RU" altLang="ru-RU" sz="2000" dirty="0"/>
              <a:t>построения звезды Коха </a:t>
            </a:r>
            <a:r>
              <a:rPr lang="ru-RU" altLang="ru-RU" sz="2000" dirty="0">
                <a:cs typeface="Times New Roman" panose="02020603050405020304" pitchFamily="18" charset="0"/>
              </a:rPr>
              <a:t>мы добавляем три равносторонних треугольника, со сторонами в три раза меньшими исходных. Площадь каждого такого треугольника равна 1/9. Следовательно, площадь правильного звездчатого шестиугольника равна 1+3/9=4/3.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88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D1A1C68-0CAF-4623-986E-05D7B3DAE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5D44BE2A-BFE1-4C18-BF3F-AFD5BEB22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43BAD58D-F72C-4095-BC7D-44AB0917F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95800"/>
            <a:ext cx="891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solidFill>
                  <a:srgbClr val="FF3300"/>
                </a:solidFill>
              </a:rPr>
              <a:t>	Решение. </a:t>
            </a:r>
            <a:r>
              <a:rPr lang="ru-RU" altLang="ru-RU" sz="2000" dirty="0"/>
              <a:t>На первом шаге каждая сторона треугольника заменяется на ломаную, состоящую из четырех отрезков длины 1/3. Таким образом, длина ломаной увеличивается в 4/3 раза и равна 4. То же самое происходит на следующих шагах. Каждый раз длина ломаной увеличивается в 4/3 раза. Так как последовательность (4/3)</a:t>
            </a:r>
            <a:r>
              <a:rPr lang="en-US" altLang="ru-RU" sz="2000" i="1" baseline="30000" dirty="0"/>
              <a:t>n</a:t>
            </a:r>
            <a:r>
              <a:rPr lang="ru-RU" altLang="ru-RU" sz="2000" baseline="30000" dirty="0"/>
              <a:t> </a:t>
            </a:r>
            <a:r>
              <a:rPr lang="ru-RU" altLang="ru-RU" sz="2000" dirty="0"/>
              <a:t>стремится к бесконечности, то и длина кривой Коха равна бесконечности. </a:t>
            </a: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80254239-E01E-48FA-B888-579034991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4196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80724CA1-8CE7-445D-BF19-C1249FB67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Найдите длину кривой, ограничивающей звезду Коха, считая стороны исходного треугольника равными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6353206-9810-4F83-A48C-E31FE5D2C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Салфетка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0C0A6A9-C94A-4950-A291-0BEB66917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024688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EC4855C0-8DE8-4C59-8BF5-6E1CF03D9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91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Еще один вариант звезды Кох</a:t>
            </a:r>
            <a:r>
              <a:rPr lang="ru-RU" altLang="ru-RU" dirty="0"/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можно построить из квадратов, последовательным добавлением к исходному квадрату подобных ему квадратов. </a:t>
            </a:r>
            <a:endParaRPr lang="ru-RU" altLang="ru-RU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37DDA62-BAC7-4D76-8687-225157AB7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3AAD6BD5-11D8-462B-A927-20C6F7B17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8915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Найдите площадь салфетки, полученной последовательным добавлением к данному единичному квадрату квадратов со сторонами 1/3, 1/9, и т.д.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BE81FA5F-A46C-4F2D-BEDC-618312B5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2.</a:t>
            </a:r>
          </a:p>
        </p:txBody>
      </p:sp>
      <p:pic>
        <p:nvPicPr>
          <p:cNvPr id="26634" name="Picture 10">
            <a:extLst>
              <a:ext uri="{FF2B5EF4-FFF2-40B4-BE49-F238E27FC236}">
                <a16:creationId xmlns:a16="http://schemas.microsoft.com/office/drawing/2014/main" id="{F41CBCE7-7A01-4A7B-A057-BF9C18145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257800" cy="32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8142</Words>
  <Application>Microsoft Office PowerPoint</Application>
  <PresentationFormat>Экран (4:3)</PresentationFormat>
  <Paragraphs>529</Paragraphs>
  <Slides>115</Slides>
  <Notes>84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115</vt:i4>
      </vt:variant>
    </vt:vector>
  </HeadingPairs>
  <TitlesOfParts>
    <vt:vector size="121" baseType="lpstr">
      <vt:lpstr>Arial</vt:lpstr>
      <vt:lpstr>Calibri</vt:lpstr>
      <vt:lpstr>Cambria Math</vt:lpstr>
      <vt:lpstr>Times New Roman</vt:lpstr>
      <vt:lpstr>Оформление по умолчанию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17*. Кривые постоянной ширины</vt:lpstr>
      <vt:lpstr>Презентация PowerPoint</vt:lpstr>
      <vt:lpstr>Упражнение 1</vt:lpstr>
      <vt:lpstr>Упражнение 2</vt:lpstr>
      <vt:lpstr>Упражнение 3</vt:lpstr>
      <vt:lpstr>Правильные многоугольники Рело</vt:lpstr>
      <vt:lpstr>Упражнение 4</vt:lpstr>
      <vt:lpstr>Упражнение 5</vt:lpstr>
      <vt:lpstr>Неравносторонний треугольник</vt:lpstr>
      <vt:lpstr>Упражнение 6</vt:lpstr>
      <vt:lpstr>Упражнение 7</vt:lpstr>
      <vt:lpstr>Упражнение 8</vt:lpstr>
      <vt:lpstr>Упражнение 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18*. Циклоида</vt:lpstr>
      <vt:lpstr>Циклоида</vt:lpstr>
      <vt:lpstr>Упражнение 1</vt:lpstr>
      <vt:lpstr>Упражнение 2</vt:lpstr>
      <vt:lpstr>Презентация PowerPoint</vt:lpstr>
      <vt:lpstr>Презентация PowerPoint</vt:lpstr>
      <vt:lpstr>Презентация PowerPoint</vt:lpstr>
      <vt:lpstr>Упражнение 3</vt:lpstr>
      <vt:lpstr>Упражнение 4</vt:lpstr>
      <vt:lpstr>Свойство 1</vt:lpstr>
      <vt:lpstr>Свойство 2</vt:lpstr>
      <vt:lpstr>Удлиненная циклоида</vt:lpstr>
      <vt:lpstr>Укороченная циклоида</vt:lpstr>
      <vt:lpstr>Презентация PowerPoint</vt:lpstr>
      <vt:lpstr>Упражнение 5</vt:lpstr>
      <vt:lpstr>Упражнение 6</vt:lpstr>
      <vt:lpstr>Упражнение 7</vt:lpstr>
      <vt:lpstr>Презентация PowerPoint</vt:lpstr>
      <vt:lpstr>Упражнение 8</vt:lpstr>
      <vt:lpstr>Упражнение 9</vt:lpstr>
      <vt:lpstr>Презентация PowerPoint</vt:lpstr>
      <vt:lpstr>Упражнение 11</vt:lpstr>
      <vt:lpstr>Презентация PowerPoint</vt:lpstr>
      <vt:lpstr>19*. Эпициклоиды и гипоциклоиды</vt:lpstr>
      <vt:lpstr>Кардиоида</vt:lpstr>
      <vt:lpstr>Презентация PowerPoint</vt:lpstr>
      <vt:lpstr>Презентация PowerPoint</vt:lpstr>
      <vt:lpstr>Презентация PowerPoint</vt:lpstr>
      <vt:lpstr>Упражнение 2</vt:lpstr>
      <vt:lpstr>Удлиненная кардиоида</vt:lpstr>
      <vt:lpstr>Упражнение 3</vt:lpstr>
      <vt:lpstr>Укороченная кардиоида</vt:lpstr>
      <vt:lpstr>Упражнение 4</vt:lpstr>
      <vt:lpstr>Упражнение 5</vt:lpstr>
      <vt:lpstr>Презентация PowerPoint</vt:lpstr>
      <vt:lpstr>Упражнение 7</vt:lpstr>
      <vt:lpstr>Презентация PowerPoint</vt:lpstr>
      <vt:lpstr>Упражнение 9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Гипоциклоида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20*. Фракталы</vt:lpstr>
      <vt:lpstr>Презентация PowerPoint</vt:lpstr>
      <vt:lpstr>Звезда Коха</vt:lpstr>
      <vt:lpstr>Упражнение 1</vt:lpstr>
      <vt:lpstr>Упражнение 2</vt:lpstr>
      <vt:lpstr>Салфетка</vt:lpstr>
      <vt:lpstr>Упражнение 3</vt:lpstr>
      <vt:lpstr>Упражнение 4</vt:lpstr>
      <vt:lpstr>Ковер Серпинского</vt:lpstr>
      <vt:lpstr>Упражнение 5</vt:lpstr>
      <vt:lpstr>Салфетка Серпинского</vt:lpstr>
      <vt:lpstr>Упражнение 6</vt:lpstr>
      <vt:lpstr>Кривая Пеано</vt:lpstr>
      <vt:lpstr>Кривая дракона</vt:lpstr>
      <vt:lpstr>Дерево Пифагора</vt:lpstr>
      <vt:lpstr>Фрактал 1</vt:lpstr>
      <vt:lpstr>Фрактал 2</vt:lpstr>
      <vt:lpstr>Фрактал 3</vt:lpstr>
      <vt:lpstr>Фрактал 4</vt:lpstr>
      <vt:lpstr>Фрактал 5</vt:lpstr>
      <vt:lpstr>Фрактал 6</vt:lpstr>
      <vt:lpstr>Фрактал 7</vt:lpstr>
      <vt:lpstr>Фрактал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186</cp:revision>
  <dcterms:created xsi:type="dcterms:W3CDTF">2008-04-30T05:51:18Z</dcterms:created>
  <dcterms:modified xsi:type="dcterms:W3CDTF">2025-04-09T03:22:24Z</dcterms:modified>
</cp:coreProperties>
</file>