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9" r:id="rId1"/>
  </p:sldMasterIdLst>
  <p:notesMasterIdLst>
    <p:notesMasterId r:id="rId102"/>
  </p:notesMasterIdLst>
  <p:sldIdLst>
    <p:sldId id="369" r:id="rId2"/>
    <p:sldId id="431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75" r:id="rId47"/>
    <p:sldId id="476" r:id="rId48"/>
    <p:sldId id="477" r:id="rId49"/>
    <p:sldId id="478" r:id="rId50"/>
    <p:sldId id="479" r:id="rId51"/>
    <p:sldId id="480" r:id="rId52"/>
    <p:sldId id="481" r:id="rId53"/>
    <p:sldId id="482" r:id="rId54"/>
    <p:sldId id="483" r:id="rId55"/>
    <p:sldId id="484" r:id="rId56"/>
    <p:sldId id="485" r:id="rId57"/>
    <p:sldId id="486" r:id="rId58"/>
    <p:sldId id="487" r:id="rId59"/>
    <p:sldId id="488" r:id="rId60"/>
    <p:sldId id="489" r:id="rId61"/>
    <p:sldId id="490" r:id="rId62"/>
    <p:sldId id="491" r:id="rId63"/>
    <p:sldId id="492" r:id="rId64"/>
    <p:sldId id="493" r:id="rId65"/>
    <p:sldId id="494" r:id="rId66"/>
    <p:sldId id="495" r:id="rId67"/>
    <p:sldId id="496" r:id="rId68"/>
    <p:sldId id="497" r:id="rId69"/>
    <p:sldId id="498" r:id="rId70"/>
    <p:sldId id="499" r:id="rId71"/>
    <p:sldId id="500" r:id="rId72"/>
    <p:sldId id="501" r:id="rId73"/>
    <p:sldId id="502" r:id="rId74"/>
    <p:sldId id="503" r:id="rId75"/>
    <p:sldId id="504" r:id="rId76"/>
    <p:sldId id="505" r:id="rId77"/>
    <p:sldId id="506" r:id="rId78"/>
    <p:sldId id="507" r:id="rId79"/>
    <p:sldId id="508" r:id="rId80"/>
    <p:sldId id="509" r:id="rId81"/>
    <p:sldId id="510" r:id="rId82"/>
    <p:sldId id="511" r:id="rId83"/>
    <p:sldId id="512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0" r:id="rId92"/>
    <p:sldId id="521" r:id="rId93"/>
    <p:sldId id="522" r:id="rId94"/>
    <p:sldId id="523" r:id="rId95"/>
    <p:sldId id="524" r:id="rId96"/>
    <p:sldId id="525" r:id="rId97"/>
    <p:sldId id="526" r:id="rId98"/>
    <p:sldId id="527" r:id="rId99"/>
    <p:sldId id="528" r:id="rId100"/>
    <p:sldId id="407" r:id="rId101"/>
  </p:sldIdLst>
  <p:sldSz cx="12192000" cy="6858000"/>
  <p:notesSz cx="6858000" cy="12192000"/>
  <p:embeddedFontLs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Inter 18pt" panose="020B0604020202020204" charset="0"/>
      <p:regular r:id="rId107"/>
      <p:bold r:id="rId108"/>
    </p:embeddedFont>
    <p:embeddedFont>
      <p:font typeface="Raleway Medium" panose="020B0604020202020204" charset="-52"/>
      <p:regular r:id="rId109"/>
      <p:bold r:id="rId110"/>
      <p:italic r:id="rId111"/>
      <p:boldItalic r:id="rId112"/>
    </p:embeddedFont>
    <p:embeddedFont>
      <p:font typeface="Roboto" panose="020B0604020202020204" charset="0"/>
      <p:regular r:id="rId113"/>
      <p:bold r:id="rId114"/>
      <p:italic r:id="rId115"/>
      <p:boldItalic r:id="rId116"/>
    </p:embeddedFont>
    <p:embeddedFont>
      <p:font typeface="Cambria Math" panose="02040503050406030204" pitchFamily="18" charset="0"/>
      <p:regular r:id="rId117"/>
    </p:embeddedFont>
    <p:embeddedFont>
      <p:font typeface="Helvetica" panose="020B0604020202020204" pitchFamily="34" charset="0"/>
      <p:regular r:id="rId118"/>
      <p:bold r:id="rId119"/>
      <p:italic r:id="rId120"/>
      <p:boldItalic r:id="rId1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1185" userDrawn="1">
          <p15:clr>
            <a:srgbClr val="A4A3A4"/>
          </p15:clr>
        </p15:guide>
        <p15:guide id="5" pos="380" userDrawn="1">
          <p15:clr>
            <a:srgbClr val="A4A3A4"/>
          </p15:clr>
        </p15:guide>
        <p15:guide id="6" pos="5722" userDrawn="1">
          <p15:clr>
            <a:srgbClr val="A4A3A4"/>
          </p15:clr>
        </p15:guide>
        <p15:guide id="7" orient="horz" pos="1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491"/>
    <a:srgbClr val="06428F"/>
    <a:srgbClr val="074F85"/>
    <a:srgbClr val="B3DDF7"/>
    <a:srgbClr val="021765"/>
    <a:srgbClr val="A2B7CE"/>
    <a:srgbClr val="031561"/>
    <a:srgbClr val="446FA7"/>
    <a:srgbClr val="99CCFF"/>
    <a:srgbClr val="021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>
              <a:noFill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>
              <a:noFill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3" autoAdjust="0"/>
    <p:restoredTop sz="90000" autoAdjust="0"/>
  </p:normalViewPr>
  <p:slideViewPr>
    <p:cSldViewPr snapToGrid="0">
      <p:cViewPr varScale="1">
        <p:scale>
          <a:sx n="100" d="100"/>
          <a:sy n="100" d="100"/>
        </p:scale>
        <p:origin x="672" y="84"/>
      </p:cViewPr>
      <p:guideLst>
        <p:guide orient="horz" pos="4133"/>
        <p:guide pos="234"/>
        <p:guide orient="horz" pos="1185"/>
        <p:guide pos="380"/>
        <p:guide pos="5722"/>
        <p:guide orient="horz" pos="1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7F81EA29-9948-4220-A3C2-0D14F17DDDF8}" type="datetimeFigureOut">
              <a:rPr lang="ru-RU" smtClean="0"/>
              <a:pPr>
                <a:defRPr/>
              </a:pPr>
              <a:t>08.10.2025</a:t>
            </a:fld>
            <a:endParaRPr lang="ru-RU" dirty="0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  <a:p>
            <a:pPr lvl="1">
              <a:defRPr/>
            </a:pPr>
            <a:r>
              <a:rPr lang="ru-RU" dirty="0"/>
              <a:t>Второй уровень</a:t>
            </a:r>
            <a:endParaRPr dirty="0"/>
          </a:p>
          <a:p>
            <a:pPr lvl="2">
              <a:defRPr/>
            </a:pPr>
            <a:r>
              <a:rPr lang="ru-RU" dirty="0"/>
              <a:t>Третий уровень</a:t>
            </a:r>
            <a:endParaRPr dirty="0"/>
          </a:p>
          <a:p>
            <a:pPr lvl="3">
              <a:defRPr/>
            </a:pPr>
            <a:r>
              <a:rPr lang="ru-RU" dirty="0"/>
              <a:t>Четвертый уровень</a:t>
            </a:r>
            <a:endParaRPr dirty="0"/>
          </a:p>
          <a:p>
            <a:pPr lvl="4">
              <a:defRPr/>
            </a:pPr>
            <a:r>
              <a:rPr lang="ru-RU" dirty="0"/>
              <a:t>Пятый уровень</a:t>
            </a:r>
            <a:endParaRPr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1885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F61A8C-5F96-424A-93E5-4AEE8AEA7227}" type="slidenum">
              <a:rPr lang="ru-RU" sz="1200" smtClean="0"/>
              <a:pPr eaLnBrk="1" hangingPunct="1"/>
              <a:t>15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7270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D62B19-689F-4197-99A7-CE94C7D6CE53}" type="slidenum">
              <a:rPr lang="ru-RU" sz="1200" smtClean="0"/>
              <a:pPr eaLnBrk="1" hangingPunct="1"/>
              <a:t>16</a:t>
            </a:fld>
            <a:endParaRPr lang="ru-RU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96470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AEE747-701F-42B7-9DAA-DE093EE4E702}" type="slidenum">
              <a:rPr lang="ru-RU" sz="1200"/>
              <a:pPr eaLnBrk="1" hangingPunct="1"/>
              <a:t>17</a:t>
            </a:fld>
            <a:endParaRPr lang="ru-RU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37774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0E7854-3659-4755-8E7C-819C457AAE00}" type="slidenum">
              <a:rPr lang="ru-RU" sz="1200"/>
              <a:pPr eaLnBrk="1" hangingPunct="1"/>
              <a:t>18</a:t>
            </a:fld>
            <a:endParaRPr lang="ru-RU" sz="1200"/>
          </a:p>
        </p:txBody>
      </p:sp>
      <p:sp>
        <p:nvSpPr>
          <p:cNvPr id="29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7715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BCA1AD-4F66-4AA7-8221-F9D322B7706E}" type="slidenum">
              <a:rPr lang="ru-RU" sz="1200"/>
              <a:pPr eaLnBrk="1" hangingPunct="1"/>
              <a:t>19</a:t>
            </a:fld>
            <a:endParaRPr 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39917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28F5B-1476-4999-98D9-3805CB4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CB48E35-C5E8-4FAB-9D6A-40A61FDE2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1BF4062-CB8D-4AA4-84ED-0442BBAC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2307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81639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5043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24965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598F4A-EAE5-4FC9-B091-5C3F9A2AB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65B83-FB4E-46C9-9B17-1323F921E529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949D14E1-8DDD-45FA-B54C-B937C684DA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F3779BBB-2C99-439C-9B07-CAC8FD97B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849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68810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EAE46B-B79E-4095-AEB7-30DE86D32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A489-3696-49BF-BC92-D0BE98D7730D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D9DC32B-7E38-4A8A-B582-E71E1B864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7C2F0B17-945E-439E-BF45-736C62FE1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60431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EAE46B-B79E-4095-AEB7-30DE86D32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A489-3696-49BF-BC92-D0BE98D7730D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D9DC32B-7E38-4A8A-B582-E71E1B864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7C2F0B17-945E-439E-BF45-736C62FE1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16498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C02E93-2325-4840-9821-0A0DCBA15742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2126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C02E93-2325-4840-9821-0A0DCBA15742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83386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29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19638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30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20224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31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4760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32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56491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4355D6-1F24-4DCA-86F5-923166790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D5484-B2FB-4550-AD5E-2306051AD20E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FF87CB8D-068B-4A74-9404-BF7A744B71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B984578-64FF-42D5-9EFF-F5DD2B84C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70767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3504E5-3BF6-4DD9-8FF1-244A848E6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EB3977-593A-42EA-AB38-B16A11A12A2A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2F69F980-99C2-4C5F-BD56-2478A154D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24318709-1D23-499A-9979-4521EE560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9315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28F5B-1476-4999-98D9-3805CB4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CB48E35-C5E8-4FAB-9D6A-40A61FDE2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1BF4062-CB8D-4AA4-84ED-0442BBAC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2554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9AD102-2D43-4B3D-AAC3-0EF6BBD15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63EF8-DE4B-4312-882F-AA21A7A9FC89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EA2D46AA-2598-4AD2-9E14-AFBB373FA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265EF20-DBCD-4659-A118-486A399F2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00437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75F4B1-93C5-49EE-AF32-E3C3ADF71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1A30D-5AC6-42DB-B917-B860B250BDDC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76F62C06-8E7F-4D88-8EB3-085DC94B0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C06A15B3-2D0E-4E41-89B4-AE703FF6D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57305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03871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E16CCA-FDCC-4056-A628-5F787D45C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7D31-DBE4-4103-988F-AFD2DC900E98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25A80C0-2D0F-488B-A12A-47E3940EB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3003D4C2-32F0-464F-BD2A-DDC98F299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92350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6E8FD7-4A63-4367-A96E-0A43E18A6F59}" type="slidenum">
              <a:rPr lang="ru-RU" sz="1200"/>
              <a:pPr eaLnBrk="1" hangingPunct="1"/>
              <a:t>39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9755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6E8FD7-4A63-4367-A96E-0A43E18A6F59}" type="slidenum">
              <a:rPr lang="ru-RU" sz="1200"/>
              <a:pPr eaLnBrk="1" hangingPunct="1"/>
              <a:t>40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59453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395B9B-E7B7-42E4-989E-0198096E7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2DFD1-0E31-4D96-9751-C69B84432390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61B8C82A-43B9-4257-836F-9323E4B7F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CAF6067E-AF8C-4656-A034-D0B551039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1066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E02B57-B994-4835-90E2-7B191DB85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F22555-8CA0-4C20-AB46-4C05E3CCF7ED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EE0732F7-117F-4BE1-A995-F434DAD63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00BBEAED-300E-4B53-979F-64CA082A5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802536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83274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4404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28F5B-1476-4999-98D9-3805CB4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CB48E35-C5E8-4FAB-9D6A-40A61FDE2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1BF4062-CB8D-4AA4-84ED-0442BBAC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5161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98957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8990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227874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54434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91428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15001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653223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829780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5CE05-01B7-446A-AD6E-3B4BA82276FB}" type="slidenum">
              <a:rPr lang="ru-RU"/>
              <a:pPr/>
              <a:t>53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517136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5CE05-01B7-446A-AD6E-3B4BA82276FB}" type="slidenum">
              <a:rPr lang="ru-RU"/>
              <a:pPr/>
              <a:t>54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6714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EB070E-9664-4073-BA4A-4F2BE705A9B9}" type="slidenum">
              <a:rPr lang="ru-RU" sz="1200" smtClean="0"/>
              <a:pPr eaLnBrk="1" hangingPunct="1"/>
              <a:t>10</a:t>
            </a:fld>
            <a:endParaRPr lang="ru-RU" sz="1200" smtClean="0"/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141279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3B343-A692-47C7-91E8-1D33A7A13347}" type="slidenum">
              <a:rPr lang="ru-RU"/>
              <a:pPr/>
              <a:t>55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899180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F3F5B-B2F0-4F01-8A2D-6A24B818B3DE}" type="slidenum">
              <a:rPr lang="ru-RU"/>
              <a:pPr/>
              <a:t>56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521965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77782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806576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91800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80720D-15D0-2818-4E36-79A4D9D419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5ABF5-E5D4-4462-888F-7161278ACF51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C9509D1C-53B7-F148-FD8A-0FE444695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95DB081-7D42-238D-7C8B-5160661BE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11606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F3F5B-B2F0-4F01-8A2D-6A24B818B3DE}" type="slidenum">
              <a:rPr lang="ru-RU"/>
              <a:pPr/>
              <a:t>61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022231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FB380-3E23-446C-9B76-496411E4C7D4}" type="slidenum">
              <a:rPr lang="ru-RU"/>
              <a:pPr/>
              <a:t>62</a:t>
            </a:fld>
            <a:endParaRPr lang="ru-R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883911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FB380-3E23-446C-9B76-496411E4C7D4}" type="slidenum">
              <a:rPr lang="ru-RU"/>
              <a:pPr/>
              <a:t>63</a:t>
            </a:fld>
            <a:endParaRPr lang="ru-R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167920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3D845-AED1-4717-90F0-F6657E4F4C8E}" type="slidenum">
              <a:rPr lang="ru-RU"/>
              <a:pPr/>
              <a:t>64</a:t>
            </a:fld>
            <a:endParaRPr lang="ru-RU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7678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D56E29-1267-4EC1-86A0-D328898A4C17}" type="slidenum">
              <a:rPr lang="ru-RU" sz="1200" smtClean="0"/>
              <a:pPr eaLnBrk="1" hangingPunct="1"/>
              <a:t>11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171119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D192E-A050-4751-93E9-1AD59F2C31BA}" type="slidenum">
              <a:rPr lang="ru-RU"/>
              <a:pPr/>
              <a:t>65</a:t>
            </a:fld>
            <a:endParaRPr lang="ru-RU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614370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D192E-A050-4751-93E9-1AD59F2C31BA}" type="slidenum">
              <a:rPr lang="ru-RU"/>
              <a:pPr/>
              <a:t>66</a:t>
            </a:fld>
            <a:endParaRPr lang="ru-RU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506186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67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391009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68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929357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9161CD-642F-4315-8E68-393D8B2B6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7488B5-22A3-4C22-B149-8872F277AFB7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1ADCD5F4-A944-44C2-A99A-C42D2AF8A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AB280B4A-07A6-49B1-8DE8-32A1E8DCF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925783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B61B6D-6460-4123-848A-19136ECEE1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E0537-61AB-47EF-9CC4-7E4CD3B66996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787EBC2A-7740-4EBC-B3AB-CA6B0DF35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3C860F63-1928-4B02-94A4-4B910E986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451413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4DD19F-1724-4171-B9F6-51223C28CF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CA111-1D40-40C8-B40E-6901AF0963D8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F1704A43-8D59-4049-A91E-CE1157848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AFA76AF1-DB18-42F1-BCD7-8D4EF92BF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326580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F4E075-246B-4822-A74F-BA6955381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0F19F-EBB0-4260-87D3-A9800DD1ED35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175106" name="Rectangle 1026">
            <a:extLst>
              <a:ext uri="{FF2B5EF4-FFF2-40B4-BE49-F238E27FC236}">
                <a16:creationId xmlns:a16="http://schemas.microsoft.com/office/drawing/2014/main" id="{37A6EDB2-E52C-4549-9032-69D927A6CC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1027">
            <a:extLst>
              <a:ext uri="{FF2B5EF4-FFF2-40B4-BE49-F238E27FC236}">
                <a16:creationId xmlns:a16="http://schemas.microsoft.com/office/drawing/2014/main" id="{613D9D43-75EF-4751-8597-1F6C309EF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215864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781591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1ECF76-87CD-4FD4-8E10-DE18F224E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F1B043-A080-4659-BCAA-EE5FB3CF3335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D23BA1E5-6E4A-4EE6-AF52-8BF4D57AF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BCF2CBAA-6364-466D-9927-2BEC9C8F5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7582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8B81D14-1B31-FBF8-8B39-49941AD84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939A31-5281-4587-84E0-E89466334AB3}" type="slidenum">
              <a:rPr lang="ru-RU" altLang="ru-RU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0CCD4A4B-3DAB-4571-ABE6-61EF2637D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B960F413-D732-5862-BF35-3DB34BE7A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238960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CA1174-B01C-4F62-ADC2-D89C41472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E4243-415A-4EBA-BFC1-EE6313EFAEEE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68A97082-9E93-48CF-B043-06282423A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2B84C3C9-79AD-43FA-9D24-C0938B7B9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619517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6E8FD7-4A63-4367-A96E-0A43E18A6F59}" type="slidenum">
              <a:rPr lang="ru-RU" sz="1200"/>
              <a:pPr eaLnBrk="1" hangingPunct="1"/>
              <a:t>76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391521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97211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396878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250229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589618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313722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879459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417299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0174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307371-7E54-49D6-95D9-D8157B1CCD72}" type="slidenum">
              <a:rPr lang="ru-RU" sz="1200" smtClean="0"/>
              <a:pPr eaLnBrk="1" hangingPunct="1"/>
              <a:t>13</a:t>
            </a:fld>
            <a:endParaRPr lang="ru-RU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759214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B7EA5-E81E-46F2-97B9-5036A2D2EDD9}" type="slidenum">
              <a:rPr lang="ru-RU"/>
              <a:pPr/>
              <a:t>85</a:t>
            </a:fld>
            <a:endParaRPr lang="ru-RU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89066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9224B-69F5-411D-AC7D-2A5CC42B867D}" type="slidenum">
              <a:rPr lang="ru-RU"/>
              <a:pPr/>
              <a:t>86</a:t>
            </a:fld>
            <a:endParaRPr 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147666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30C2E-3230-40B3-9F4E-AB03A323A902}" type="slidenum">
              <a:rPr lang="ru-RU"/>
              <a:pPr/>
              <a:t>87</a:t>
            </a:fld>
            <a:endParaRPr lang="ru-RU"/>
          </a:p>
        </p:txBody>
      </p:sp>
      <p:sp>
        <p:nvSpPr>
          <p:cNvPr id="177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142910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9224B-69F5-411D-AC7D-2A5CC42B867D}" type="slidenum">
              <a:rPr lang="ru-RU"/>
              <a:pPr/>
              <a:t>88</a:t>
            </a:fld>
            <a:endParaRPr 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157227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9224B-69F5-411D-AC7D-2A5CC42B867D}" type="slidenum">
              <a:rPr lang="ru-RU"/>
              <a:pPr/>
              <a:t>89</a:t>
            </a:fld>
            <a:endParaRPr 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220013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846985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59644-9576-4E93-983A-D83B5A9C5D5B}" type="slidenum">
              <a:rPr lang="ru-RU"/>
              <a:pPr/>
              <a:t>91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061068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59644-9576-4E93-983A-D83B5A9C5D5B}" type="slidenum">
              <a:rPr lang="ru-RU"/>
              <a:pPr/>
              <a:t>92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4943236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C7092-FC52-4663-8269-B82E5A56BD61}" type="slidenum">
              <a:rPr lang="ru-RU"/>
              <a:pPr/>
              <a:t>93</a:t>
            </a:fld>
            <a:endParaRPr lang="ru-RU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382074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C7092-FC52-4663-8269-B82E5A56BD61}" type="slidenum">
              <a:rPr lang="ru-RU"/>
              <a:pPr/>
              <a:t>94</a:t>
            </a:fld>
            <a:endParaRPr lang="ru-RU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4855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B48D63B-5EC9-46D8-BFFB-9759F7B30748}" type="slidenum">
              <a:rPr lang="ru-RU" sz="1200" smtClean="0"/>
              <a:pPr eaLnBrk="1" hangingPunct="1"/>
              <a:t>14</a:t>
            </a:fld>
            <a:endParaRPr lang="ru-RU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0175466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95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4261471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C2178-A1D5-42D7-A2F5-FB9C3162CB5E}" type="slidenum">
              <a:rPr lang="ru-RU"/>
              <a:pPr/>
              <a:t>96</a:t>
            </a:fld>
            <a:endParaRPr lang="ru-RU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60880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3FAE61-8453-4E00-906D-3B8B41571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7581C6-B1BD-4C1C-94B5-F9EDDEE8FF1E}" type="slidenum">
              <a:rPr lang="ru-RU" altLang="ru-RU"/>
              <a:pPr/>
              <a:t>97</a:t>
            </a:fld>
            <a:endParaRPr lang="ru-RU" altLang="ru-RU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EE553D91-C4C6-4156-9EBC-E06C45D36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FCBCC964-6D8A-498E-B22F-F1BFDE2B8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21517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B0AB96-0E7B-4B53-8963-90D0BB329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AF741-8B5B-43C1-A3DC-CE1B5CF93BE5}" type="slidenum">
              <a:rPr lang="ru-RU" altLang="ru-RU"/>
              <a:pPr/>
              <a:t>98</a:t>
            </a:fld>
            <a:endParaRPr lang="ru-RU" altLang="ru-RU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111AFFD9-A417-4F07-A7D4-DE618D497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64C2EB82-BEC6-4B96-B02D-582EF7459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41812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2ED0DA-D178-47A9-8C90-D58E8B273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E548B-AA0A-4F1A-8208-B96C0AD4D6A5}" type="slidenum">
              <a:rPr lang="ru-RU" altLang="ru-RU"/>
              <a:pPr/>
              <a:t>99</a:t>
            </a:fld>
            <a:endParaRPr lang="ru-RU" altLang="ru-RU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6B4858C4-E750-4778-A341-0D1F18DAA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7AA84350-DE82-4F89-B589-F67B4B072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1427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rot="2713071">
            <a:off x="-807923" y="-162554"/>
            <a:ext cx="1781175" cy="178117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 rot="2713071">
            <a:off x="506527" y="1189995"/>
            <a:ext cx="1781175" cy="1781175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 rot="2713071">
            <a:off x="1849552" y="-133980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rot="2713071">
            <a:off x="1811452" y="2538412"/>
            <a:ext cx="1781175" cy="1781175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8936152" y="3586163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10269653" y="4948238"/>
            <a:ext cx="1781175" cy="178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 rot="2713071">
            <a:off x="10279179" y="2224088"/>
            <a:ext cx="1781175" cy="1781175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1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59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 userDrawn="1"/>
        </p:nvSpPr>
        <p:spPr>
          <a:xfrm>
            <a:off x="-1371892" y="626582"/>
            <a:ext cx="4409373" cy="4409373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 userDrawn="1"/>
        </p:nvSpPr>
        <p:spPr>
          <a:xfrm>
            <a:off x="3331279" y="626583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8016690" y="626582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 userDrawn="1"/>
        </p:nvSpPr>
        <p:spPr>
          <a:xfrm>
            <a:off x="1008452" y="3060982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 userDrawn="1"/>
        </p:nvSpPr>
        <p:spPr>
          <a:xfrm>
            <a:off x="5687399" y="3034014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 bwMode="auto">
          <a:xfrm>
            <a:off x="9285361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DA86FFC-87DC-48E0-BC3E-C53546C5619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81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омб 10"/>
          <p:cNvSpPr/>
          <p:nvPr userDrawn="1"/>
        </p:nvSpPr>
        <p:spPr>
          <a:xfrm>
            <a:off x="5781454" y="265812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9591214" y="3160324"/>
            <a:ext cx="2126747" cy="212674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7956992" y="1437069"/>
            <a:ext cx="2126747" cy="221207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7429296" y="4368765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629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F0AB-3B44-4523-9461-89925AAF6F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207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C3034-A32B-4BCB-AB2B-08BCA6F2C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726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90EFA-0558-487D-8CA0-EF3BB8CA5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29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20485"/>
            <a:ext cx="1991544" cy="591172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3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7" r:id="rId3"/>
    <p:sldLayoutId id="2147483656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shop.prosv.ru/formirovanie-funkcionalnoj-gramotnosti-sbornik-zadach-po-russkomu-yazyku-dlya-8-11-klassov278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09117" y="1125642"/>
            <a:ext cx="7973414" cy="1986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КРИВЫЕ КАК ГЕОМЕТРИЧЕСКИЕ МЕСТА ТОЧЕК</a:t>
            </a:r>
            <a:endParaRPr lang="ru-RU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5918888" y="3064245"/>
            <a:ext cx="2611760" cy="557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aleway Medium"/>
                <a:sym typeface="Raleway Medium"/>
              </a:rPr>
              <a:t>09.10.2025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aleway Medium"/>
                <a:sym typeface="Raleway Medium"/>
              </a:rPr>
              <a:t>г.</a:t>
            </a:r>
            <a:endParaRPr lang="ru-RU" sz="2400" dirty="0" smtClean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71D4B-50F6-9EC5-7206-DABDC4E71B3F}"/>
              </a:ext>
            </a:extLst>
          </p:cNvPr>
          <p:cNvSpPr txBox="1"/>
          <p:nvPr/>
        </p:nvSpPr>
        <p:spPr>
          <a:xfrm>
            <a:off x="100658" y="6016352"/>
            <a:ext cx="5688632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бы то ни было форме и какими бы то ни было средствами, включая размещение </a:t>
            </a: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/>
            </a:r>
            <a:b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в Интернете  и 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в корпоративных сетях, а также запись в память ЭВМ, </a:t>
            </a: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для 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частного </a:t>
            </a: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/>
            </a:r>
            <a:b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</a:b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или 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публичного использования, </a:t>
            </a: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без 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письменного разрешения владельца авторских прав. © АО «Издательство «Просвещение», 20</a:t>
            </a:r>
            <a:r>
              <a:rPr lang="en-US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2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5</a:t>
            </a:r>
            <a:r>
              <a:rPr lang="ru-RU" sz="1000" dirty="0" smtClean="0">
                <a:solidFill>
                  <a:schemeClr val="tx2"/>
                </a:solidFill>
                <a:ea typeface="Helvetica" panose="00000500000000000000" pitchFamily="50" charset="0"/>
              </a:rPr>
              <a:t> </a:t>
            </a:r>
            <a:r>
              <a:rPr lang="ru-RU" sz="1000" dirty="0">
                <a:solidFill>
                  <a:schemeClr val="tx2"/>
                </a:solidFill>
                <a:ea typeface="Helvetica" panose="00000500000000000000" pitchFamily="50" charset="0"/>
              </a:rPr>
              <a:t>г.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168696" y="3573463"/>
            <a:ext cx="84249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709117" y="3731063"/>
            <a:ext cx="96297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Смирнов Владимир Алексеевич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педагогического государственного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</a:p>
          <a:p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19125" y="800101"/>
            <a:ext cx="90678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Г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еометрическим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местом точек </a:t>
            </a:r>
            <a:r>
              <a:rPr lang="ru-RU" sz="2800" dirty="0">
                <a:solidFill>
                  <a:srgbClr val="FF3300"/>
                </a:solidFill>
              </a:rPr>
              <a:t>(ГМТ) </a:t>
            </a:r>
            <a:r>
              <a:rPr lang="ru-RU" sz="2800" dirty="0">
                <a:cs typeface="Times New Roman" pitchFamily="18" charset="0"/>
              </a:rPr>
              <a:t>называется фигура, </a:t>
            </a:r>
            <a:r>
              <a:rPr lang="ru-RU" sz="2800" dirty="0"/>
              <a:t>состоящая из </a:t>
            </a:r>
            <a:r>
              <a:rPr lang="ru-RU" sz="2800" dirty="0">
                <a:cs typeface="Times New Roman" pitchFamily="18" charset="0"/>
              </a:rPr>
              <a:t>всех точек, </a:t>
            </a:r>
            <a:r>
              <a:rPr lang="ru-RU" sz="2800" dirty="0"/>
              <a:t>у</a:t>
            </a:r>
            <a:r>
              <a:rPr lang="ru-RU" sz="2800" dirty="0">
                <a:cs typeface="Times New Roman" pitchFamily="18" charset="0"/>
              </a:rPr>
              <a:t>довлетворяющих заданному свойству или нескольким заданным свойствам.</a:t>
            </a:r>
            <a:r>
              <a:rPr lang="ru-RU" sz="3200" dirty="0"/>
              <a:t>               </a:t>
            </a:r>
          </a:p>
        </p:txBody>
      </p:sp>
      <p:grpSp>
        <p:nvGrpSpPr>
          <p:cNvPr id="92176" name="Group 16"/>
          <p:cNvGrpSpPr>
            <a:grpSpLocks/>
          </p:cNvGrpSpPr>
          <p:nvPr/>
        </p:nvGrpSpPr>
        <p:grpSpPr bwMode="auto">
          <a:xfrm>
            <a:off x="619125" y="2400300"/>
            <a:ext cx="8915400" cy="2622550"/>
            <a:chOff x="48" y="1968"/>
            <a:chExt cx="5616" cy="1652"/>
          </a:xfrm>
        </p:grpSpPr>
        <p:sp>
          <p:nvSpPr>
            <p:cNvPr id="2053" name="Text Box 11"/>
            <p:cNvSpPr txBox="1">
              <a:spLocks noChangeArrowheads="1"/>
            </p:cNvSpPr>
            <p:nvPr/>
          </p:nvSpPr>
          <p:spPr bwMode="auto">
            <a:xfrm>
              <a:off x="48" y="1968"/>
              <a:ext cx="56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/>
                <a:t>	Примерами </a:t>
              </a:r>
              <a:r>
                <a:rPr lang="ru-RU" sz="2800" dirty="0"/>
                <a:t>геометрических мест точек являются:</a:t>
              </a:r>
            </a:p>
          </p:txBody>
        </p:sp>
        <p:sp>
          <p:nvSpPr>
            <p:cNvPr id="2054" name="Text Box 12"/>
            <p:cNvSpPr txBox="1">
              <a:spLocks noChangeArrowheads="1"/>
            </p:cNvSpPr>
            <p:nvPr/>
          </p:nvSpPr>
          <p:spPr bwMode="auto">
            <a:xfrm>
              <a:off x="96" y="2400"/>
              <a:ext cx="556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Окружность</a:t>
              </a:r>
              <a:r>
                <a:rPr lang="ru-RU" sz="2800" dirty="0">
                  <a:solidFill>
                    <a:schemeClr val="accent1"/>
                  </a:solidFill>
                </a:rPr>
                <a:t> </a:t>
              </a:r>
              <a:r>
                <a:rPr lang="ru-RU" sz="2800" dirty="0"/>
                <a:t>– ГМТ, удаленных от данной точки на данное расстояние;</a:t>
              </a:r>
            </a:p>
          </p:txBody>
        </p:sp>
        <p:sp>
          <p:nvSpPr>
            <p:cNvPr id="2055" name="Text Box 15"/>
            <p:cNvSpPr txBox="1">
              <a:spLocks noChangeArrowheads="1"/>
            </p:cNvSpPr>
            <p:nvPr/>
          </p:nvSpPr>
          <p:spPr bwMode="auto">
            <a:xfrm>
              <a:off x="96" y="3024"/>
              <a:ext cx="556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Круг</a:t>
              </a:r>
              <a:r>
                <a:rPr lang="ru-RU" sz="2800" dirty="0">
                  <a:solidFill>
                    <a:schemeClr val="accent1"/>
                  </a:solidFill>
                </a:rPr>
                <a:t> </a:t>
              </a:r>
              <a:r>
                <a:rPr lang="ru-RU" sz="2800" dirty="0"/>
                <a:t>– ГМТ, удаленных от данной точки на расстояние, не превосходящее данное.</a:t>
              </a:r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825" y="230932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места точек</a:t>
            </a:r>
          </a:p>
        </p:txBody>
      </p:sp>
    </p:spTree>
    <p:extLst>
      <p:ext uri="{BB962C8B-B14F-4D97-AF65-F5344CB8AC3E}">
        <p14:creationId xmlns:p14="http://schemas.microsoft.com/office/powerpoint/2010/main" val="42158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0;g2c6f0a5e03a_0_1726">
            <a:hlinkClick r:id="rId2"/>
            <a:extLst>
              <a:ext uri="{FF2B5EF4-FFF2-40B4-BE49-F238E27FC236}">
                <a16:creationId xmlns:a16="http://schemas.microsoft.com/office/drawing/2014/main" id="{5AE02120-29DC-F641-63B2-6A5A3570BC3A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772647" y="850176"/>
            <a:ext cx="2428010" cy="24280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3A1594C9-54CD-66D7-FB12-5955CB31CE2C}"/>
              </a:ext>
            </a:extLst>
          </p:cNvPr>
          <p:cNvSpPr/>
          <p:nvPr/>
        </p:nvSpPr>
        <p:spPr bwMode="auto">
          <a:xfrm>
            <a:off x="2251393" y="2752382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8458D"/>
              </a:buClr>
              <a:buSzPts val="2000"/>
              <a:defRPr/>
            </a:pPr>
            <a:r>
              <a:rPr lang="ru-RU" sz="2400" b="1" dirty="0">
                <a:solidFill>
                  <a:schemeClr val="tx2"/>
                </a:solidFill>
                <a:ea typeface="Arial"/>
                <a:cs typeface="Arial"/>
              </a:rPr>
              <a:t>Подробнее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7290B554-D5A0-BA0D-63B8-BFA3013D0B89}"/>
              </a:ext>
            </a:extLst>
          </p:cNvPr>
          <p:cNvSpPr/>
          <p:nvPr/>
        </p:nvSpPr>
        <p:spPr bwMode="auto">
          <a:xfrm>
            <a:off x="2251393" y="3573389"/>
            <a:ext cx="35610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400"/>
              </a:spcBef>
              <a:defRPr/>
            </a:pPr>
            <a:r>
              <a:rPr lang="ru-RU" sz="2000" dirty="0">
                <a:solidFill>
                  <a:schemeClr val="tx2"/>
                </a:solidFill>
              </a:rPr>
              <a:t>Общие вопросы</a:t>
            </a:r>
            <a:endParaRPr sz="2400" dirty="0">
              <a:solidFill>
                <a:schemeClr val="tx2"/>
              </a:solidFill>
            </a:endParaRPr>
          </a:p>
          <a:p>
            <a:pPr lvl="0">
              <a:spcBef>
                <a:spcPts val="2400"/>
              </a:spcBef>
              <a:defRPr/>
            </a:pPr>
            <a:r>
              <a:rPr lang="ru-RU" sz="2000" dirty="0">
                <a:solidFill>
                  <a:schemeClr val="tx2"/>
                </a:solidFill>
              </a:rPr>
              <a:t>Методическая поддержка и обучение педагогов</a:t>
            </a: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id="{8253529A-AFFD-606D-32B4-3246823103E9}"/>
              </a:ext>
            </a:extLst>
          </p:cNvPr>
          <p:cNvSpPr/>
          <p:nvPr/>
        </p:nvSpPr>
        <p:spPr bwMode="auto">
          <a:xfrm>
            <a:off x="5970858" y="3522369"/>
            <a:ext cx="2955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900"/>
              </a:spcBef>
              <a:defRPr/>
            </a:pPr>
            <a:r>
              <a:rPr lang="en-US" sz="2000" u="sng" dirty="0">
                <a:solidFill>
                  <a:schemeClr val="tx2"/>
                </a:solidFill>
              </a:rPr>
              <a:t>prosv@prosv.ru</a:t>
            </a:r>
            <a:endParaRPr lang="ru-RU" sz="2000" u="sng" dirty="0">
              <a:solidFill>
                <a:schemeClr val="tx2"/>
              </a:solidFill>
            </a:endParaRPr>
          </a:p>
          <a:p>
            <a:pPr lvl="0">
              <a:spcBef>
                <a:spcPts val="3600"/>
              </a:spcBef>
              <a:defRPr/>
            </a:pPr>
            <a:r>
              <a:rPr lang="en-US" sz="2000" u="sng" dirty="0">
                <a:solidFill>
                  <a:schemeClr val="tx2"/>
                </a:solidFill>
              </a:rPr>
              <a:t>vopros@prosv.ru</a:t>
            </a:r>
            <a:endParaRPr lang="ru-RU" sz="20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3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6350" y="200025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Серединный перпендикуляр</a:t>
            </a: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3074319" y="1492883"/>
            <a:ext cx="666023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 dirty="0">
                <a:solidFill>
                  <a:srgbClr val="FF3300"/>
                </a:solidFill>
              </a:rPr>
              <a:t>Теорема. </a:t>
            </a:r>
            <a:r>
              <a:rPr lang="ru-RU" sz="2200" dirty="0"/>
              <a:t>Серединный перпендикуляр к отрезку является ГМТ, одинаково удаленных от концов этого отрезка. </a:t>
            </a:r>
          </a:p>
        </p:txBody>
      </p:sp>
      <p:sp>
        <p:nvSpPr>
          <p:cNvPr id="18440" name="Text Box 5"/>
          <p:cNvSpPr txBox="1">
            <a:spLocks noChangeArrowheads="1"/>
          </p:cNvSpPr>
          <p:nvPr/>
        </p:nvSpPr>
        <p:spPr bwMode="auto">
          <a:xfrm>
            <a:off x="581025" y="643771"/>
            <a:ext cx="9067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	Серединным </a:t>
            </a:r>
            <a:r>
              <a:rPr lang="ru-RU" dirty="0">
                <a:solidFill>
                  <a:srgbClr val="FF3300"/>
                </a:solidFill>
              </a:rPr>
              <a:t>перпендикуляром </a:t>
            </a:r>
            <a:r>
              <a:rPr lang="ru-RU" dirty="0"/>
              <a:t>к отрезку называется</a:t>
            </a:r>
            <a:r>
              <a:rPr lang="en-US" dirty="0"/>
              <a:t> </a:t>
            </a:r>
            <a:r>
              <a:rPr lang="ru-RU" dirty="0"/>
              <a:t>прямая, перпендикулярная этому отрезку и проходящая через его середину.</a:t>
            </a:r>
          </a:p>
        </p:txBody>
      </p:sp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8" y="1501055"/>
            <a:ext cx="2329450" cy="259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3146327" y="2597866"/>
            <a:ext cx="660251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200" dirty="0">
                <a:solidFill>
                  <a:srgbClr val="FF3300"/>
                </a:solidFill>
                <a:cs typeface="Times New Roman" pitchFamily="18" charset="0"/>
              </a:rPr>
              <a:t>Доказательство.</a:t>
            </a:r>
            <a:r>
              <a:rPr lang="ru-RU" sz="2200" dirty="0">
                <a:cs typeface="Times New Roman" pitchFamily="18" charset="0"/>
              </a:rPr>
              <a:t> Пусть дан отрезок </a:t>
            </a:r>
            <a:r>
              <a:rPr lang="ru-RU" sz="2200" i="1" dirty="0">
                <a:cs typeface="Times New Roman" pitchFamily="18" charset="0"/>
              </a:rPr>
              <a:t>АВ</a:t>
            </a:r>
            <a:r>
              <a:rPr lang="ru-RU" sz="2200" dirty="0">
                <a:cs typeface="Times New Roman" pitchFamily="18" charset="0"/>
              </a:rPr>
              <a:t> и </a:t>
            </a:r>
            <a:r>
              <a:rPr lang="en-US" sz="2200" i="1" dirty="0">
                <a:cs typeface="Times New Roman" pitchFamily="18" charset="0"/>
              </a:rPr>
              <a:t>O </a:t>
            </a:r>
            <a:r>
              <a:rPr lang="ru-RU" sz="2200" dirty="0">
                <a:cs typeface="Times New Roman" pitchFamily="18" charset="0"/>
              </a:rPr>
              <a:t>– его середина. Если точка </a:t>
            </a:r>
            <a:r>
              <a:rPr lang="ru-RU" sz="2200" i="1" dirty="0">
                <a:cs typeface="Times New Roman" pitchFamily="18" charset="0"/>
              </a:rPr>
              <a:t>С</a:t>
            </a:r>
            <a:r>
              <a:rPr lang="ru-RU" sz="2200" dirty="0">
                <a:cs typeface="Times New Roman" pitchFamily="18" charset="0"/>
              </a:rPr>
              <a:t> одинаково </a:t>
            </a:r>
            <a:r>
              <a:rPr lang="ru-RU" sz="2200" dirty="0">
                <a:cs typeface="Times New Roman" pitchFamily="18" charset="0"/>
              </a:rPr>
              <a:t>удалена от точек </a:t>
            </a:r>
            <a:r>
              <a:rPr lang="ru-RU" sz="2200" i="1" dirty="0">
                <a:cs typeface="Times New Roman" pitchFamily="18" charset="0"/>
              </a:rPr>
              <a:t>А</a:t>
            </a:r>
            <a:r>
              <a:rPr lang="ru-RU" sz="2200" dirty="0">
                <a:cs typeface="Times New Roman" pitchFamily="18" charset="0"/>
              </a:rPr>
              <a:t>, </a:t>
            </a:r>
            <a:r>
              <a:rPr lang="ru-RU" sz="2200" i="1" dirty="0">
                <a:cs typeface="Times New Roman" pitchFamily="18" charset="0"/>
              </a:rPr>
              <a:t>В </a:t>
            </a:r>
            <a:r>
              <a:rPr lang="ru-RU" sz="2200" dirty="0">
                <a:cs typeface="Times New Roman" pitchFamily="18" charset="0"/>
              </a:rPr>
              <a:t>и  принадлежит прямой </a:t>
            </a:r>
            <a:r>
              <a:rPr lang="en-US" sz="2200" i="1" dirty="0">
                <a:cs typeface="Times New Roman" pitchFamily="18" charset="0"/>
              </a:rPr>
              <a:t>AB</a:t>
            </a:r>
            <a:r>
              <a:rPr lang="ru-RU" sz="2200" dirty="0">
                <a:cs typeface="Times New Roman" pitchFamily="18" charset="0"/>
              </a:rPr>
              <a:t>, то она должна совпадать с точкой 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ru-RU" sz="2200" dirty="0">
                <a:cs typeface="Times New Roman" pitchFamily="18" charset="0"/>
              </a:rPr>
              <a:t>. </a:t>
            </a:r>
            <a:endParaRPr lang="ru-RU" sz="2200" dirty="0">
              <a:cs typeface="Times New Roman" pitchFamily="18" charset="0"/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>
            <a:off x="594563" y="515619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ru-RU" sz="2200" dirty="0"/>
              <a:t>Обратно</a:t>
            </a:r>
            <a:r>
              <a:rPr lang="ru-RU" sz="2200" dirty="0"/>
              <a:t>, пусть точка </a:t>
            </a:r>
            <a:r>
              <a:rPr lang="ru-RU" sz="2200" i="1" dirty="0"/>
              <a:t>С</a:t>
            </a:r>
            <a:r>
              <a:rPr lang="ru-RU" sz="2200" dirty="0"/>
              <a:t> принадлежит серединному </a:t>
            </a:r>
            <a:r>
              <a:rPr lang="ru-RU" sz="2200" dirty="0"/>
              <a:t>перпендикуляру</a:t>
            </a:r>
            <a:r>
              <a:rPr lang="en-US" sz="2200" dirty="0"/>
              <a:t> </a:t>
            </a:r>
            <a:r>
              <a:rPr lang="ru-RU" sz="2200" dirty="0"/>
              <a:t>к отрезку </a:t>
            </a:r>
            <a:r>
              <a:rPr lang="en-US" sz="2200" i="1" dirty="0"/>
              <a:t>AB</a:t>
            </a:r>
            <a:r>
              <a:rPr lang="ru-RU" sz="2200" dirty="0"/>
              <a:t>. Если </a:t>
            </a:r>
            <a:r>
              <a:rPr lang="en-US" sz="2200" i="1" dirty="0"/>
              <a:t>C</a:t>
            </a:r>
            <a:r>
              <a:rPr lang="ru-RU" sz="2200" dirty="0"/>
              <a:t> </a:t>
            </a:r>
            <a:r>
              <a:rPr lang="ru-RU" sz="2200" dirty="0"/>
              <a:t>совпадает с </a:t>
            </a:r>
            <a:r>
              <a:rPr lang="ru-RU" sz="2200" dirty="0"/>
              <a:t>точкой </a:t>
            </a:r>
            <a:r>
              <a:rPr lang="ru-RU" sz="2200" i="1" dirty="0"/>
              <a:t>О</a:t>
            </a:r>
            <a:r>
              <a:rPr lang="ru-RU" sz="2200" dirty="0"/>
              <a:t>, то она равноудалена от концов отрезка </a:t>
            </a:r>
            <a:r>
              <a:rPr lang="en-US" sz="2200" i="1" dirty="0"/>
              <a:t>AB</a:t>
            </a:r>
            <a:r>
              <a:rPr lang="en-US" sz="2200" dirty="0"/>
              <a:t>. </a:t>
            </a:r>
            <a:r>
              <a:rPr lang="ru-RU" sz="2200" dirty="0"/>
              <a:t>Если</a:t>
            </a:r>
            <a:r>
              <a:rPr lang="en-US" sz="2200" i="1" dirty="0"/>
              <a:t> C</a:t>
            </a:r>
            <a:r>
              <a:rPr lang="en-US" sz="2200" dirty="0"/>
              <a:t> </a:t>
            </a:r>
            <a:r>
              <a:rPr lang="ru-RU" sz="2200" dirty="0"/>
              <a:t>не совпадает с точкой </a:t>
            </a:r>
            <a:r>
              <a:rPr lang="en-US" sz="2200" i="1" dirty="0"/>
              <a:t>O</a:t>
            </a:r>
            <a:r>
              <a:rPr lang="en-US" sz="2200" dirty="0"/>
              <a:t>,</a:t>
            </a:r>
            <a:r>
              <a:rPr lang="en-US" sz="2200" i="1" dirty="0"/>
              <a:t> </a:t>
            </a:r>
            <a:r>
              <a:rPr lang="ru-RU" sz="2200" dirty="0"/>
              <a:t>то </a:t>
            </a:r>
            <a:r>
              <a:rPr lang="ru-RU" sz="2200" dirty="0"/>
              <a:t>прямоугольные треугольники </a:t>
            </a:r>
            <a:r>
              <a:rPr lang="ru-RU" sz="2200" i="1" dirty="0"/>
              <a:t>АОС</a:t>
            </a:r>
            <a:r>
              <a:rPr lang="ru-RU" sz="2200" dirty="0"/>
              <a:t> и </a:t>
            </a:r>
            <a:r>
              <a:rPr lang="ru-RU" sz="2200" i="1" dirty="0"/>
              <a:t>ВОС</a:t>
            </a:r>
            <a:r>
              <a:rPr lang="ru-RU" sz="2200" dirty="0"/>
              <a:t> равны (по катетам). Следовательно, </a:t>
            </a:r>
            <a:r>
              <a:rPr lang="ru-RU" sz="2200" i="1" dirty="0"/>
              <a:t>АС=ВС</a:t>
            </a:r>
            <a:r>
              <a:rPr lang="ru-RU" sz="2200" dirty="0"/>
              <a:t>. </a:t>
            </a: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590550" y="4112764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ru-RU" sz="2200" dirty="0"/>
              <a:t>Если </a:t>
            </a:r>
            <a:r>
              <a:rPr lang="en-US" sz="2200" i="1" dirty="0"/>
              <a:t>C  </a:t>
            </a:r>
            <a:r>
              <a:rPr lang="ru-RU" sz="2200" dirty="0"/>
              <a:t>не принадлежит прямой </a:t>
            </a:r>
            <a:r>
              <a:rPr lang="en-US" sz="2200" i="1" dirty="0"/>
              <a:t>AB</a:t>
            </a:r>
            <a:r>
              <a:rPr lang="ru-RU" sz="2200" dirty="0"/>
              <a:t>, то </a:t>
            </a:r>
            <a:r>
              <a:rPr lang="ru-RU" sz="2200" dirty="0"/>
              <a:t>треугольник </a:t>
            </a:r>
            <a:r>
              <a:rPr lang="ru-RU" sz="2200" i="1" dirty="0"/>
              <a:t>АВС</a:t>
            </a:r>
            <a:r>
              <a:rPr lang="ru-RU" sz="2200" dirty="0"/>
              <a:t> равнобедренный и </a:t>
            </a:r>
            <a:r>
              <a:rPr lang="ru-RU" sz="2200" dirty="0"/>
              <a:t>его медиана </a:t>
            </a:r>
            <a:r>
              <a:rPr lang="ru-RU" sz="2200" i="1" dirty="0"/>
              <a:t>СО</a:t>
            </a:r>
            <a:r>
              <a:rPr lang="ru-RU" sz="2200" dirty="0"/>
              <a:t> является </a:t>
            </a:r>
            <a:r>
              <a:rPr lang="ru-RU" sz="2200" dirty="0"/>
              <a:t>также и высотой. Значит, точка </a:t>
            </a:r>
            <a:r>
              <a:rPr lang="ru-RU" sz="2200" i="1" dirty="0"/>
              <a:t>С</a:t>
            </a:r>
            <a:r>
              <a:rPr lang="ru-RU" sz="2200" dirty="0"/>
              <a:t> принадлежит серединному </a:t>
            </a:r>
            <a:r>
              <a:rPr lang="ru-RU" sz="2200" dirty="0"/>
              <a:t>перпендикуляру к отрезку </a:t>
            </a:r>
            <a:r>
              <a:rPr lang="en-US" sz="2200" i="1" dirty="0"/>
              <a:t>AB</a:t>
            </a:r>
            <a:r>
              <a:rPr lang="ru-RU" sz="2200" dirty="0"/>
              <a:t>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6805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autoUpdateAnimBg="0"/>
      <p:bldP spid="243719" grpId="0" autoUpdateAnimBg="0"/>
      <p:bldP spid="243720" grpId="0" autoUpdateAnimBg="0"/>
      <p:bldP spid="24372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6">
            <a:extLst>
              <a:ext uri="{FF2B5EF4-FFF2-40B4-BE49-F238E27FC236}">
                <a16:creationId xmlns:a16="http://schemas.microsoft.com/office/drawing/2014/main" id="{70AFDCE0-1A93-F3EB-86B6-EB277697A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17073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Для точек </a:t>
            </a:r>
            <a:r>
              <a:rPr lang="en-US" altLang="ru-RU" sz="2800" i="1" dirty="0">
                <a:cs typeface="Times New Roman" panose="02020603050405020304" pitchFamily="18" charset="0"/>
              </a:rPr>
              <a:t>A </a:t>
            </a:r>
            <a:r>
              <a:rPr lang="ru-RU" altLang="ru-RU" sz="2800" dirty="0"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cs typeface="Times New Roman" panose="02020603050405020304" pitchFamily="18" charset="0"/>
              </a:rPr>
              <a:t>B </a:t>
            </a:r>
            <a:r>
              <a:rPr lang="ru-RU" altLang="ru-RU" sz="2800" dirty="0">
                <a:cs typeface="Times New Roman" panose="02020603050405020304" pitchFamily="18" charset="0"/>
              </a:rPr>
              <a:t>укажите ГМТ 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cs typeface="Times New Roman" panose="02020603050405020304" pitchFamily="18" charset="0"/>
              </a:rPr>
              <a:t>,</a:t>
            </a:r>
            <a:r>
              <a:rPr lang="en-US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для которых </a:t>
            </a:r>
            <a:r>
              <a:rPr lang="en-US" altLang="ru-RU" sz="2800" i="1" dirty="0">
                <a:cs typeface="Times New Roman" panose="02020603050405020304" pitchFamily="18" charset="0"/>
              </a:rPr>
              <a:t>AC &lt; BC</a:t>
            </a:r>
            <a:r>
              <a:rPr lang="en-US" altLang="ru-RU" sz="2800" dirty="0">
                <a:cs typeface="Times New Roman" panose="02020603050405020304" pitchFamily="18" charset="0"/>
              </a:rPr>
              <a:t>.</a:t>
            </a:r>
            <a:endParaRPr lang="ru-RU" altLang="ru-RU" sz="28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60422" name="Picture 7">
            <a:extLst>
              <a:ext uri="{FF2B5EF4-FFF2-40B4-BE49-F238E27FC236}">
                <a16:creationId xmlns:a16="http://schemas.microsoft.com/office/drawing/2014/main" id="{BD08E467-D5D8-FE62-1D62-06C0FB84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89" y="3140348"/>
            <a:ext cx="27146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CE9D88B-2C23-CEAF-71AA-E002D251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97379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Ответ</a:t>
            </a:r>
            <a:r>
              <a:rPr lang="en-US" altLang="ru-RU" sz="2800" dirty="0">
                <a:solidFill>
                  <a:srgbClr val="FF3300"/>
                </a:solidFill>
              </a:rPr>
              <a:t>.</a:t>
            </a:r>
            <a:r>
              <a:rPr lang="ru-RU" altLang="ru-RU" sz="2800" dirty="0">
                <a:solidFill>
                  <a:srgbClr val="FF3300"/>
                </a:solidFill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Полуплоскость, определяемая серединным перпендикуляром к отрезку </a:t>
            </a:r>
            <a:r>
              <a:rPr lang="en-US" altLang="ru-RU" sz="2800" i="1" dirty="0"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cs typeface="Times New Roman" panose="02020603050405020304" pitchFamily="18" charset="0"/>
              </a:rPr>
              <a:t>, содержащая точку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cs typeface="Times New Roman" panose="02020603050405020304" pitchFamily="18" charset="0"/>
              </a:rPr>
              <a:t>, без самого серединного перпендикуляра</a:t>
            </a:r>
            <a:r>
              <a:rPr lang="ru-RU" altLang="ru-RU" sz="2800" dirty="0"/>
              <a:t>.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ACCE840-D345-C4A8-3584-8B84934DF113}"/>
              </a:ext>
            </a:extLst>
          </p:cNvPr>
          <p:cNvGrpSpPr/>
          <p:nvPr/>
        </p:nvGrpSpPr>
        <p:grpSpPr>
          <a:xfrm>
            <a:off x="1761413" y="2944216"/>
            <a:ext cx="8906587" cy="3170099"/>
            <a:chOff x="237412" y="2690170"/>
            <a:chExt cx="8906587" cy="31700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CE3F359-64F4-FAD1-9883-713D81D1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412" y="2814915"/>
              <a:ext cx="2800741" cy="2619741"/>
            </a:xfrm>
            <a:prstGeom prst="rect">
              <a:avLst/>
            </a:prstGeom>
          </p:spPr>
        </p:pic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BD596998-0D9E-D192-B868-65C01BDF4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68" y="2690170"/>
              <a:ext cx="6019731" cy="3170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ts val="0"/>
                </a:spcBef>
                <a:buNone/>
              </a:pPr>
              <a:r>
                <a:rPr lang="ru-RU" altLang="ru-RU" dirty="0">
                  <a:solidFill>
                    <a:srgbClr val="FF3300"/>
                  </a:solidFill>
                </a:rPr>
                <a:t>	</a:t>
              </a:r>
              <a:r>
                <a:rPr lang="ru-RU" altLang="ru-RU" sz="2800" dirty="0">
                  <a:solidFill>
                    <a:srgbClr val="FF3300"/>
                  </a:solidFill>
                </a:rPr>
                <a:t>Доказательство</a:t>
              </a:r>
              <a:r>
                <a:rPr lang="en-US" altLang="ru-RU" sz="2800" dirty="0">
                  <a:solidFill>
                    <a:srgbClr val="FF3300"/>
                  </a:solidFill>
                </a:rPr>
                <a:t>.</a:t>
              </a:r>
              <a:r>
                <a:rPr lang="ru-RU" altLang="ru-RU" sz="2800" dirty="0">
                  <a:solidFill>
                    <a:srgbClr val="FF3300"/>
                  </a:solidFill>
                </a:rPr>
                <a:t> </a:t>
              </a:r>
              <a:r>
                <a:rPr lang="ru-RU" altLang="ru-RU" sz="2800" dirty="0"/>
                <a:t>Обозначим </a:t>
              </a:r>
              <a:r>
                <a:rPr lang="en-US" altLang="ru-RU" sz="2800" i="1" dirty="0"/>
                <a:t>D </a:t>
              </a:r>
              <a:r>
                <a:rPr lang="ru-RU" altLang="ru-RU" sz="2800" dirty="0"/>
                <a:t>точку пересечения отрезка </a:t>
              </a:r>
              <a:r>
                <a:rPr lang="en-US" altLang="ru-RU" sz="2800" i="1" dirty="0"/>
                <a:t>BC </a:t>
              </a:r>
              <a:r>
                <a:rPr lang="ru-RU" altLang="ru-RU" sz="2800" dirty="0"/>
                <a:t>и серединного перпендикуляра. Воспользуемся неравенством треугольника, применённым к треугольнику </a:t>
              </a:r>
              <a:r>
                <a:rPr lang="en-US" altLang="ru-RU" sz="2800" i="1" dirty="0"/>
                <a:t>ACD</a:t>
              </a:r>
              <a:r>
                <a:rPr lang="en-US" altLang="ru-RU" sz="2800" dirty="0"/>
                <a:t>.</a:t>
              </a:r>
              <a:r>
                <a:rPr lang="en-US" altLang="ru-RU" sz="2800" i="1" dirty="0"/>
                <a:t> </a:t>
              </a:r>
              <a:r>
                <a:rPr lang="ru-RU" altLang="ru-RU" sz="2800" dirty="0">
                  <a:cs typeface="Times New Roman" panose="02020603050405020304" pitchFamily="18" charset="0"/>
                </a:rPr>
                <a:t>Получим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altLang="ru-RU" sz="2800" i="1" dirty="0">
                  <a:cs typeface="Times New Roman" panose="02020603050405020304" pitchFamily="18" charset="0"/>
                </a:rPr>
                <a:t>AC &lt; AD + CD = BD + CD = BC</a:t>
              </a:r>
              <a:r>
                <a:rPr lang="en-US" altLang="ru-RU" sz="2800" dirty="0">
                  <a:cs typeface="Times New Roman" panose="02020603050405020304" pitchFamily="18" charset="0"/>
                </a:rPr>
                <a:t>.</a:t>
              </a:r>
              <a:endParaRPr lang="ru-RU" altLang="ru-RU" sz="2800" i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79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23825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Биссектриса угла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438150" y="504825"/>
            <a:ext cx="9144000" cy="3238500"/>
            <a:chOff x="0" y="240"/>
            <a:chExt cx="5760" cy="2040"/>
          </a:xfrm>
        </p:grpSpPr>
        <p:sp>
          <p:nvSpPr>
            <p:cNvPr id="32774" name="Text Box 4"/>
            <p:cNvSpPr txBox="1">
              <a:spLocks noChangeArrowheads="1"/>
            </p:cNvSpPr>
            <p:nvPr/>
          </p:nvSpPr>
          <p:spPr bwMode="auto">
            <a:xfrm>
              <a:off x="0" y="240"/>
              <a:ext cx="576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	Теорема</a:t>
              </a:r>
              <a:r>
                <a:rPr lang="ru-RU" sz="2800" dirty="0">
                  <a:solidFill>
                    <a:srgbClr val="FF3300"/>
                  </a:solidFill>
                </a:rPr>
                <a:t>. </a:t>
              </a:r>
              <a:r>
                <a:rPr lang="ru-RU" sz="2800" dirty="0"/>
                <a:t>Биссектриса угла является ГМТ, лежащих внутри этого угла и одинаково удаленных от его сторон.</a:t>
              </a:r>
              <a:endParaRPr lang="ru-RU" sz="2800" dirty="0">
                <a:cs typeface="Times New Roman" pitchFamily="18" charset="0"/>
              </a:endParaRPr>
            </a:p>
          </p:txBody>
        </p:sp>
        <p:pic>
          <p:nvPicPr>
            <p:cNvPr id="3277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16"/>
              <a:ext cx="187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438150" y="3705225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dirty="0">
                <a:cs typeface="Times New Roman" pitchFamily="18" charset="0"/>
              </a:rPr>
              <a:t>	Если </a:t>
            </a:r>
            <a:r>
              <a:rPr lang="en-US" i="1" dirty="0">
                <a:cs typeface="Times New Roman" pitchFamily="18" charset="0"/>
              </a:rPr>
              <a:t>CA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CB</a:t>
            </a:r>
            <a:r>
              <a:rPr lang="ru-RU" dirty="0">
                <a:cs typeface="Times New Roman" pitchFamily="18" charset="0"/>
              </a:rPr>
              <a:t>, то прямоугольные треугольники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i="1" dirty="0">
                <a:cs typeface="Times New Roman" pitchFamily="18" charset="0"/>
              </a:rPr>
              <a:t>В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 равны (по гипотенузе и катету). Следовательно, углы  </a:t>
            </a:r>
            <a:r>
              <a:rPr lang="en-US" i="1" dirty="0">
                <a:cs typeface="Times New Roman" pitchFamily="18" charset="0"/>
              </a:rPr>
              <a:t>AOC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BOC </a:t>
            </a:r>
            <a:r>
              <a:rPr lang="ru-RU" dirty="0">
                <a:cs typeface="Times New Roman" pitchFamily="18" charset="0"/>
              </a:rPr>
              <a:t>равны. Значит, точка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принадлежит биссектрисе угла.</a:t>
            </a:r>
            <a:r>
              <a:rPr lang="ru-RU" i="1" dirty="0">
                <a:cs typeface="Times New Roman" pitchFamily="18" charset="0"/>
              </a:rPr>
              <a:t> </a:t>
            </a:r>
            <a:endParaRPr lang="ru-RU" i="1" dirty="0">
              <a:cs typeface="Times New Roman" pitchFamily="18" charset="0"/>
            </a:endParaRPr>
          </a:p>
          <a:p>
            <a:pPr algn="just" eaLnBrk="1" hangingPunct="1"/>
            <a:r>
              <a:rPr lang="ru-RU" i="1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Обратно</a:t>
            </a:r>
            <a:r>
              <a:rPr lang="ru-RU" dirty="0">
                <a:cs typeface="Times New Roman" pitchFamily="18" charset="0"/>
              </a:rPr>
              <a:t>, если точка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принадлежит биссектрисе угла, то прямоугольные треугольники </a:t>
            </a:r>
            <a:r>
              <a:rPr lang="en-US" i="1" dirty="0">
                <a:cs typeface="Times New Roman" pitchFamily="18" charset="0"/>
              </a:rPr>
              <a:t>AOC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BOC</a:t>
            </a:r>
            <a:r>
              <a:rPr lang="ru-RU" dirty="0">
                <a:cs typeface="Times New Roman" pitchFamily="18" charset="0"/>
              </a:rPr>
              <a:t> равны (по гипотенузе и острому углу). Следовательно,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Значит, точка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 одинаково удалена от сторон данного угла. </a:t>
            </a:r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4010025" y="1608604"/>
            <a:ext cx="5791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	Доказательство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угол </a:t>
            </a:r>
            <a:r>
              <a:rPr lang="en-US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вершиной в точке </a:t>
            </a:r>
            <a:r>
              <a:rPr lang="ru-RU" i="1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сторонами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 Пусть точка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 лежит внутри данного угла. Опустим из нее</a:t>
            </a:r>
            <a:r>
              <a:rPr lang="ru-RU" b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перпендикуляры </a:t>
            </a:r>
            <a:r>
              <a:rPr lang="ru-RU" i="1" dirty="0">
                <a:cs typeface="Times New Roman" pitchFamily="18" charset="0"/>
              </a:rPr>
              <a:t>СА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на стороны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6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6" grpId="0" autoUpdateAnimBg="0"/>
      <p:bldP spid="25600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6503" y="14031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Найдите </a:t>
            </a:r>
            <a:r>
              <a:rPr lang="ru-RU" sz="2800" dirty="0">
                <a:cs typeface="Times New Roman" pitchFamily="18" charset="0"/>
              </a:rPr>
              <a:t>геометрическое место </a:t>
            </a:r>
            <a:r>
              <a:rPr lang="ru-RU" sz="2800" dirty="0">
                <a:cs typeface="Times New Roman" pitchFamily="18" charset="0"/>
              </a:rPr>
              <a:t>точек, </a:t>
            </a:r>
            <a:r>
              <a:rPr lang="ru-RU" sz="2800" dirty="0">
                <a:cs typeface="Times New Roman" pitchFamily="18" charset="0"/>
              </a:rPr>
              <a:t>одинаково удаленных от </a:t>
            </a:r>
            <a:r>
              <a:rPr lang="ru-RU" sz="2800" dirty="0">
                <a:cs typeface="Times New Roman" pitchFamily="18" charset="0"/>
              </a:rPr>
              <a:t>двух пересекающихся прямых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и </a:t>
            </a:r>
            <a:r>
              <a:rPr lang="en-US" sz="2800" i="1" dirty="0">
                <a:cs typeface="Times New Roman" pitchFamily="18" charset="0"/>
              </a:rPr>
              <a:t>b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0" y="1484784"/>
            <a:ext cx="344038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71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72816"/>
            <a:ext cx="285097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9" name="Text Box 5"/>
          <p:cNvSpPr txBox="1">
            <a:spLocks noChangeArrowheads="1"/>
          </p:cNvSpPr>
          <p:nvPr/>
        </p:nvSpPr>
        <p:spPr bwMode="auto">
          <a:xfrm>
            <a:off x="1669416" y="1"/>
            <a:ext cx="89985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Ответ. </a:t>
            </a:r>
            <a:r>
              <a:rPr lang="ru-RU" sz="2800" dirty="0">
                <a:cs typeface="Times New Roman" pitchFamily="18" charset="0"/>
              </a:rPr>
              <a:t>Точки</a:t>
            </a:r>
            <a:r>
              <a:rPr lang="ru-RU" sz="2800" dirty="0">
                <a:cs typeface="Times New Roman" pitchFamily="18" charset="0"/>
              </a:rPr>
              <a:t>, принадлежащие биссектрисам четырех углов, образованных данными прямыми; </a:t>
            </a:r>
          </a:p>
        </p:txBody>
      </p:sp>
    </p:spTree>
    <p:extLst>
      <p:ext uri="{BB962C8B-B14F-4D97-AF65-F5344CB8AC3E}">
        <p14:creationId xmlns:p14="http://schemas.microsoft.com/office/powerpoint/2010/main" val="382408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40"/>
          <p:cNvSpPr txBox="1">
            <a:spLocks noChangeArrowheads="1"/>
          </p:cNvSpPr>
          <p:nvPr/>
        </p:nvSpPr>
        <p:spPr bwMode="auto">
          <a:xfrm>
            <a:off x="588010" y="19852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	Изобразите ГМТ, </a:t>
            </a:r>
            <a:r>
              <a:rPr lang="ru-RU" sz="2800" dirty="0"/>
              <a:t>равноудаленных от данной точки </a:t>
            </a:r>
            <a:r>
              <a:rPr lang="en-US" sz="2800" i="1" dirty="0"/>
              <a:t>F </a:t>
            </a:r>
            <a:r>
              <a:rPr lang="ru-RU" sz="2800" dirty="0"/>
              <a:t>и</a:t>
            </a:r>
            <a:r>
              <a:rPr lang="en-US" sz="2800" dirty="0"/>
              <a:t> </a:t>
            </a:r>
            <a:r>
              <a:rPr lang="ru-RU" sz="2800" dirty="0"/>
              <a:t>данной прямой </a:t>
            </a:r>
            <a:r>
              <a:rPr lang="en-US" sz="2800" i="1" dirty="0"/>
              <a:t>d</a:t>
            </a:r>
            <a:r>
              <a:rPr lang="ru-RU" sz="2800" dirty="0"/>
              <a:t>. </a:t>
            </a:r>
            <a:endParaRPr lang="en-US" sz="2800" dirty="0"/>
          </a:p>
        </p:txBody>
      </p:sp>
      <p:pic>
        <p:nvPicPr>
          <p:cNvPr id="5" name="Picture 1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1700808"/>
            <a:ext cx="546002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29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pic>
        <p:nvPicPr>
          <p:cNvPr id="92203" name="Picture 1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17" y="980729"/>
            <a:ext cx="495935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1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Парабола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0" y="439738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anose="02020603050405020304" pitchFamily="18" charset="0"/>
              </a:rPr>
              <a:t>	Пусть </a:t>
            </a:r>
            <a:r>
              <a:rPr lang="ru-RU" sz="2800" dirty="0">
                <a:cs typeface="Times New Roman" panose="02020603050405020304" pitchFamily="18" charset="0"/>
              </a:rPr>
              <a:t>на плоскости задана прямая </a:t>
            </a:r>
            <a:r>
              <a:rPr lang="ru-RU" sz="2800" i="1" dirty="0">
                <a:cs typeface="Times New Roman" panose="02020603050405020304" pitchFamily="18" charset="0"/>
              </a:rPr>
              <a:t>d</a:t>
            </a:r>
            <a:r>
              <a:rPr lang="ru-RU" sz="2800" dirty="0">
                <a:cs typeface="Times New Roman" panose="02020603050405020304" pitchFamily="18" charset="0"/>
              </a:rPr>
              <a:t> и точка </a:t>
            </a:r>
            <a:r>
              <a:rPr lang="ru-RU" sz="2800" i="1" dirty="0">
                <a:cs typeface="Times New Roman" panose="02020603050405020304" pitchFamily="18" charset="0"/>
              </a:rPr>
              <a:t>F</a:t>
            </a:r>
            <a:r>
              <a:rPr lang="ru-RU" sz="2800" dirty="0">
                <a:cs typeface="Times New Roman" panose="02020603050405020304" pitchFamily="18" charset="0"/>
              </a:rPr>
              <a:t>, не принадлежащая этой прямой. Геометрическое место точек, равноудаленных от прямой </a:t>
            </a:r>
            <a:r>
              <a:rPr lang="ru-RU" sz="2800" i="1" dirty="0">
                <a:cs typeface="Times New Roman" panose="02020603050405020304" pitchFamily="18" charset="0"/>
              </a:rPr>
              <a:t>d</a:t>
            </a:r>
            <a:r>
              <a:rPr lang="ru-RU" sz="2800" dirty="0">
                <a:cs typeface="Times New Roman" panose="02020603050405020304" pitchFamily="18" charset="0"/>
              </a:rPr>
              <a:t> и точки </a:t>
            </a:r>
            <a:r>
              <a:rPr lang="ru-RU" sz="2800" i="1" dirty="0">
                <a:cs typeface="Times New Roman" panose="02020603050405020304" pitchFamily="18" charset="0"/>
              </a:rPr>
              <a:t>F</a:t>
            </a:r>
            <a:r>
              <a:rPr lang="ru-RU" sz="2800" dirty="0">
                <a:cs typeface="Times New Roman" panose="02020603050405020304" pitchFamily="18" charset="0"/>
              </a:rPr>
              <a:t>, называется</a:t>
            </a: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параболой</a:t>
            </a:r>
            <a:r>
              <a:rPr lang="ru-RU" sz="2800" dirty="0">
                <a:cs typeface="Times New Roman" panose="02020603050405020304" pitchFamily="18" charset="0"/>
              </a:rPr>
              <a:t>. Прямая </a:t>
            </a:r>
            <a:r>
              <a:rPr lang="ru-RU" sz="2800" i="1" dirty="0">
                <a:cs typeface="Times New Roman" panose="02020603050405020304" pitchFamily="18" charset="0"/>
              </a:rPr>
              <a:t>d</a:t>
            </a:r>
            <a:r>
              <a:rPr lang="ru-RU" sz="2800" dirty="0">
                <a:cs typeface="Times New Roman" panose="02020603050405020304" pitchFamily="18" charset="0"/>
              </a:rPr>
              <a:t> называется</a:t>
            </a: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директрисой</a:t>
            </a:r>
            <a:r>
              <a:rPr lang="ru-RU" sz="2800" dirty="0">
                <a:cs typeface="Times New Roman" panose="02020603050405020304" pitchFamily="18" charset="0"/>
              </a:rPr>
              <a:t>, а точка </a:t>
            </a:r>
            <a:r>
              <a:rPr lang="ru-RU" sz="2800" i="1" dirty="0">
                <a:cs typeface="Times New Roman" panose="02020603050405020304" pitchFamily="18" charset="0"/>
              </a:rPr>
              <a:t>F</a:t>
            </a:r>
            <a:r>
              <a:rPr lang="ru-RU" sz="2800" dirty="0">
                <a:cs typeface="Times New Roman" panose="02020603050405020304" pitchFamily="18" charset="0"/>
              </a:rPr>
              <a:t> -</a:t>
            </a: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фокусом</a:t>
            </a:r>
            <a:r>
              <a:rPr lang="ru-RU" sz="28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параболы.</a:t>
            </a:r>
            <a:r>
              <a:rPr 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667001"/>
            <a:ext cx="5781675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44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412776"/>
            <a:ext cx="50879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24000" y="1"/>
            <a:ext cx="9036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/>
              <a:t>Параболу </a:t>
            </a:r>
            <a:r>
              <a:rPr lang="ru-RU" sz="2800" dirty="0"/>
              <a:t>можно нарисовать с помощью линейки, угольника, кнопок, нитки и карандаша.</a:t>
            </a:r>
          </a:p>
        </p:txBody>
      </p:sp>
    </p:spTree>
    <p:extLst>
      <p:ext uri="{BB962C8B-B14F-4D97-AF65-F5344CB8AC3E}">
        <p14:creationId xmlns:p14="http://schemas.microsoft.com/office/powerpoint/2010/main" val="145355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	</a:t>
            </a:r>
            <a:r>
              <a:rPr lang="ru-RU" sz="3200" dirty="0">
                <a:solidFill>
                  <a:srgbClr val="FF0000"/>
                </a:solidFill>
              </a:rPr>
              <a:t>Авторский сайт: </a:t>
            </a:r>
            <a:r>
              <a:rPr lang="en-US" sz="3200" dirty="0">
                <a:solidFill>
                  <a:srgbClr val="FF0000"/>
                </a:solidFill>
              </a:rPr>
              <a:t>vasmirnov.ru</a:t>
            </a:r>
            <a:r>
              <a:rPr lang="ru-RU" sz="32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66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8" y="476250"/>
            <a:ext cx="7200900" cy="6381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089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:a16="http://schemas.microsoft.com/office/drawing/2014/main" id="{40BB68DF-0019-4273-9E30-59E5E8C6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6052"/>
            <a:ext cx="9460683" cy="25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Параболограф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Кавальери состоит из трёх частей: линейки и двух жёстких прямых углов, стороны которых имеют прорези.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неподвижной относительно листа линейке один прямой угол скользит так, что его горизонтальная сторона постоянно соприкасается с линейкой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Докажите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параболографа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Кавальери грифель рисует параболу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40BB68DF-0019-4273-9E30-59E5E8C62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1083" y="0"/>
            <a:ext cx="7772400" cy="541784"/>
          </a:xfrm>
        </p:spPr>
        <p:txBody>
          <a:bodyPr/>
          <a:lstStyle/>
          <a:p>
            <a:r>
              <a:rPr lang="ru-RU" altLang="ru-RU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Параболограф</a:t>
            </a:r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Кавальери</a:t>
            </a:r>
            <a:endParaRPr lang="ru-RU" altLang="ru-RU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75" y="3140968"/>
            <a:ext cx="645837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1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0"/>
            <a:ext cx="9144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89535" indent="450215"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Параболу можно получить в компьютерной программе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этого в строке «Ввод» наберём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0. Получим прямую, задаваемую этим уравнением. Обозначим её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инструмента «Точка» отметим точку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 2).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инструмент «Ползунок», создадим ползунок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изменяющийся от 0 до 6.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строке «Ввод» наберём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Получим прямую, точки которой находятся на расстоянии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прямой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инструмента «Окружность по центру и радиусу» построим окружность с центром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радиусом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A29293-9CB9-B09C-3AE1-AA2DE7FD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850" y="3283965"/>
            <a:ext cx="4635471" cy="3384376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0E55C-0BAA-CDDF-1F08-81998A8F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96" y="3061282"/>
            <a:ext cx="42119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89535" indent="450215"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инструмента «Пересечение» найдём точки пересечения построенных прямой и окружности. Эти точки будут равноудалены от точки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прямой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свойствах полученных точек выберем опцию «Оставлять след».</a:t>
            </a:r>
          </a:p>
          <a:p>
            <a:pPr marR="89535"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изменении значения ползунка полученные точки будут оставлять след в виде параболы.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Параболу можно получить и другим способом.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Проведём прямую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(директрису) и отметим точку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принадлежащую этой прямой (фокус).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Выберем какую-нибудь точку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директрисе. Проведём через неё прямую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перпендикулярную директрисе.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401EAA-5085-1DDA-1476-3EB92BF6A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814910"/>
            <a:ext cx="426846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Для нахождения точки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прямой, равноудалённой от точек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проведём серединный перпендикуляр к отрезку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Искомой точкой будет его пересечение с прямой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62ECD1-9248-27D4-CD60-844585890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88" y="2032591"/>
            <a:ext cx="4316198" cy="3723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6E7EF7-6C23-C0E0-BBFF-00BDD009F72C}"/>
              </a:ext>
            </a:extLst>
          </p:cNvPr>
          <p:cNvSpPr txBox="1"/>
          <p:nvPr/>
        </p:nvSpPr>
        <p:spPr>
          <a:xfrm>
            <a:off x="669142" y="4460525"/>
            <a:ext cx="432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свойствах точки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выберем строчку «Оставлять след».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EDD7DE-2166-3923-8B7D-7B853F0D407C}"/>
              </a:ext>
            </a:extLst>
          </p:cNvPr>
          <p:cNvSpPr txBox="1"/>
          <p:nvPr/>
        </p:nvSpPr>
        <p:spPr>
          <a:xfrm>
            <a:off x="669142" y="5642458"/>
            <a:ext cx="910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менять положение точки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точки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будет меняться, и она будет оставлять след в форме параболы.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8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параболы в программе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«Парабола». Если выбрать этот инструмент, а затем кликнуть левой кнопкой «мыши» по отмеченной точке и проведённой прямой, то на экране появится парабола. Цвет и размеры точек и линий можно менять.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13883-7E53-447F-9011-33309C821B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1992190"/>
            <a:ext cx="5823258" cy="461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9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>
            <a:extLst>
              <a:ext uri="{FF2B5EF4-FFF2-40B4-BE49-F238E27FC236}">
                <a16:creationId xmlns:a16="http://schemas.microsoft.com/office/drawing/2014/main" id="{14A2E175-976A-4A3E-B6B3-8741C244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"/>
            <a:ext cx="8763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Что будет происходить с параболой, если фокус: а) удаляется от директрисы; б) приближается к директрисе?</a:t>
            </a:r>
          </a:p>
        </p:txBody>
      </p:sp>
      <p:pic>
        <p:nvPicPr>
          <p:cNvPr id="147460" name="Picture 4">
            <a:extLst>
              <a:ext uri="{FF2B5EF4-FFF2-40B4-BE49-F238E27FC236}">
                <a16:creationId xmlns:a16="http://schemas.microsoft.com/office/drawing/2014/main" id="{F81E3807-52C6-498C-BEA7-0C13151D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2667000"/>
            <a:ext cx="45942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7468" name="Group 12">
            <a:extLst>
              <a:ext uri="{FF2B5EF4-FFF2-40B4-BE49-F238E27FC236}">
                <a16:creationId xmlns:a16="http://schemas.microsoft.com/office/drawing/2014/main" id="{E47EED66-406F-4DAD-96F0-248447EF9472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667001"/>
            <a:ext cx="7696200" cy="3541713"/>
            <a:chOff x="480" y="1680"/>
            <a:chExt cx="4848" cy="2231"/>
          </a:xfrm>
        </p:grpSpPr>
        <p:sp>
          <p:nvSpPr>
            <p:cNvPr id="147462" name="Text Box 6">
              <a:extLst>
                <a:ext uri="{FF2B5EF4-FFF2-40B4-BE49-F238E27FC236}">
                  <a16:creationId xmlns:a16="http://schemas.microsoft.com/office/drawing/2014/main" id="{C329F251-6704-4D01-BE12-DDE1CB3456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504"/>
              <a:ext cx="48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</a:t>
              </a:r>
              <a:r>
                <a:rPr lang="ru-RU" altLang="ru-RU">
                  <a:solidFill>
                    <a:schemeClr val="accent1"/>
                  </a:solidFill>
                </a:rPr>
                <a:t> </a:t>
              </a:r>
              <a:r>
                <a:rPr lang="ru-RU" altLang="ru-RU"/>
                <a:t>а) Ветви параболы разжимаются; б) ветви параболы сжимаются.</a:t>
              </a:r>
            </a:p>
          </p:txBody>
        </p:sp>
        <p:pic>
          <p:nvPicPr>
            <p:cNvPr id="147467" name="Picture 11">
              <a:extLst>
                <a:ext uri="{FF2B5EF4-FFF2-40B4-BE49-F238E27FC236}">
                  <a16:creationId xmlns:a16="http://schemas.microsoft.com/office/drawing/2014/main" id="{DD2BAA40-881A-485D-8102-31739DD3F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80"/>
              <a:ext cx="2955" cy="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45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27">
            <a:extLst>
              <a:ext uri="{FF2B5EF4-FFF2-40B4-BE49-F238E27FC236}">
                <a16:creationId xmlns:a16="http://schemas.microsoft.com/office/drawing/2014/main" id="{41631866-1ED1-C745-2E54-5807D3577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2697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аналогии с этим, выясните, какие условия выполняются для областей, на которые парабола с фокусом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директрисой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разбивает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плоскость.</a:t>
            </a:r>
            <a:endParaRPr lang="en-US" altLang="ru-RU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073C3-C723-F62C-1845-2BE2B59A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2564905"/>
            <a:ext cx="4525886" cy="24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2" name="Text Box 1032">
            <a:extLst>
              <a:ext uri="{FF2B5EF4-FFF2-40B4-BE49-F238E27FC236}">
                <a16:creationId xmlns:a16="http://schemas.microsoft.com/office/drawing/2014/main" id="{A08E3F38-AE92-475E-8FD7-A2BC7DD2E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13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Решение.</a:t>
            </a:r>
            <a:r>
              <a:rPr lang="ru-RU" alt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точек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содержащей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выполняются неравенства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A’F &lt; A’A + AF = A’A + AD = A’D.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для этих точек расстояние до фокуса меньше расстояния до директрисы.</a:t>
            </a:r>
          </a:p>
        </p:txBody>
      </p:sp>
      <p:pic>
        <p:nvPicPr>
          <p:cNvPr id="2" name="Picture 1031">
            <a:extLst>
              <a:ext uri="{FF2B5EF4-FFF2-40B4-BE49-F238E27FC236}">
                <a16:creationId xmlns:a16="http://schemas.microsoft.com/office/drawing/2014/main" id="{6E4A8A43-5461-6544-5683-85861581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929646"/>
            <a:ext cx="3722046" cy="257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FD3013-CFF8-5FD4-D0B4-DC79D2EE1CA9}"/>
              </a:ext>
            </a:extLst>
          </p:cNvPr>
          <p:cNvGrpSpPr/>
          <p:nvPr/>
        </p:nvGrpSpPr>
        <p:grpSpPr>
          <a:xfrm>
            <a:off x="1524000" y="1941678"/>
            <a:ext cx="9144000" cy="4599348"/>
            <a:chOff x="0" y="1941678"/>
            <a:chExt cx="9144000" cy="4599348"/>
          </a:xfrm>
        </p:grpSpPr>
        <p:sp>
          <p:nvSpPr>
            <p:cNvPr id="4" name="Text Box 1032">
              <a:extLst>
                <a:ext uri="{FF2B5EF4-FFF2-40B4-BE49-F238E27FC236}">
                  <a16:creationId xmlns:a16="http://schemas.microsoft.com/office/drawing/2014/main" id="{C5EAA25B-E07D-FAFC-4B51-EB76F8755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725144"/>
              <a:ext cx="91440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Для точек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A’’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другой области выполняются неравенства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A”F &gt;</a:t>
              </a:r>
              <a:r>
                <a:rPr lang="ru-RU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 – AA” = AD – AA’’ = A”D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ru-RU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Следовательно, для этих точек расстояние до фокуса больше расстояния до директрисы.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B90DF24-1E2F-7516-840F-297BEF8AF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807" y="1941678"/>
              <a:ext cx="3727656" cy="2579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54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52600" y="609600"/>
            <a:ext cx="8763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Найдите </a:t>
            </a:r>
            <a:r>
              <a:rPr lang="ru-RU" sz="2800" dirty="0">
                <a:cs typeface="Times New Roman" pitchFamily="18" charset="0"/>
              </a:rPr>
              <a:t>геометрическое место центров окружностей, проходящих через данную точку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ru-RU" sz="2800" dirty="0">
                <a:cs typeface="Times New Roman" pitchFamily="18" charset="0"/>
              </a:rPr>
              <a:t>, и касающуюся данной прямой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/>
              <a:t>.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9" y="2035176"/>
            <a:ext cx="42386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76257" y="674694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ru-RU" sz="2800" dirty="0"/>
              <a:t>Искомым </a:t>
            </a:r>
            <a:r>
              <a:rPr lang="ru-RU" sz="2800" dirty="0"/>
              <a:t>ГМТ является парабола</a:t>
            </a:r>
            <a:r>
              <a:rPr lang="en-US" sz="2800" dirty="0"/>
              <a:t> </a:t>
            </a:r>
            <a:r>
              <a:rPr lang="ru-RU" sz="2800" dirty="0"/>
              <a:t>с фокусом </a:t>
            </a:r>
            <a:r>
              <a:rPr lang="en-US" sz="2800" i="1" dirty="0"/>
              <a:t>F </a:t>
            </a:r>
            <a:r>
              <a:rPr lang="ru-RU" sz="2800" dirty="0"/>
              <a:t>и директрисой </a:t>
            </a:r>
            <a:r>
              <a:rPr lang="en-US" sz="2800" i="1" dirty="0"/>
              <a:t>d</a:t>
            </a:r>
            <a:r>
              <a:rPr lang="ru-RU" sz="2800" dirty="0"/>
              <a:t>.</a:t>
            </a:r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77" y="1916833"/>
            <a:ext cx="4238625" cy="34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17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24000" y="11663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По аналогии с определением касательной к окружности попробуйте определить понятие касательной к параболе.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A5A25-311C-7D38-E30A-3C0E7C4B2C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7689" y="2204865"/>
            <a:ext cx="4596671" cy="2769135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859E4A0-B21E-B3DE-1EB6-FD690C92A399}"/>
              </a:ext>
            </a:extLst>
          </p:cNvPr>
          <p:cNvGrpSpPr/>
          <p:nvPr/>
        </p:nvGrpSpPr>
        <p:grpSpPr>
          <a:xfrm>
            <a:off x="1524000" y="2204864"/>
            <a:ext cx="9144000" cy="4376192"/>
            <a:chOff x="0" y="2204864"/>
            <a:chExt cx="9144000" cy="437619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215DB82-6847-12E0-5C51-3B269223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672" y="2204864"/>
              <a:ext cx="4596671" cy="2914962"/>
            </a:xfrm>
            <a:prstGeom prst="rect">
              <a:avLst/>
            </a:prstGeom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C9940A7-F811-35C2-B886-C8B4615F0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380727"/>
              <a:ext cx="91440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>
                  <a:cs typeface="Times New Roman" pitchFamily="18" charset="0"/>
                </a:rPr>
                <a:t>	Определение касательной как прямой, имеющей с параболой только одну общую точку, нуждается в уточнении, так как прямая </a:t>
              </a:r>
              <a:r>
                <a:rPr lang="en-US" i="1" dirty="0">
                  <a:cs typeface="Times New Roman" pitchFamily="18" charset="0"/>
                </a:rPr>
                <a:t>b</a:t>
              </a:r>
              <a:r>
                <a:rPr lang="ru-RU" dirty="0">
                  <a:cs typeface="Times New Roman" pitchFamily="18" charset="0"/>
                </a:rPr>
                <a:t>, перпендикулярная директрисе,</a:t>
              </a:r>
              <a:r>
                <a:rPr lang="en-US" i="1" dirty="0">
                  <a:cs typeface="Times New Roman" pitchFamily="18" charset="0"/>
                </a:rPr>
                <a:t> </a:t>
              </a:r>
              <a:r>
                <a:rPr lang="ru-RU" dirty="0">
                  <a:cs typeface="Times New Roman" pitchFamily="18" charset="0"/>
                </a:rPr>
                <a:t>не является касательной.</a:t>
              </a:r>
              <a:endParaRPr lang="ru-RU" sz="28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90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489CD-6897-2A05-D002-799DE07C24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000" y="0"/>
            <a:ext cx="802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67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24000" y="980729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1.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Касательной к параболе </a:t>
            </a:r>
            <a:r>
              <a:rPr lang="ru-RU" sz="2800" dirty="0">
                <a:cs typeface="Times New Roman" pitchFamily="18" charset="0"/>
              </a:rPr>
              <a:t>называется прямая, имеющая с параболой только одну общую точку и не перпендикулярная её директрисе. 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A5A25-311C-7D38-E30A-3C0E7C4B2C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144" y="2820556"/>
            <a:ext cx="4067944" cy="2450619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21E6D52-DCD0-BB79-C56F-1429135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В качестве определения касательной можно взять одно из следующих определений.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DCC6A69-51DA-47A6-65E9-6CF64AE0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31199"/>
            <a:ext cx="4572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2.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Касательной к параболе </a:t>
            </a:r>
            <a:r>
              <a:rPr lang="ru-RU" sz="2800" dirty="0">
                <a:cs typeface="Times New Roman" pitchFamily="18" charset="0"/>
              </a:rPr>
              <a:t>называется прямая, имеющая с параболой только одну общую точку и расположенная во внешней области параболы.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5D28E39-3ACA-47B8-D00A-76C1273D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625" y="560521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 Общая точка 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точкой касания.</a:t>
            </a:r>
          </a:p>
        </p:txBody>
      </p:sp>
    </p:spTree>
    <p:extLst>
      <p:ext uri="{BB962C8B-B14F-4D97-AF65-F5344CB8AC3E}">
        <p14:creationId xmlns:p14="http://schemas.microsoft.com/office/powerpoint/2010/main" val="56553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714375" y="246128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b="1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b="1" dirty="0">
                <a:solidFill>
                  <a:srgbClr val="FF3300"/>
                </a:solidFill>
                <a:cs typeface="Times New Roman" pitchFamily="18" charset="0"/>
              </a:rPr>
              <a:t>Теорема</a:t>
            </a:r>
            <a:r>
              <a:rPr lang="ru-RU" sz="2800" b="1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Пусть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– точка на параболе с фокусом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ru-RU" sz="2800" dirty="0">
                <a:cs typeface="Times New Roman" pitchFamily="18" charset="0"/>
              </a:rPr>
              <a:t> и директрисой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 – перпендикуляр, опущенный на директрису. Тогда касательной к параболе, проходящей через точку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, будет прямая, содержащая биссектрису угла </a:t>
            </a:r>
            <a:r>
              <a:rPr lang="en-US" sz="2800" i="1" dirty="0">
                <a:cs typeface="Times New Roman" pitchFamily="18" charset="0"/>
              </a:rPr>
              <a:t>FAD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ru-RU" sz="2800" dirty="0"/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2492897"/>
            <a:ext cx="4168775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1905000" y="57150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Проведите доказательство теоремы, используя рисунок.</a:t>
            </a:r>
          </a:p>
        </p:txBody>
      </p:sp>
    </p:spTree>
    <p:extLst>
      <p:ext uri="{BB962C8B-B14F-4D97-AF65-F5344CB8AC3E}">
        <p14:creationId xmlns:p14="http://schemas.microsoft.com/office/powerpoint/2010/main" val="45706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485775" y="16950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b="1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Следствие.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Касательными к параболе являются серединные перпендикуляры к отрезкам, соединяющим фокус параболы и точки, принадлежащие её директрисе.</a:t>
            </a:r>
            <a:endParaRPr lang="ru-RU" sz="2800" dirty="0"/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8418624A-0B1B-AD65-D71D-92F6901D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03" y="2239542"/>
            <a:ext cx="4166395" cy="283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12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>
            <a:extLst>
              <a:ext uri="{FF2B5EF4-FFF2-40B4-BE49-F238E27FC236}">
                <a16:creationId xmlns:a16="http://schemas.microsoft.com/office/drawing/2014/main" id="{E958CAC4-3120-45C6-87CA-4A2BFA5C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75" y="236265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рисунку укажите способ построения касательной к параболе, заданной фокусом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директрисой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проходящей 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помощью циркуля и линейки.</a:t>
            </a:r>
          </a:p>
        </p:txBody>
      </p:sp>
      <p:pic>
        <p:nvPicPr>
          <p:cNvPr id="143366" name="Picture 6">
            <a:extLst>
              <a:ext uri="{FF2B5EF4-FFF2-40B4-BE49-F238E27FC236}">
                <a16:creationId xmlns:a16="http://schemas.microsoft.com/office/drawing/2014/main" id="{D0B3472A-CC23-4D58-AB88-8F704936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82" y="2204865"/>
            <a:ext cx="47656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3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>
            <a:extLst>
              <a:ext uri="{FF2B5EF4-FFF2-40B4-BE49-F238E27FC236}">
                <a16:creationId xmlns:a16="http://schemas.microsoft.com/office/drawing/2014/main" id="{B469F667-9BBB-4AFE-A603-B9AF01E3F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447676"/>
            <a:ext cx="830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касательную к параболе, с заданным фокусом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директрисой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5660" name="Picture 12">
            <a:extLst>
              <a:ext uri="{FF2B5EF4-FFF2-40B4-BE49-F238E27FC236}">
                <a16:creationId xmlns:a16="http://schemas.microsoft.com/office/drawing/2014/main" id="{31940A46-F7EB-479D-8112-0F3670F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1465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5662" name="Group 14">
            <a:extLst>
              <a:ext uri="{FF2B5EF4-FFF2-40B4-BE49-F238E27FC236}">
                <a16:creationId xmlns:a16="http://schemas.microsoft.com/office/drawing/2014/main" id="{95BDBA02-5E60-4E7A-8453-8F5741EAF138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2057401"/>
            <a:ext cx="5761037" cy="3186113"/>
            <a:chOff x="567" y="1296"/>
            <a:chExt cx="3629" cy="2007"/>
          </a:xfrm>
        </p:grpSpPr>
        <p:sp>
          <p:nvSpPr>
            <p:cNvPr id="155653" name="Text Box 5">
              <a:extLst>
                <a:ext uri="{FF2B5EF4-FFF2-40B4-BE49-F238E27FC236}">
                  <a16:creationId xmlns:a16="http://schemas.microsoft.com/office/drawing/2014/main" id="{27AA534B-9AFE-47F0-A3AE-BB1703050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976"/>
              <a:ext cx="9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5661" name="Picture 13">
              <a:extLst>
                <a:ext uri="{FF2B5EF4-FFF2-40B4-BE49-F238E27FC236}">
                  <a16:creationId xmlns:a16="http://schemas.microsoft.com/office/drawing/2014/main" id="{384C29E7-83E9-439B-8693-0595E309F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96"/>
              <a:ext cx="2612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481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>
            <a:extLst>
              <a:ext uri="{FF2B5EF4-FFF2-40B4-BE49-F238E27FC236}">
                <a16:creationId xmlns:a16="http://schemas.microsoft.com/office/drawing/2014/main" id="{1A9047FF-CE6C-4B07-88C9-F56763175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317798"/>
            <a:ext cx="8305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касательные к параболе, с заданным фокусом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директрисой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Отметьте точки касания.</a:t>
            </a:r>
          </a:p>
        </p:txBody>
      </p:sp>
      <p:pic>
        <p:nvPicPr>
          <p:cNvPr id="169988" name="Picture 4">
            <a:extLst>
              <a:ext uri="{FF2B5EF4-FFF2-40B4-BE49-F238E27FC236}">
                <a16:creationId xmlns:a16="http://schemas.microsoft.com/office/drawing/2014/main" id="{71D72A35-5319-47F6-BD31-423C35822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1"/>
            <a:ext cx="4146550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9989" name="Group 5">
            <a:extLst>
              <a:ext uri="{FF2B5EF4-FFF2-40B4-BE49-F238E27FC236}">
                <a16:creationId xmlns:a16="http://schemas.microsoft.com/office/drawing/2014/main" id="{0464098A-80DE-4C2D-B41C-7823EE87A935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2209801"/>
            <a:ext cx="5761037" cy="3375025"/>
            <a:chOff x="567" y="1392"/>
            <a:chExt cx="3629" cy="2126"/>
          </a:xfrm>
        </p:grpSpPr>
        <p:sp>
          <p:nvSpPr>
            <p:cNvPr id="169990" name="Text Box 6">
              <a:extLst>
                <a:ext uri="{FF2B5EF4-FFF2-40B4-BE49-F238E27FC236}">
                  <a16:creationId xmlns:a16="http://schemas.microsoft.com/office/drawing/2014/main" id="{13FC5BE4-56C9-4855-A04C-A3D67DE22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976"/>
              <a:ext cx="9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9991" name="Picture 7">
              <a:extLst>
                <a:ext uri="{FF2B5EF4-FFF2-40B4-BE49-F238E27FC236}">
                  <a16:creationId xmlns:a16="http://schemas.microsoft.com/office/drawing/2014/main" id="{8E4ACC6C-58C3-4E01-9446-53DE8DD32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392"/>
              <a:ext cx="2612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574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4AE8E4F9-7410-40E1-B591-091A3BAC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79698"/>
            <a:ext cx="8305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касательные к параболе, с заданным фокусом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директрисой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Отметьте точки касания.</a:t>
            </a:r>
          </a:p>
        </p:txBody>
      </p:sp>
      <p:pic>
        <p:nvPicPr>
          <p:cNvPr id="172043" name="Picture 11">
            <a:extLst>
              <a:ext uri="{FF2B5EF4-FFF2-40B4-BE49-F238E27FC236}">
                <a16:creationId xmlns:a16="http://schemas.microsoft.com/office/drawing/2014/main" id="{4761C59B-8713-41FD-9CBC-55778043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119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47" name="Group 15">
            <a:extLst>
              <a:ext uri="{FF2B5EF4-FFF2-40B4-BE49-F238E27FC236}">
                <a16:creationId xmlns:a16="http://schemas.microsoft.com/office/drawing/2014/main" id="{F69F274D-89F3-4F89-87D5-5F3E85AEEC9D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2362200"/>
            <a:ext cx="5495925" cy="3238500"/>
            <a:chOff x="567" y="1488"/>
            <a:chExt cx="3462" cy="2040"/>
          </a:xfrm>
        </p:grpSpPr>
        <p:sp>
          <p:nvSpPr>
            <p:cNvPr id="172038" name="Text Box 6">
              <a:extLst>
                <a:ext uri="{FF2B5EF4-FFF2-40B4-BE49-F238E27FC236}">
                  <a16:creationId xmlns:a16="http://schemas.microsoft.com/office/drawing/2014/main" id="{3D59DD1D-E896-451F-955D-C5D086B45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976"/>
              <a:ext cx="9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2046" name="Picture 14">
              <a:extLst>
                <a:ext uri="{FF2B5EF4-FFF2-40B4-BE49-F238E27FC236}">
                  <a16:creationId xmlns:a16="http://schemas.microsoft.com/office/drawing/2014/main" id="{5239A425-8AC9-4E43-BBBF-3BE84E2D9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488"/>
              <a:ext cx="1965" cy="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947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24991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касательной к параболе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«Касательная».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выбрать этот инструмент, а затем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кнопкой «мыши»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параболу,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экране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появятся касательные к параболе, проходящие через данную точку.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41" y="2420888"/>
            <a:ext cx="5234318" cy="384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6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D52C8107-EAB0-4387-86C1-4025D5E6DB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76695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</a:t>
            </a:r>
          </a:p>
        </p:txBody>
      </p:sp>
      <p:sp>
        <p:nvSpPr>
          <p:cNvPr id="165891" name="Text Box 3">
            <a:extLst>
              <a:ext uri="{FF2B5EF4-FFF2-40B4-BE49-F238E27FC236}">
                <a16:creationId xmlns:a16="http://schemas.microsoft.com/office/drawing/2014/main" id="{42AA7FAC-B112-491D-AAE1-F363F3395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6731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Возьмем лист бумаги прямоугольной формы и отметим около его большой стороны точку </a:t>
            </a:r>
            <a:r>
              <a:rPr lang="ru-RU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5900" name="Text Box 12">
            <a:extLst>
              <a:ext uri="{FF2B5EF4-FFF2-40B4-BE49-F238E27FC236}">
                <a16:creationId xmlns:a16="http://schemas.microsoft.com/office/drawing/2014/main" id="{38F624F5-27FC-4EBF-8F5F-421A406CC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143000"/>
            <a:ext cx="3886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Сложим лист так, чтобы точка </a:t>
            </a: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совместилась с какой-нибудь точкой </a:t>
            </a:r>
            <a:r>
              <a:rPr lang="en-US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большой  стороны листа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01" name="Text Box 13">
            <a:extLst>
              <a:ext uri="{FF2B5EF4-FFF2-40B4-BE49-F238E27FC236}">
                <a16:creationId xmlns:a16="http://schemas.microsoft.com/office/drawing/2014/main" id="{4197C269-7209-4D3E-B36C-2A2A1B00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434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согнем и разогнем лист, совместив точку </a:t>
            </a: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с другой точкой </a:t>
            </a:r>
            <a:r>
              <a:rPr lang="en-US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стороны. </a:t>
            </a:r>
          </a:p>
        </p:txBody>
      </p:sp>
      <p:pic>
        <p:nvPicPr>
          <p:cNvPr id="165902" name="Picture 14">
            <a:extLst>
              <a:ext uri="{FF2B5EF4-FFF2-40B4-BE49-F238E27FC236}">
                <a16:creationId xmlns:a16="http://schemas.microsoft.com/office/drawing/2014/main" id="{1C88D486-F137-4B35-8B42-CAEA3AB1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011738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04" name="Picture 16">
            <a:extLst>
              <a:ext uri="{FF2B5EF4-FFF2-40B4-BE49-F238E27FC236}">
                <a16:creationId xmlns:a16="http://schemas.microsoft.com/office/drawing/2014/main" id="{87FF69DB-B4A0-4586-A5E0-07C74AA9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1"/>
            <a:ext cx="5011738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5" name="Text Box 17">
            <a:extLst>
              <a:ext uri="{FF2B5EF4-FFF2-40B4-BE49-F238E27FC236}">
                <a16:creationId xmlns:a16="http://schemas.microsoft.com/office/drawing/2014/main" id="{AF4424F9-D10D-4902-8AF0-4F360A861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438400"/>
            <a:ext cx="3810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Разогнем лист. Линия сгиба будет серединным перпендикуляром к отрезку </a:t>
            </a: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FD 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и, следовательно, касательной к параболе.</a:t>
            </a:r>
          </a:p>
        </p:txBody>
      </p:sp>
      <p:pic>
        <p:nvPicPr>
          <p:cNvPr id="165908" name="Picture 20">
            <a:extLst>
              <a:ext uri="{FF2B5EF4-FFF2-40B4-BE49-F238E27FC236}">
                <a16:creationId xmlns:a16="http://schemas.microsoft.com/office/drawing/2014/main" id="{19D2BA81-0924-48AC-9E17-2C27C6D4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1"/>
            <a:ext cx="5024438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10" name="Picture 22">
            <a:extLst>
              <a:ext uri="{FF2B5EF4-FFF2-40B4-BE49-F238E27FC236}">
                <a16:creationId xmlns:a16="http://schemas.microsoft.com/office/drawing/2014/main" id="{8BDD9EC4-1FC1-442F-A342-8F181DE8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1"/>
            <a:ext cx="5024438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11" name="Text Box 23">
            <a:extLst>
              <a:ext uri="{FF2B5EF4-FFF2-40B4-BE49-F238E27FC236}">
                <a16:creationId xmlns:a16="http://schemas.microsoft.com/office/drawing/2014/main" id="{9597497C-4141-4D66-805D-B310DCFD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Сделаем так несколько раз, пока вся бумага не покроется линиями сгибов. Линии сгибов будут касательными к параболе. Чем больше будет линий сгибов тем больше граница участка внутри этих сгибов будет приближаться к параболе.</a:t>
            </a:r>
          </a:p>
        </p:txBody>
      </p:sp>
      <p:pic>
        <p:nvPicPr>
          <p:cNvPr id="165912" name="Picture 24">
            <a:extLst>
              <a:ext uri="{FF2B5EF4-FFF2-40B4-BE49-F238E27FC236}">
                <a16:creationId xmlns:a16="http://schemas.microsoft.com/office/drawing/2014/main" id="{8A9141F4-6A03-40D1-99F0-68EF5918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1"/>
            <a:ext cx="5024438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03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5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0" grpId="0" autoUpdateAnimBg="0"/>
      <p:bldP spid="165901" grpId="0" autoUpdateAnimBg="0"/>
      <p:bldP spid="165905" grpId="0" autoUpdateAnimBg="0"/>
      <p:bldP spid="16591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33526" y="69269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Докажите, что если источник света поместить в фокус параболы, то лучи, отразившись от параболы, пойдут в одном направлении, перпендикулярном директрисе. Используйте то, что лучи отражаются от параболы так же, как от касательной, проведённой к этой параболе, а угол падения равен углу отражения. 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69" y="2502144"/>
            <a:ext cx="4226145" cy="28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DF989DC6-DED9-37E2-DE40-6D74E77B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81" y="5224247"/>
            <a:ext cx="916432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Это свойство параболы используется при  изготовлении различных отражающих поверхностей и приёмопередающих устройств: прожекторов, автомобильных фар, карманных фонариков телескопов, параболических антенн и т. д.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FF3300"/>
                </a:solidFill>
              </a:rPr>
              <a:t>Оптическое свойство параболы</a:t>
            </a:r>
          </a:p>
        </p:txBody>
      </p:sp>
    </p:spTree>
    <p:extLst>
      <p:ext uri="{BB962C8B-B14F-4D97-AF65-F5344CB8AC3E}">
        <p14:creationId xmlns:p14="http://schemas.microsoft.com/office/powerpoint/2010/main" val="112033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628801"/>
            <a:ext cx="2915815" cy="370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40" y="1629148"/>
            <a:ext cx="2927641" cy="3708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628800"/>
            <a:ext cx="2915816" cy="370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1544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</a:t>
            </a:r>
            <a:r>
              <a:rPr lang="ru-RU" sz="2800" dirty="0">
                <a:solidFill>
                  <a:srgbClr val="FF0000"/>
                </a:solidFill>
              </a:rPr>
              <a:t>геометрии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издательства «Просвещение»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315" name="Text Box 3"/>
              <p:cNvSpPr txBox="1">
                <a:spLocks noChangeArrowheads="1"/>
              </p:cNvSpPr>
              <p:nvPr/>
            </p:nvSpPr>
            <p:spPr bwMode="auto">
              <a:xfrm>
                <a:off x="485574" y="-27547"/>
                <a:ext cx="9144000" cy="347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 </a:t>
                </a:r>
                <a:r>
                  <a:rPr lang="ru-RU" dirty="0">
                    <a:cs typeface="Times New Roman" pitchFamily="18" charset="0"/>
                  </a:rPr>
                  <a:t>Пусть луч света, исходящий из фокуса </a:t>
                </a:r>
                <a:r>
                  <a:rPr lang="en-US" i="1" dirty="0">
                    <a:cs typeface="Times New Roman" pitchFamily="18" charset="0"/>
                  </a:rPr>
                  <a:t>F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отражается от параболы в точке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i="1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Через точку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проведём прямую, перпендикулярную директрисе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Обозначим </a:t>
                </a:r>
                <a:r>
                  <a:rPr lang="en-US" i="1" dirty="0">
                    <a:cs typeface="Times New Roman" pitchFamily="18" charset="0"/>
                  </a:rPr>
                  <a:t>D </a:t>
                </a:r>
                <a:r>
                  <a:rPr lang="ru-RU" dirty="0">
                    <a:cs typeface="Times New Roman" pitchFamily="18" charset="0"/>
                  </a:rPr>
                  <a:t>точку пересечения этой прямой и директрисы.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Так как касательная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проведённая через точку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, является биссектрисой угла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FAD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то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Кроме того,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, как вертикальные углы.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Так как угол 1 является углом падения, то угол 3 будет углом отражения. Значит, отражённый луч пойдёт в направлении, перпендикулярном директрисе.</a:t>
                </a:r>
              </a:p>
            </p:txBody>
          </p:sp>
        </mc:Choice>
        <mc:Fallback>
          <p:sp>
            <p:nvSpPr>
              <p:cNvPr id="133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574" y="-27547"/>
                <a:ext cx="9144000" cy="3477875"/>
              </a:xfrm>
              <a:prstGeom prst="rect">
                <a:avLst/>
              </a:prstGeom>
              <a:blipFill>
                <a:blip r:embed="rId3"/>
                <a:stretch>
                  <a:fillRect l="-1067" r="-1000" b="-29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487178"/>
            <a:ext cx="4808538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6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>
            <a:extLst>
              <a:ext uri="{FF2B5EF4-FFF2-40B4-BE49-F238E27FC236}">
                <a16:creationId xmlns:a16="http://schemas.microsoft.com/office/drawing/2014/main" id="{FEA5F395-194C-43F1-B30C-10EAA0F96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"/>
            <a:ext cx="8763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Найдите геометрическое место точек, из которых парабола видна под прямым углом.</a:t>
            </a:r>
          </a:p>
        </p:txBody>
      </p:sp>
      <p:pic>
        <p:nvPicPr>
          <p:cNvPr id="149515" name="Picture 11">
            <a:extLst>
              <a:ext uri="{FF2B5EF4-FFF2-40B4-BE49-F238E27FC236}">
                <a16:creationId xmlns:a16="http://schemas.microsoft.com/office/drawing/2014/main" id="{C404C580-9B09-4B96-A334-435049B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516255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9517" name="Group 13">
            <a:extLst>
              <a:ext uri="{FF2B5EF4-FFF2-40B4-BE49-F238E27FC236}">
                <a16:creationId xmlns:a16="http://schemas.microsoft.com/office/drawing/2014/main" id="{942AC75D-C1D2-430B-8A43-1FBFA465D61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590800"/>
            <a:ext cx="7696200" cy="3495676"/>
            <a:chOff x="480" y="1632"/>
            <a:chExt cx="4848" cy="2202"/>
          </a:xfrm>
        </p:grpSpPr>
        <p:sp>
          <p:nvSpPr>
            <p:cNvPr id="149510" name="Text Box 6">
              <a:extLst>
                <a:ext uri="{FF2B5EF4-FFF2-40B4-BE49-F238E27FC236}">
                  <a16:creationId xmlns:a16="http://schemas.microsoft.com/office/drawing/2014/main" id="{97DF7515-4B32-498F-83B7-766516D0B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504"/>
              <a:ext cx="4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r>
                <a:rPr lang="ru-RU" altLang="ru-RU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Директриса.</a:t>
              </a:r>
            </a:p>
          </p:txBody>
        </p:sp>
        <p:pic>
          <p:nvPicPr>
            <p:cNvPr id="149516" name="Picture 12">
              <a:extLst>
                <a:ext uri="{FF2B5EF4-FFF2-40B4-BE49-F238E27FC236}">
                  <a16:creationId xmlns:a16="http://schemas.microsoft.com/office/drawing/2014/main" id="{72569790-6177-43C0-8BD4-E33F1BF23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3252" cy="1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412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 Box 3">
            <a:extLst>
              <a:ext uri="{FF2B5EF4-FFF2-40B4-BE49-F238E27FC236}">
                <a16:creationId xmlns:a16="http://schemas.microsoft.com/office/drawing/2014/main" id="{466D2CAB-2473-43E0-9DF5-F393E3F0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Найдите геометрическое место точек, из которых парабола видна: а) под тупым углом; б) под острым углом.</a:t>
            </a:r>
          </a:p>
        </p:txBody>
      </p:sp>
      <p:pic>
        <p:nvPicPr>
          <p:cNvPr id="151556" name="Picture 4">
            <a:extLst>
              <a:ext uri="{FF2B5EF4-FFF2-40B4-BE49-F238E27FC236}">
                <a16:creationId xmlns:a16="http://schemas.microsoft.com/office/drawing/2014/main" id="{E4DFC93E-A1B9-442A-AC6E-73768EF7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2286000"/>
            <a:ext cx="45942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1565" name="Group 13">
            <a:extLst>
              <a:ext uri="{FF2B5EF4-FFF2-40B4-BE49-F238E27FC236}">
                <a16:creationId xmlns:a16="http://schemas.microsoft.com/office/drawing/2014/main" id="{CB43FCCB-FC1C-4DDE-9BA5-FD0AB3B3C64F}"/>
              </a:ext>
            </a:extLst>
          </p:cNvPr>
          <p:cNvGrpSpPr>
            <a:grpSpLocks/>
          </p:cNvGrpSpPr>
          <p:nvPr/>
        </p:nvGrpSpPr>
        <p:grpSpPr bwMode="auto">
          <a:xfrm>
            <a:off x="676275" y="2286001"/>
            <a:ext cx="11249025" cy="3800475"/>
            <a:chOff x="-534" y="1440"/>
            <a:chExt cx="7086" cy="2394"/>
          </a:xfrm>
        </p:grpSpPr>
        <p:sp>
          <p:nvSpPr>
            <p:cNvPr id="151559" name="Text Box 7">
              <a:extLst>
                <a:ext uri="{FF2B5EF4-FFF2-40B4-BE49-F238E27FC236}">
                  <a16:creationId xmlns:a16="http://schemas.microsoft.com/office/drawing/2014/main" id="{0F475CB3-D3E1-4098-BF04-5836D7260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34" y="3504"/>
              <a:ext cx="70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Ответ:</a:t>
              </a:r>
              <a:r>
                <a:rPr lang="ru-RU" altLang="ru-RU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а) Все точки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C’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лежащие ниже параболы и выше директрисы.</a:t>
              </a:r>
            </a:p>
          </p:txBody>
        </p:sp>
        <p:pic>
          <p:nvPicPr>
            <p:cNvPr id="151564" name="Picture 12">
              <a:extLst>
                <a:ext uri="{FF2B5EF4-FFF2-40B4-BE49-F238E27FC236}">
                  <a16:creationId xmlns:a16="http://schemas.microsoft.com/office/drawing/2014/main" id="{A6D0389F-5D7F-4904-873D-69CA499DE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40"/>
              <a:ext cx="2894" cy="1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1567" name="Group 15">
            <a:extLst>
              <a:ext uri="{FF2B5EF4-FFF2-40B4-BE49-F238E27FC236}">
                <a16:creationId xmlns:a16="http://schemas.microsoft.com/office/drawing/2014/main" id="{596B1C30-D961-402B-A73B-FD34DDE89CBA}"/>
              </a:ext>
            </a:extLst>
          </p:cNvPr>
          <p:cNvGrpSpPr>
            <a:grpSpLocks/>
          </p:cNvGrpSpPr>
          <p:nvPr/>
        </p:nvGrpSpPr>
        <p:grpSpPr bwMode="auto">
          <a:xfrm>
            <a:off x="1095375" y="2286000"/>
            <a:ext cx="8162925" cy="4324350"/>
            <a:chOff x="-270" y="1440"/>
            <a:chExt cx="5142" cy="2724"/>
          </a:xfrm>
        </p:grpSpPr>
        <p:sp>
          <p:nvSpPr>
            <p:cNvPr id="151557" name="Text Box 5">
              <a:extLst>
                <a:ext uri="{FF2B5EF4-FFF2-40B4-BE49-F238E27FC236}">
                  <a16:creationId xmlns:a16="http://schemas.microsoft.com/office/drawing/2014/main" id="{6A8F2D63-A514-4527-A29B-A68F0D2B9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0" y="3834"/>
              <a:ext cx="514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б) Все точки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C”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лежащие ниже директрисы.</a:t>
              </a:r>
            </a:p>
          </p:txBody>
        </p:sp>
        <p:pic>
          <p:nvPicPr>
            <p:cNvPr id="151566" name="Picture 14">
              <a:extLst>
                <a:ext uri="{FF2B5EF4-FFF2-40B4-BE49-F238E27FC236}">
                  <a16:creationId xmlns:a16="http://schemas.microsoft.com/office/drawing/2014/main" id="{E7D695C0-6407-41C4-9DF2-350ADE807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40"/>
              <a:ext cx="2894" cy="2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369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123825" y="172072"/>
            <a:ext cx="9073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окружности имеет место следующее свойство.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Отрезки касательных, проведённых к окружности из одной точки, равны.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5368D-0611-6DF5-6961-913F0E6701BB}"/>
              </a:ext>
            </a:extLst>
          </p:cNvPr>
          <p:cNvSpPr txBox="1"/>
          <p:nvPr/>
        </p:nvSpPr>
        <p:spPr>
          <a:xfrm>
            <a:off x="1664271" y="5997586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Выполняется ли это свойство для отрезков касательных, проведённых к параболе из одной точки?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2CB13-EB95-A4B2-F8EA-63B7A5BE5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562" y="1987954"/>
            <a:ext cx="4496427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549846" y="229443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Нет. Это можно проверить в компьютерной программе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GeoGebra.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50407C-BC18-AE51-7606-1E2D5ED6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681" y="1819051"/>
            <a:ext cx="4210638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39DA82-0D48-D466-7169-A05E2E3CC1D0}"/>
                  </a:ext>
                </a:extLst>
              </p:cNvPr>
              <p:cNvSpPr txBox="1"/>
              <p:nvPr/>
            </p:nvSpPr>
            <p:spPr>
              <a:xfrm>
                <a:off x="102171" y="0"/>
                <a:ext cx="907300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окружности имеет место следующее свойство. </a:t>
                </a:r>
              </a:p>
              <a:p>
                <a:pPr algn="just"/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Углы, под которыми из центра </a:t>
                </a:r>
                <a:r>
                  <a:rPr lang="en-US" sz="28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окружности видны отрезки касательных, проведённых к окружности из одной точки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равны, т. е.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𝐴𝑂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𝐴𝑂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39DA82-0D48-D466-7169-A05E2E3C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1" y="0"/>
                <a:ext cx="9073008" cy="1815882"/>
              </a:xfrm>
              <a:prstGeom prst="rect">
                <a:avLst/>
              </a:prstGeom>
              <a:blipFill>
                <a:blip r:embed="rId3"/>
                <a:stretch>
                  <a:fillRect l="-1411" t="-3356" r="-1344" b="-83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275368D-0611-6DF5-6961-913F0E6701BB}"/>
              </a:ext>
            </a:extLst>
          </p:cNvPr>
          <p:cNvSpPr txBox="1"/>
          <p:nvPr/>
        </p:nvSpPr>
        <p:spPr>
          <a:xfrm>
            <a:off x="1569121" y="5805264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Выполняется ли это свойство для параболы?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328567-BD99-76F9-2BB0-8DCCB9D4D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918929"/>
            <a:ext cx="3816424" cy="36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426021" y="108370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Равенство углов, под которыми из фокуса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видны отрезки касательных, проведённых к параболе из одной точки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равны, можно проверить в компьютерной программе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95812-BAF5-9294-BA73-F8098CF647FE}"/>
              </a:ext>
            </a:extLst>
          </p:cNvPr>
          <p:cNvSpPr txBox="1"/>
          <p:nvPr/>
        </p:nvSpPr>
        <p:spPr>
          <a:xfrm>
            <a:off x="1473770" y="4549676"/>
            <a:ext cx="10375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Для доказательства этого из точек касания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опустим перпендикуляры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директрису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Касательные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 биссектрисы углов соответственно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Треугольники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равны. Следовательно, равны углы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равенства отрезков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равенство углов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Значит, равны углы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AFD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BD8549-A110-3C9F-1079-C170370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368" y="1188720"/>
            <a:ext cx="4787265" cy="34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730821" y="58641"/>
            <a:ext cx="90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окружности имеет место следующее свойство.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точку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окружности, расположенную внутри угла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образованного касательными к окружности, проведём касательную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окружности. Обозначим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её точки пересечения с касательными соответственно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 периметр треугольника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зависит от положения точки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5368D-0611-6DF5-6961-913F0E6701BB}"/>
              </a:ext>
            </a:extLst>
          </p:cNvPr>
          <p:cNvSpPr txBox="1"/>
          <p:nvPr/>
        </p:nvSpPr>
        <p:spPr>
          <a:xfrm>
            <a:off x="1703512" y="6207224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Выполняется ли это свойство для параболы?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A8F2AE-E17F-B008-87AC-89E854575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859" y="2496918"/>
            <a:ext cx="4634283" cy="34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2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645096" y="324694"/>
            <a:ext cx="9073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Нет. Это можно проверить в компьютерной программе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GeoGebra.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Периметр треугольника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AB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зависит от положения точки </a:t>
            </a:r>
            <a:r>
              <a:rPr lang="en-US" sz="2800" i="1" dirty="0">
                <a:ea typeface="Calibri" panose="020F0502020204030204" pitchFamily="34" charset="0"/>
              </a:rPr>
              <a:t>B</a:t>
            </a:r>
            <a:r>
              <a:rPr lang="ru-RU" sz="2800" i="1" dirty="0">
                <a:ea typeface="Calibri" panose="020F0502020204030204" pitchFamily="34" charset="0"/>
              </a:rPr>
              <a:t>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77E450-C4D2-4DCA-F4C5-CD0482A7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39" y="2060849"/>
            <a:ext cx="5363323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397446" y="134194"/>
            <a:ext cx="9073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Докажите, что для окружности имеет место следующее свойство.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точку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окружности, расположенную внутри угла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образованного касательными к окружности, проведём касательную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окружности. Обозначим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её точки пересечения с касательными соответственно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 величина угла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 которым виден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центра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отрезок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касательной к окружности, не зависит от положения точки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6A1C9-C0A9-20BD-0BB1-4ED00A92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140968"/>
            <a:ext cx="4968552" cy="35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8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515903"/>
            <a:ext cx="4383105" cy="6082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1544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по выбору издательства «Просвещение»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1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816546" y="219919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Воспользуемся равенствами углов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следует, что угол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равен половине угла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он не зависит от положения точки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08652C-BAC2-AA5E-102D-AA5C3BF74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628" y="2204864"/>
            <a:ext cx="5696745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B3182-48A4-2639-D8C1-2B884423B073}"/>
              </a:ext>
            </a:extLst>
          </p:cNvPr>
          <p:cNvSpPr txBox="1"/>
          <p:nvPr/>
        </p:nvSpPr>
        <p:spPr>
          <a:xfrm>
            <a:off x="473646" y="152617"/>
            <a:ext cx="90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точку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параболы, расположенную внутри угла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образованного касательными 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параболе, проведём касательную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параболе. Обозначим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её точки пересечения с касательными соответственно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Верно ли, что величина угла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FB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 которым виден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фокуса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отрезок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касательной к параболе, не зависит от положения точки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50E66D-8AEB-3B63-4FCB-3D1E4E35A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28" y="2780928"/>
            <a:ext cx="4972744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9DA82-0D48-D466-7169-A05E2E3CC1D0}"/>
              </a:ext>
            </a:extLst>
          </p:cNvPr>
          <p:cNvSpPr txBox="1"/>
          <p:nvPr/>
        </p:nvSpPr>
        <p:spPr>
          <a:xfrm>
            <a:off x="854646" y="136946"/>
            <a:ext cx="9073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Решение.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Да. Независимость угла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положения точки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проверить в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компьютерной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859364-C20A-2205-E7BD-B38869291AEB}"/>
              </a:ext>
            </a:extLst>
          </p:cNvPr>
          <p:cNvSpPr txBox="1"/>
          <p:nvPr/>
        </p:nvSpPr>
        <p:spPr>
          <a:xfrm>
            <a:off x="854646" y="967942"/>
            <a:ext cx="9073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доказательства воспользуемся равенствами углов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FB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FB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следует, что угол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FB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равен половине угла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он не зависит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положения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09855-3C68-ACFD-FC35-F7F5E792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9" y="2636912"/>
            <a:ext cx="4991797" cy="34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040"/>
          <p:cNvSpPr txBox="1">
            <a:spLocks noChangeArrowheads="1"/>
          </p:cNvSpPr>
          <p:nvPr/>
        </p:nvSpPr>
        <p:spPr bwMode="auto">
          <a:xfrm>
            <a:off x="828675" y="179116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Изобразите ГМТ,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расстояний от которых до точек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равна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(стороны клеток равны 1).</a:t>
            </a: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0" name="Picture 1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132856"/>
            <a:ext cx="43815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74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040"/>
          <p:cNvSpPr txBox="1">
            <a:spLocks noChangeArrowheads="1"/>
          </p:cNvSpPr>
          <p:nvPr/>
        </p:nvSpPr>
        <p:spPr bwMode="auto">
          <a:xfrm>
            <a:off x="1524000" y="18864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Ответ.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645025"/>
            <a:ext cx="3368090" cy="304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36713"/>
            <a:ext cx="3024336" cy="273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14" y="836712"/>
            <a:ext cx="3024336" cy="273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15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Эллипс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39" name="Text Box 1027"/>
          <p:cNvSpPr txBox="1">
            <a:spLocks noChangeArrowheads="1"/>
          </p:cNvSpPr>
          <p:nvPr/>
        </p:nvSpPr>
        <p:spPr bwMode="auto">
          <a:xfrm>
            <a:off x="1524000" y="533401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Геометрическое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точек плоскости, сумма расстояний от которых до двух заданных точек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величина постоянная,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эллипсом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фокусами</a:t>
            </a:r>
            <a:r>
              <a:rPr lang="ru-RU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эллипса.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94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590801"/>
            <a:ext cx="39973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1" name="Text Box 1029"/>
          <p:cNvSpPr txBox="1">
            <a:spLocks noChangeArrowheads="1"/>
          </p:cNvSpPr>
          <p:nvPr/>
        </p:nvSpPr>
        <p:spPr bwMode="auto">
          <a:xfrm>
            <a:off x="1524000" y="52578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для точек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эллипса с фокусами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сумма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постоянна и равна некоторому заданному отрезку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большему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39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1247775" y="0"/>
            <a:ext cx="88078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Эллипс можно нарисовать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кнопок, нитки и карандаша.</a:t>
            </a:r>
          </a:p>
        </p:txBody>
      </p:sp>
      <p:pic>
        <p:nvPicPr>
          <p:cNvPr id="5942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57" y="1628800"/>
            <a:ext cx="391338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28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15466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эллипса в программе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отметим две точки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(фокусы) на расстоянии 4 клетки друг от друга. Константу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возьмём равной 6. Создадим ползунок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изменяющийся от 1 до 5. С центром в точке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радиусом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проведём окружность. С центром в точке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радиусом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– a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проведём окружность.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Найдём точки пересечения этих окружностей. В свойствах этих точек выберем строчку «Оставлять след». При изменении значения ползунка точки будут перемещаться, оставляя след в форме эллипса.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DE27E7-E97F-C98E-A5B9-F3BE34EF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3519516"/>
            <a:ext cx="4319422" cy="33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183836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Эллипс можно получить и другим способом. Для этого отметим две точки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(фокусы). Проведём окружность с центром в точке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радиусом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&gt; 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Выберем какую-нибудь точку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окружности. Проведём прямую 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5F67C9-E51C-E438-B81E-6464F49E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772817"/>
            <a:ext cx="4058774" cy="350226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5E02BDF-F270-881F-0FF9-DF47C8EB7AEA}"/>
              </a:ext>
            </a:extLst>
          </p:cNvPr>
          <p:cNvGrpSpPr/>
          <p:nvPr/>
        </p:nvGrpSpPr>
        <p:grpSpPr>
          <a:xfrm>
            <a:off x="1524000" y="1595023"/>
            <a:ext cx="8774790" cy="3856898"/>
            <a:chOff x="0" y="1595023"/>
            <a:chExt cx="8774790" cy="3856898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D85F7D21-DCCD-0BA5-0765-DCB177610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595023"/>
              <a:ext cx="4268460" cy="2123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Для нахождения точки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этой прямой, равноудалённой от точек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ru-RU" sz="2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проведём серединный перпендикуляр к отрезку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CF</a:t>
              </a:r>
              <a:r>
                <a:rPr lang="en-US" altLang="ru-RU" sz="2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Искомой точкой будет его пересечение с прямой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ru-RU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B79CCDF-3924-ACA9-8109-57EADADA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6312" y="1772816"/>
              <a:ext cx="4018478" cy="3679105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A2A0FD0-36AB-8332-070C-F8AE7F89F52A}"/>
              </a:ext>
            </a:extLst>
          </p:cNvPr>
          <p:cNvGrpSpPr/>
          <p:nvPr/>
        </p:nvGrpSpPr>
        <p:grpSpPr>
          <a:xfrm>
            <a:off x="1564492" y="1780205"/>
            <a:ext cx="9103509" cy="4661338"/>
            <a:chOff x="40491" y="1780205"/>
            <a:chExt cx="9103509" cy="466133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9F1BCF-ECD2-4E45-3910-568C7BC2A278}"/>
                </a:ext>
              </a:extLst>
            </p:cNvPr>
            <p:cNvSpPr txBox="1"/>
            <p:nvPr/>
          </p:nvSpPr>
          <p:spPr>
            <a:xfrm>
              <a:off x="40491" y="4360121"/>
              <a:ext cx="43279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свойствах точки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выберем строчку «Оставлять след».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9875F9-9DC5-071D-8285-1036F8A314EA}"/>
                </a:ext>
              </a:extLst>
            </p:cNvPr>
            <p:cNvSpPr txBox="1"/>
            <p:nvPr/>
          </p:nvSpPr>
          <p:spPr>
            <a:xfrm>
              <a:off x="40491" y="5672102"/>
              <a:ext cx="9103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Будем менять положение точки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Положение точки </a:t>
              </a:r>
              <a:r>
                <a:rPr lang="en-US" altLang="ru-RU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ru-RU" alt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также будет меняться, и она будет оставлять след в форме эллипса.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D406A14-F961-DB45-4BA9-26C3AF0A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4284" y="1780205"/>
              <a:ext cx="4058774" cy="3620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77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82141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эллипса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«Эллипс».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выбрать этот инструмент, а затем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две точки (фокусы эллипса) и третью точку (точку эллипса),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экране появится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эллипс с данными фокусами, проходящий через данную точку.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и размеры точек и линий можно менять.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178969"/>
            <a:ext cx="5205922" cy="42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8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2576"/>
            <a:ext cx="6921825" cy="67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37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>
            <a:extLst>
              <a:ext uri="{FF2B5EF4-FFF2-40B4-BE49-F238E27FC236}">
                <a16:creationId xmlns:a16="http://schemas.microsoft.com/office/drawing/2014/main" id="{88D5C6F6-F704-53CB-64A3-13F79EE1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83891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 происходить с эллипсом, если константа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изменяется, а фокусы: а)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приближаются друг к другу; б) удаляются друг от друга?</a:t>
            </a:r>
          </a:p>
        </p:txBody>
      </p:sp>
      <p:pic>
        <p:nvPicPr>
          <p:cNvPr id="147472" name="Picture 16">
            <a:extLst>
              <a:ext uri="{FF2B5EF4-FFF2-40B4-BE49-F238E27FC236}">
                <a16:creationId xmlns:a16="http://schemas.microsoft.com/office/drawing/2014/main" id="{536B8B79-6121-7A2D-9112-79547255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971801"/>
            <a:ext cx="420052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7474" name="Group 18">
            <a:extLst>
              <a:ext uri="{FF2B5EF4-FFF2-40B4-BE49-F238E27FC236}">
                <a16:creationId xmlns:a16="http://schemas.microsoft.com/office/drawing/2014/main" id="{D6EE11D5-AD68-AAE7-381E-BF1A5CEB332B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2209801"/>
            <a:ext cx="9791700" cy="4535488"/>
            <a:chOff x="-648" y="1392"/>
            <a:chExt cx="6168" cy="2857"/>
          </a:xfrm>
        </p:grpSpPr>
        <p:sp>
          <p:nvSpPr>
            <p:cNvPr id="147462" name="Text Box 6">
              <a:extLst>
                <a:ext uri="{FF2B5EF4-FFF2-40B4-BE49-F238E27FC236}">
                  <a16:creationId xmlns:a16="http://schemas.microsoft.com/office/drawing/2014/main" id="{775C275A-92D7-A7E7-E828-956FBC5E4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48" y="3648"/>
              <a:ext cx="6168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r>
                <a:rPr lang="ru-RU" altLang="ru-RU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а) Эллипс приближается к окружности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радиуса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/2</a:t>
              </a:r>
              <a:r>
                <a:rPr lang="ru-RU" alt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r>
                <a:rPr lang="ru-RU" alt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Эллипс приближается к отрезку длины </a:t>
              </a:r>
              <a:r>
                <a:rPr lang="en-US" altLang="ru-RU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ru-RU" alt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7473" name="Picture 17">
              <a:extLst>
                <a:ext uri="{FF2B5EF4-FFF2-40B4-BE49-F238E27FC236}">
                  <a16:creationId xmlns:a16="http://schemas.microsoft.com/office/drawing/2014/main" id="{F720D30A-504C-4426-98DE-36958F19B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392"/>
              <a:ext cx="3083" cy="2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016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9" y="102255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найдите геометрическое место точек, сумма расстояний от которых до точек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меньше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б) больше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636913"/>
            <a:ext cx="371792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36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1323975" y="19184"/>
            <a:ext cx="8620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Точки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внутри эллипса;</a:t>
            </a:r>
          </a:p>
        </p:txBody>
      </p:sp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14" y="1182573"/>
            <a:ext cx="3051827" cy="152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2422839" y="404664"/>
            <a:ext cx="72545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точки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A”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вне эллипса.</a:t>
            </a:r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53" y="1052736"/>
            <a:ext cx="3044924" cy="162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45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8175" y="373039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заданных точек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найдите геометрическое место точек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которых периметр треугольника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равен постоянной величине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005" y="2132856"/>
            <a:ext cx="3315927" cy="239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63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919536" y="404665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  <a:r>
              <a:rPr lang="ru-RU" sz="2800" dirty="0"/>
              <a:t>Эллипс без двух точек.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268761"/>
            <a:ext cx="4379466" cy="35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Касательная к эллипсу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1524000" y="609601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Прямая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имеющая с эллипсом только одну общую точку,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касательной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эллипсу. Общая точка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точкой касания.</a:t>
            </a:r>
          </a:p>
        </p:txBody>
      </p:sp>
      <p:pic>
        <p:nvPicPr>
          <p:cNvPr id="13928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057400"/>
            <a:ext cx="402907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62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571500" y="266274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произвольная точка эллипса с фокусами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Тогда касательной к эллипсу, проходящей через точку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прямая, содержащая биссектрису угла, смежного с углом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1910080" y="4869160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доказательство теоремы, используя рисунок.</a:t>
            </a:r>
          </a:p>
        </p:txBody>
      </p:sp>
      <p:pic>
        <p:nvPicPr>
          <p:cNvPr id="13928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2204864"/>
            <a:ext cx="41243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46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209550" y="24248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Докажите, что касательными к эллипсу с фокусами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en-US" sz="2800" baseline="-25000" dirty="0">
                <a:cs typeface="Times New Roman" pitchFamily="18" charset="0"/>
              </a:rPr>
              <a:t>1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и константой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являются серединные перпендикуляры к отрезкам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ru-RU" sz="2800" baseline="-25000" dirty="0">
                <a:cs typeface="Times New Roman" pitchFamily="18" charset="0"/>
              </a:rPr>
              <a:t>2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, соединяющим фокус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i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с точками </a:t>
            </a:r>
            <a:r>
              <a:rPr lang="en-US" sz="2800" i="1" dirty="0">
                <a:cs typeface="Times New Roman" pitchFamily="18" charset="0"/>
              </a:rPr>
              <a:t>D </a:t>
            </a:r>
            <a:r>
              <a:rPr lang="ru-RU" sz="2800" dirty="0">
                <a:cs typeface="Times New Roman" pitchFamily="18" charset="0"/>
              </a:rPr>
              <a:t>окружности с центром </a:t>
            </a:r>
            <a:r>
              <a:rPr lang="en-US" sz="2800" i="1" dirty="0">
                <a:cs typeface="Times New Roman" pitchFamily="18" charset="0"/>
              </a:rPr>
              <a:t>F</a:t>
            </a:r>
            <a:r>
              <a:rPr lang="en-US" sz="2800" baseline="-25000" dirty="0">
                <a:cs typeface="Times New Roman" pitchFamily="18" charset="0"/>
              </a:rPr>
              <a:t>1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и радиусом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i="1" dirty="0"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91419C-2C6D-47AD-5FDA-76FF9B4B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50" y="2795939"/>
            <a:ext cx="466790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F0269D98-F7A8-99FD-E686-9FCF6721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6" y="29341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Доказательство.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Обозначим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пересечения данного серединного перпендикуляра и отрезка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Треугольник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равнобедренный 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AD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серединный перпендикуляр к отрезку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биссектрису угла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значит, является касательной.</a:t>
            </a: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01A33-A26F-B202-890C-D8EEA3427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81" y="2606263"/>
            <a:ext cx="4934639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>
            <a:extLst>
              <a:ext uri="{FF2B5EF4-FFF2-40B4-BE49-F238E27FC236}">
                <a16:creationId xmlns:a16="http://schemas.microsoft.com/office/drawing/2014/main" id="{8D6B28BC-C759-4E2F-840D-0F68C49D4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2385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геометрическое место точек, равноудалённых от данной точки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данной окружности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центром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29" name="Picture 9">
            <a:extLst>
              <a:ext uri="{FF2B5EF4-FFF2-40B4-BE49-F238E27FC236}">
                <a16:creationId xmlns:a16="http://schemas.microsoft.com/office/drawing/2014/main" id="{FB0145BE-D3AC-4BD3-9750-D058B924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1" y="1676400"/>
            <a:ext cx="4316413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331" name="Group 11">
            <a:extLst>
              <a:ext uri="{FF2B5EF4-FFF2-40B4-BE49-F238E27FC236}">
                <a16:creationId xmlns:a16="http://schemas.microsoft.com/office/drawing/2014/main" id="{B346E181-C2E9-4C55-85B8-7214F16AF94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676400"/>
            <a:ext cx="8763000" cy="5019676"/>
            <a:chOff x="144" y="1056"/>
            <a:chExt cx="5520" cy="3162"/>
          </a:xfrm>
        </p:grpSpPr>
        <p:sp>
          <p:nvSpPr>
            <p:cNvPr id="184326" name="Text Box 6">
              <a:extLst>
                <a:ext uri="{FF2B5EF4-FFF2-40B4-BE49-F238E27FC236}">
                  <a16:creationId xmlns:a16="http://schemas.microsoft.com/office/drawing/2014/main" id="{02E701FA-2D21-41F5-98A4-CA669C2E5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888"/>
              <a:ext cx="552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Ответ. </a:t>
              </a:r>
              <a:r>
                <a:rPr lang="ru-RU" altLang="ru-RU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Эллипс с фокусами </a:t>
              </a:r>
              <a:r>
                <a:rPr lang="en-US" altLang="ru-RU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ru-RU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ru-RU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ru-RU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330" name="Picture 10">
              <a:extLst>
                <a:ext uri="{FF2B5EF4-FFF2-40B4-BE49-F238E27FC236}">
                  <a16:creationId xmlns:a16="http://schemas.microsoft.com/office/drawing/2014/main" id="{4064617C-E39C-488F-9635-18C3870AD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1056"/>
              <a:ext cx="2719" cy="2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666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CC3D91-E2BB-D8E1-3941-BCFBDA782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1" y="332656"/>
            <a:ext cx="432445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>
            <a:extLst>
              <a:ext uri="{FF2B5EF4-FFF2-40B4-BE49-F238E27FC236}">
                <a16:creationId xmlns:a16="http://schemas.microsoft.com/office/drawing/2014/main" id="{202215FB-CDA5-42A3-B44C-F29F7F225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905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данному рисунку укажите способ построения касательной к эллипсу, заданному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проходящей 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помощью циркуля и линейки.</a:t>
            </a:r>
          </a:p>
        </p:txBody>
      </p:sp>
      <p:pic>
        <p:nvPicPr>
          <p:cNvPr id="143368" name="Picture 8">
            <a:extLst>
              <a:ext uri="{FF2B5EF4-FFF2-40B4-BE49-F238E27FC236}">
                <a16:creationId xmlns:a16="http://schemas.microsoft.com/office/drawing/2014/main" id="{4ABE676F-7FE6-41C5-A040-91091C3FE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2132857"/>
            <a:ext cx="5438775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85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>
            <a:extLst>
              <a:ext uri="{FF2B5EF4-FFF2-40B4-BE49-F238E27FC236}">
                <a16:creationId xmlns:a16="http://schemas.microsoft.com/office/drawing/2014/main" id="{8ABF628C-7B90-44EB-A66E-5EFED054C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293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касательную к эллипсу, с заданными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константой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5656" name="Picture 8">
            <a:extLst>
              <a:ext uri="{FF2B5EF4-FFF2-40B4-BE49-F238E27FC236}">
                <a16:creationId xmlns:a16="http://schemas.microsoft.com/office/drawing/2014/main" id="{546D35C0-303B-4C1A-99B8-66F2D1AC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890713"/>
            <a:ext cx="41465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5658" name="Group 10">
            <a:extLst>
              <a:ext uri="{FF2B5EF4-FFF2-40B4-BE49-F238E27FC236}">
                <a16:creationId xmlns:a16="http://schemas.microsoft.com/office/drawing/2014/main" id="{D6556BAF-9A0C-4D57-9E43-D5320A76AADA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905001"/>
            <a:ext cx="5822950" cy="3114675"/>
            <a:chOff x="528" y="1200"/>
            <a:chExt cx="3668" cy="1962"/>
          </a:xfrm>
        </p:grpSpPr>
        <p:sp>
          <p:nvSpPr>
            <p:cNvPr id="155653" name="Text Box 5">
              <a:extLst>
                <a:ext uri="{FF2B5EF4-FFF2-40B4-BE49-F238E27FC236}">
                  <a16:creationId xmlns:a16="http://schemas.microsoft.com/office/drawing/2014/main" id="{CAC7F616-E7CA-401B-8732-D42C45C46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832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5657" name="Picture 9">
              <a:extLst>
                <a:ext uri="{FF2B5EF4-FFF2-40B4-BE49-F238E27FC236}">
                  <a16:creationId xmlns:a16="http://schemas.microsoft.com/office/drawing/2014/main" id="{8F385994-6DC6-4319-A569-587335B3A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00"/>
              <a:ext cx="2612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904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1027">
            <a:extLst>
              <a:ext uri="{FF2B5EF4-FFF2-40B4-BE49-F238E27FC236}">
                <a16:creationId xmlns:a16="http://schemas.microsoft.com/office/drawing/2014/main" id="{374B271F-791C-43FC-852B-3858342E1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касательные к эллипсу, с заданными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константой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4091" name="Picture 1035">
            <a:extLst>
              <a:ext uri="{FF2B5EF4-FFF2-40B4-BE49-F238E27FC236}">
                <a16:creationId xmlns:a16="http://schemas.microsoft.com/office/drawing/2014/main" id="{67F72C8F-4829-4B35-8E54-2B15221F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362200"/>
            <a:ext cx="4156075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093" name="Group 1037">
            <a:extLst>
              <a:ext uri="{FF2B5EF4-FFF2-40B4-BE49-F238E27FC236}">
                <a16:creationId xmlns:a16="http://schemas.microsoft.com/office/drawing/2014/main" id="{D85CBA0C-F5E7-4290-892D-C4D0EDE6D2E6}"/>
              </a:ext>
            </a:extLst>
          </p:cNvPr>
          <p:cNvGrpSpPr>
            <a:grpSpLocks/>
          </p:cNvGrpSpPr>
          <p:nvPr/>
        </p:nvGrpSpPr>
        <p:grpSpPr bwMode="auto">
          <a:xfrm>
            <a:off x="2362201" y="2362200"/>
            <a:ext cx="5768975" cy="3079750"/>
            <a:chOff x="528" y="1488"/>
            <a:chExt cx="3634" cy="1940"/>
          </a:xfrm>
        </p:grpSpPr>
        <p:sp>
          <p:nvSpPr>
            <p:cNvPr id="174086" name="Text Box 1030">
              <a:extLst>
                <a:ext uri="{FF2B5EF4-FFF2-40B4-BE49-F238E27FC236}">
                  <a16:creationId xmlns:a16="http://schemas.microsoft.com/office/drawing/2014/main" id="{5DB1A310-FDC1-4396-AB68-8E2099F88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832"/>
              <a:ext cx="8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4092" name="Picture 1036">
              <a:extLst>
                <a:ext uri="{FF2B5EF4-FFF2-40B4-BE49-F238E27FC236}">
                  <a16:creationId xmlns:a16="http://schemas.microsoft.com/office/drawing/2014/main" id="{C5230F33-1931-43A6-BF99-B0FCE2D57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488"/>
              <a:ext cx="2626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073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15466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касательной к эллипсу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«Касательная».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выбрать этот инструмент, а затем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кнопкой «мыши»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эллипс,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экране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появятся касательные к эллипсу, проходящие через данную точку. 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2348881"/>
            <a:ext cx="48482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72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2A6F8FCD-0EA9-4EAB-B269-A49C6173F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04775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</a:t>
            </a:r>
          </a:p>
        </p:txBody>
      </p:sp>
      <p:sp>
        <p:nvSpPr>
          <p:cNvPr id="169987" name="Text Box 3">
            <a:extLst>
              <a:ext uri="{FF2B5EF4-FFF2-40B4-BE49-F238E27FC236}">
                <a16:creationId xmlns:a16="http://schemas.microsoft.com/office/drawing/2014/main" id="{4C5125BF-8A5D-4360-89F2-196161949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6197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Возьмём лист бумаги в форме круга и отметим внутри него точку </a:t>
            </a:r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отличную от центра. </a:t>
            </a:r>
          </a:p>
        </p:txBody>
      </p:sp>
      <p:sp>
        <p:nvSpPr>
          <p:cNvPr id="169988" name="Text Box 4">
            <a:extLst>
              <a:ext uri="{FF2B5EF4-FFF2-40B4-BE49-F238E27FC236}">
                <a16:creationId xmlns:a16="http://schemas.microsoft.com/office/drawing/2014/main" id="{0B04EF8C-E956-4345-949A-9B6A5571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47776"/>
            <a:ext cx="3962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Сложим лист так, чтобы точка 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совместилась с какой-нибудь точкой </a:t>
            </a:r>
            <a:r>
              <a:rPr lang="en-US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на границе круга.</a:t>
            </a:r>
          </a:p>
        </p:txBody>
      </p:sp>
      <p:sp>
        <p:nvSpPr>
          <p:cNvPr id="169989" name="Text Box 5">
            <a:extLst>
              <a:ext uri="{FF2B5EF4-FFF2-40B4-BE49-F238E27FC236}">
                <a16:creationId xmlns:a16="http://schemas.microsoft.com/office/drawing/2014/main" id="{A9878D9A-09AE-4CD4-B075-627FE659E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914776"/>
            <a:ext cx="4038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согнем и разогнем лист, совместив точку 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с другой точкой </a:t>
            </a:r>
            <a:r>
              <a:rPr lang="en-US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en-US" altLang="ru-RU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круга. </a:t>
            </a:r>
          </a:p>
        </p:txBody>
      </p:sp>
      <p:sp>
        <p:nvSpPr>
          <p:cNvPr id="169992" name="Text Box 8">
            <a:extLst>
              <a:ext uri="{FF2B5EF4-FFF2-40B4-BE49-F238E27FC236}">
                <a16:creationId xmlns:a16="http://schemas.microsoft.com/office/drawing/2014/main" id="{D7276389-875E-4341-B230-48205790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66975"/>
            <a:ext cx="4038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Разогнем лист. Линия сгиба будет серединным перпендикуляром к отрезку 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и, следовательно, касательной к эллипсу.</a:t>
            </a:r>
          </a:p>
        </p:txBody>
      </p:sp>
      <p:sp>
        <p:nvSpPr>
          <p:cNvPr id="169995" name="Text Box 11">
            <a:extLst>
              <a:ext uri="{FF2B5EF4-FFF2-40B4-BE49-F238E27FC236}">
                <a16:creationId xmlns:a16="http://schemas.microsoft.com/office/drawing/2014/main" id="{33F2620D-FDED-4312-8BCD-C0DC7A18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1017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Сделаем так несколько раз, пока вся бумага не покроется линиями сгибов.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сгибов будут касательными к эллипсу. Чем больше будет линий сгибов тем больше граница участка внутри этих сгибов будет приближаться к эллипсу.</a:t>
            </a:r>
          </a:p>
        </p:txBody>
      </p:sp>
      <p:pic>
        <p:nvPicPr>
          <p:cNvPr id="170000" name="Picture 16">
            <a:extLst>
              <a:ext uri="{FF2B5EF4-FFF2-40B4-BE49-F238E27FC236}">
                <a16:creationId xmlns:a16="http://schemas.microsoft.com/office/drawing/2014/main" id="{A14CD067-FC55-4160-9C48-762D3AEA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803650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001" name="Picture 17">
            <a:extLst>
              <a:ext uri="{FF2B5EF4-FFF2-40B4-BE49-F238E27FC236}">
                <a16:creationId xmlns:a16="http://schemas.microsoft.com/office/drawing/2014/main" id="{F0E3651E-2414-4D77-95D4-926C9A1D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803650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002" name="Picture 18">
            <a:extLst>
              <a:ext uri="{FF2B5EF4-FFF2-40B4-BE49-F238E27FC236}">
                <a16:creationId xmlns:a16="http://schemas.microsoft.com/office/drawing/2014/main" id="{CC9D03DD-223A-4764-AA21-75496B45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9200"/>
            <a:ext cx="4137025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003" name="Picture 19">
            <a:extLst>
              <a:ext uri="{FF2B5EF4-FFF2-40B4-BE49-F238E27FC236}">
                <a16:creationId xmlns:a16="http://schemas.microsoft.com/office/drawing/2014/main" id="{5D5073D7-C876-44FB-B794-7DFA9FB7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9200"/>
            <a:ext cx="4137025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004" name="Picture 20">
            <a:extLst>
              <a:ext uri="{FF2B5EF4-FFF2-40B4-BE49-F238E27FC236}">
                <a16:creationId xmlns:a16="http://schemas.microsoft.com/office/drawing/2014/main" id="{6711342D-7DE2-42F3-A393-8C264DF6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9200"/>
            <a:ext cx="4168775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24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autoUpdateAnimBg="0"/>
      <p:bldP spid="169989" grpId="0" autoUpdateAnimBg="0"/>
      <p:bldP spid="169992" grpId="0" autoUpdateAnimBg="0"/>
      <p:bldP spid="169995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>
            <a:extLst>
              <a:ext uri="{FF2B5EF4-FFF2-40B4-BE49-F238E27FC236}">
                <a16:creationId xmlns:a16="http://schemas.microsoft.com/office/drawing/2014/main" id="{CA87A343-960D-4312-B2AC-578A4F280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98723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Докажите следующее оптическое свойство эллипса.</a:t>
            </a:r>
          </a:p>
          <a:p>
            <a:pPr algn="just"/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Свойство.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источник света поместить в фокус эллипса, то лучи, отразившись от эллипса, соберутся в другом фокусе.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то, что лучи отражаются от эллипса так же, как от касательной, проведённой к этому эллипсу, а угол падения равен углу отражения.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323" name="Picture 11">
            <a:extLst>
              <a:ext uri="{FF2B5EF4-FFF2-40B4-BE49-F238E27FC236}">
                <a16:creationId xmlns:a16="http://schemas.microsoft.com/office/drawing/2014/main" id="{8F65430A-22EE-4FF8-98D8-0EC9FE8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3554412"/>
            <a:ext cx="41243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90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315" name="Text Box 3"/>
              <p:cNvSpPr txBox="1">
                <a:spLocks noChangeArrowheads="1"/>
              </p:cNvSpPr>
              <p:nvPr/>
            </p:nvSpPr>
            <p:spPr bwMode="auto">
              <a:xfrm>
                <a:off x="695124" y="75978"/>
                <a:ext cx="9144000" cy="2739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 </a:t>
                </a:r>
                <a:r>
                  <a:rPr lang="ru-RU" dirty="0">
                    <a:cs typeface="Times New Roman" pitchFamily="18" charset="0"/>
                  </a:rPr>
                  <a:t>Пусть луч света, исходящий из фокуса </a:t>
                </a:r>
                <a:r>
                  <a:rPr lang="en-US" i="1" dirty="0">
                    <a:cs typeface="Times New Roman" pitchFamily="18" charset="0"/>
                  </a:rPr>
                  <a:t>F</a:t>
                </a:r>
                <a:r>
                  <a:rPr lang="ru-RU" baseline="-25000" dirty="0">
                    <a:cs typeface="Times New Roman" pitchFamily="18" charset="0"/>
                  </a:rPr>
                  <a:t>1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отражается от эллипса в точке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i="1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Так как касательная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проведённая через точку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, является биссектрисой угла,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смежного с</a:t>
                </a:r>
                <a:r>
                  <a:rPr lang="ru-RU" dirty="0"/>
                  <a:t> 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углом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AF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FAD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то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Кроме того,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, как вертикальные углы.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Так как угол 3 является углом падения, то угол 1 будет углом отражения. Значит, отражённый луч пройдёт через второй фокус эллипса.</a:t>
                </a:r>
              </a:p>
            </p:txBody>
          </p:sp>
        </mc:Choice>
        <mc:Fallback>
          <p:sp>
            <p:nvSpPr>
              <p:cNvPr id="133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124" y="75978"/>
                <a:ext cx="9144000" cy="2739211"/>
              </a:xfrm>
              <a:prstGeom prst="rect">
                <a:avLst/>
              </a:prstGeom>
              <a:blipFill>
                <a:blip r:embed="rId3"/>
                <a:stretch>
                  <a:fillRect l="-1000" r="-1067" b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10166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E1DA6B-3281-4421-9C24-6F83840074F0}" type="slidenum">
              <a:rPr lang="ru-RU" sz="1000"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34C323D1-7B04-65E6-E78E-1CEF3F3E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3140968"/>
            <a:ext cx="41243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68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AFB218-D78D-6A7C-6A3F-B66258269327}"/>
              </a:ext>
            </a:extLst>
          </p:cNvPr>
          <p:cNvSpPr txBox="1"/>
          <p:nvPr/>
        </p:nvSpPr>
        <p:spPr>
          <a:xfrm>
            <a:off x="140271" y="69007"/>
            <a:ext cx="9073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рисунок, докажите, что углы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которыми из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фокуса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видны отрезки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касательных, проведённых к эллипсу из одной точки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равны.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CF6D4-E0C5-EF7C-D6DE-5736ACDDF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132856"/>
            <a:ext cx="5112568" cy="39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844F1C-CD78-3DFF-CCCD-6F1E65CA4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132856"/>
            <a:ext cx="5112568" cy="3944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4066A-9F3E-93E4-7CA6-7D246302280B}"/>
              </a:ext>
            </a:extLst>
          </p:cNvPr>
          <p:cNvSpPr txBox="1"/>
          <p:nvPr/>
        </p:nvSpPr>
        <p:spPr>
          <a:xfrm>
            <a:off x="330771" y="332657"/>
            <a:ext cx="9073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Доказательство.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построения касательных следует равенство треугольников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F’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F’’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равны углы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ru-RU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6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AFB218-D78D-6A7C-6A3F-B66258269327}"/>
              </a:ext>
            </a:extLst>
          </p:cNvPr>
          <p:cNvSpPr txBox="1"/>
          <p:nvPr/>
        </p:nvSpPr>
        <p:spPr>
          <a:xfrm>
            <a:off x="292671" y="241872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Докажите, что величины углов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зависит от положения точки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 угла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278CCD-5494-61D3-AE26-A9327B2F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9" y="2060848"/>
            <a:ext cx="520915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8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40BB68DF-0019-4273-9E30-59E5E8C62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648"/>
            <a:ext cx="7772400" cy="596040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программа </a:t>
            </a:r>
            <a:r>
              <a:rPr lang="en-US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(geogebra.org</a:t>
            </a:r>
            <a:r>
              <a:rPr lang="en-US" altLang="ru-RU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EB041-9A82-B150-B25F-F114F4B377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68" y="764704"/>
            <a:ext cx="7375665" cy="55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5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1B0CFB-7275-010F-B73B-874E4C72B7CC}"/>
                  </a:ext>
                </a:extLst>
              </p:cNvPr>
              <p:cNvSpPr txBox="1"/>
              <p:nvPr/>
            </p:nvSpPr>
            <p:spPr>
              <a:xfrm>
                <a:off x="723899" y="179115"/>
                <a:ext cx="938212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Доказательство.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Докажем, например, что величина угла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не зависит от положения точки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sz="2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2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Имеют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место равенства углов </a:t>
                </a:r>
                <a14:m>
                  <m:oMath xmlns:m="http://schemas.openxmlformats.org/officeDocument/2006/math">
                    <m:r>
                      <a:rPr lang="ru-RU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ru-RU" sz="2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ru-RU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Угол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равен половине угла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величина которого не зависит от положения точки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Следовательно, величина угла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не зависит от положения точки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1B0CFB-7275-010F-B73B-874E4C72B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99" y="179115"/>
                <a:ext cx="9382126" cy="2123658"/>
              </a:xfrm>
              <a:prstGeom prst="rect">
                <a:avLst/>
              </a:prstGeom>
              <a:blipFill>
                <a:blip r:embed="rId3"/>
                <a:stretch>
                  <a:fillRect l="-845" t="-1719" r="-845" b="-48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49B4DF-9765-88AD-17B1-D47619192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6" y="2564904"/>
            <a:ext cx="495447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AFB218-D78D-6A7C-6A3F-B66258269327}"/>
              </a:ext>
            </a:extLst>
          </p:cNvPr>
          <p:cNvSpPr txBox="1"/>
          <p:nvPr/>
        </p:nvSpPr>
        <p:spPr>
          <a:xfrm>
            <a:off x="206946" y="342480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рисунок, докажите, что углы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1AC6E6-1693-F4E0-22EE-BF232D81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3" y="1628800"/>
            <a:ext cx="5300649" cy="43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2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AFB218-D78D-6A7C-6A3F-B66258269327}"/>
                  </a:ext>
                </a:extLst>
              </p:cNvPr>
              <p:cNvSpPr txBox="1"/>
              <p:nvPr/>
            </p:nvSpPr>
            <p:spPr>
              <a:xfrm>
                <a:off x="435546" y="230932"/>
                <a:ext cx="907300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Доказательство.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Треугольники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равны по трём сторонам. Следовательно,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Значит, равны углы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F’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Следовательно, равны и углы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</a:t>
                </a:r>
                <a:r>
                  <a:rPr lang="en-US" sz="22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AFB218-D78D-6A7C-6A3F-B66258269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6" y="230932"/>
                <a:ext cx="9073008" cy="1107996"/>
              </a:xfrm>
              <a:prstGeom prst="rect">
                <a:avLst/>
              </a:prstGeom>
              <a:blipFill>
                <a:blip r:embed="rId3"/>
                <a:stretch>
                  <a:fillRect l="-873" t="-3846" r="-806" b="-9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8EC604-A2F2-4C55-9751-45F96488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3" y="1628800"/>
            <a:ext cx="5300649" cy="43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2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AFB218-D78D-6A7C-6A3F-B66258269327}"/>
              </a:ext>
            </a:extLst>
          </p:cNvPr>
          <p:cNvSpPr txBox="1"/>
          <p:nvPr/>
        </p:nvSpPr>
        <p:spPr>
          <a:xfrm>
            <a:off x="1559496" y="575246"/>
            <a:ext cx="9073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окажите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для треугольника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любой внутренней его точки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эллипс, вписанный в этот треугольник, у которого одним из фокусов является точка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80CA1D-2563-A841-56B8-2A509CEC8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2373964"/>
            <a:ext cx="4044372" cy="37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1B0CFB-7275-010F-B73B-874E4C72B7CC}"/>
              </a:ext>
            </a:extLst>
          </p:cNvPr>
          <p:cNvSpPr txBox="1"/>
          <p:nvPr/>
        </p:nvSpPr>
        <p:spPr>
          <a:xfrm>
            <a:off x="1524000" y="0"/>
            <a:ext cx="90730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Доказательство.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второго фокуса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вписанного эллипса имеет место равенством углов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BCF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нахождения этого фокуса проведём биссектрисы углов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Отразим относительно них соответственно прямые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пересечения полученных прямых даст искомый фокус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43468-8324-269E-FDA1-13D15058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50" y="1916832"/>
            <a:ext cx="4358859" cy="4352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255B6F-3049-5DF7-1441-9F584F63F2F9}"/>
              </a:ext>
            </a:extLst>
          </p:cNvPr>
          <p:cNvSpPr txBox="1"/>
          <p:nvPr/>
        </p:nvSpPr>
        <p:spPr>
          <a:xfrm>
            <a:off x="1488504" y="1785104"/>
            <a:ext cx="4572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нахождения точки касания искомого эллипса со стороной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отразим точку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относительно прямой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Полученную точку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F’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соединим отрезком с точкой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пересечения этого отрезка со стороной 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искомой точкой касания.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Искомый эллипс теперь определяется двумя фокусами и точкой на этом эллипсе.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Все указанные построения можно провести в компьютерной программе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5715" y="627163"/>
            <a:ext cx="93798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Изобразите ГМТ,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разности расстояний от которых до точек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(стороны клеток равны 1).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81" y="2996953"/>
            <a:ext cx="3834924" cy="330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53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3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268016"/>
            <a:ext cx="3600400" cy="325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3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268760"/>
            <a:ext cx="3600400" cy="325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5600" y="47667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8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Гипербола</a:t>
            </a:r>
            <a:endParaRPr lang="ru-RU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1524000" y="533401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Геометрическое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точек плоскости,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разности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расстояний от которых до двух заданных точек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величина постоянная,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гиперболой.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фокусами</a:t>
            </a:r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гиперболы.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524000" y="5517233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для точек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гиперболы с фокусами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равенство: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некоторое положительное число.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32" y="2436832"/>
            <a:ext cx="42211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71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3825" y="156881"/>
            <a:ext cx="86638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Гиперболу можно нарисовать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кнопок, нитки и карандаша.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45" y="1316307"/>
            <a:ext cx="4163391" cy="276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40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124744"/>
            <a:ext cx="38783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767011" y="156880"/>
            <a:ext cx="837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Гиперболу можно получить в программе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4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40BB68DF-0019-4273-9E30-59E5E8C62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7568" y="23400"/>
            <a:ext cx="7772400" cy="453273"/>
          </a:xfrm>
        </p:spPr>
        <p:txBody>
          <a:bodyPr>
            <a:normAutofit fontScale="90000"/>
          </a:bodyPr>
          <a:lstStyle/>
          <a:p>
            <a:r>
              <a:rPr lang="ru-RU" altLang="ru-RU" sz="2800" dirty="0">
                <a:solidFill>
                  <a:srgbClr val="FF3300"/>
                </a:solidFill>
              </a:rPr>
              <a:t>Сайт: </a:t>
            </a:r>
            <a:r>
              <a:rPr lang="en-US" altLang="ru-RU" sz="2800" dirty="0">
                <a:solidFill>
                  <a:srgbClr val="FF3300"/>
                </a:solidFill>
              </a:rPr>
              <a:t>etudes.ru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61" y="476673"/>
            <a:ext cx="7796641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1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53566"/>
            <a:ext cx="9144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гиперболы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«гипербола».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выбрать этот инструмент, а затем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две точки (фокусы гиперболы) и третью точку (точку гиперболы),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экране появится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гипербола с данными фокусами, проходящая через данную точку.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и размеры точек и линий можно менять.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092475"/>
            <a:ext cx="5711924" cy="462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98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276225" y="12382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геометрическое место центров окружностей, касающихся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внешним образом двух заданных окружностей.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492896"/>
            <a:ext cx="5544616" cy="25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5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934269" y="188640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88640"/>
            <a:ext cx="352583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62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Касательная к гиперболе</a:t>
            </a:r>
          </a:p>
        </p:txBody>
      </p:sp>
      <p:sp>
        <p:nvSpPr>
          <p:cNvPr id="139268" name="Text Box 2052"/>
          <p:cNvSpPr txBox="1">
            <a:spLocks noChangeArrowheads="1"/>
          </p:cNvSpPr>
          <p:nvPr/>
        </p:nvSpPr>
        <p:spPr bwMode="auto">
          <a:xfrm>
            <a:off x="1524000" y="609601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проходящая через точку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гиперболы, остальные точки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которой лежат во внешней области, т. е. удовлетворяют неравенству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касательной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гиперболе.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называется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точкой касания. </a:t>
            </a:r>
          </a:p>
        </p:txBody>
      </p:sp>
      <p:pic>
        <p:nvPicPr>
          <p:cNvPr id="139287" name="Picture 2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34" y="2708921"/>
            <a:ext cx="3687763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05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2054"/>
          <p:cNvSpPr txBox="1">
            <a:spLocks noChangeArrowheads="1"/>
          </p:cNvSpPr>
          <p:nvPr/>
        </p:nvSpPr>
        <p:spPr bwMode="auto">
          <a:xfrm>
            <a:off x="752475" y="312837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</a:t>
            </a:r>
            <a:r>
              <a:rPr lang="ru-RU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точка гиперболы с фокусами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Тогда касательной к гиперболе, проходящей через точку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является прямая, содержащая биссектрису угла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2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9288" name="Picture 2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2492896"/>
            <a:ext cx="368776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48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получения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касательной к гиперболе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инструмент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«Касательная».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выбрать этот инструмент, а затем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кнопкой «мыши»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гиперболу,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экране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появятся касательные к гиперболе, проходящие через данную точку.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132856"/>
            <a:ext cx="4248472" cy="376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09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Оптическое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свойство гиперболы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524000" y="7620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Если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света поместить в один из фокусов гиперболы, то лучи, отразившись от нее, пойдут так, как будто бы они исходят из другого фокуса.</a:t>
            </a:r>
          </a:p>
        </p:txBody>
      </p:sp>
      <p:pic>
        <p:nvPicPr>
          <p:cNvPr id="14132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47879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5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>
            <a:extLst>
              <a:ext uri="{FF2B5EF4-FFF2-40B4-BE49-F238E27FC236}">
                <a16:creationId xmlns:a16="http://schemas.microsoft.com/office/drawing/2014/main" id="{09388A15-452A-491B-B2E9-D33F538E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1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данному рисунку укажите способ построения касательной, проходящей 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гиперболе, заданной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константой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помощью циркуля и линейки.</a:t>
            </a:r>
          </a:p>
        </p:txBody>
      </p:sp>
      <p:pic>
        <p:nvPicPr>
          <p:cNvPr id="143369" name="Picture 9">
            <a:extLst>
              <a:ext uri="{FF2B5EF4-FFF2-40B4-BE49-F238E27FC236}">
                <a16:creationId xmlns:a16="http://schemas.microsoft.com/office/drawing/2014/main" id="{77035CA9-DBBF-4D57-936A-09640ACC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1"/>
            <a:ext cx="37719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17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1027">
            <a:extLst>
              <a:ext uri="{FF2B5EF4-FFF2-40B4-BE49-F238E27FC236}">
                <a16:creationId xmlns:a16="http://schemas.microsoft.com/office/drawing/2014/main" id="{1F137550-2353-4C78-A324-05DCB1E3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касательную к гиперболе, с заданными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константой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0232" name="Picture 1032">
            <a:extLst>
              <a:ext uri="{FF2B5EF4-FFF2-40B4-BE49-F238E27FC236}">
                <a16:creationId xmlns:a16="http://schemas.microsoft.com/office/drawing/2014/main" id="{F1C1A438-F3BC-4872-AFC0-8081D943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890713"/>
            <a:ext cx="41465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0234" name="Group 1034">
            <a:extLst>
              <a:ext uri="{FF2B5EF4-FFF2-40B4-BE49-F238E27FC236}">
                <a16:creationId xmlns:a16="http://schemas.microsoft.com/office/drawing/2014/main" id="{7C928FE9-06DE-4AFD-9160-0B7D2A3482E8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905001"/>
            <a:ext cx="5822950" cy="3114675"/>
            <a:chOff x="528" y="1200"/>
            <a:chExt cx="3668" cy="1962"/>
          </a:xfrm>
        </p:grpSpPr>
        <p:sp>
          <p:nvSpPr>
            <p:cNvPr id="180230" name="Text Box 1030">
              <a:extLst>
                <a:ext uri="{FF2B5EF4-FFF2-40B4-BE49-F238E27FC236}">
                  <a16:creationId xmlns:a16="http://schemas.microsoft.com/office/drawing/2014/main" id="{5892DEE8-3A9C-4EB5-87F3-7DA611BBB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832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0233" name="Picture 1033">
              <a:extLst>
                <a:ext uri="{FF2B5EF4-FFF2-40B4-BE49-F238E27FC236}">
                  <a16:creationId xmlns:a16="http://schemas.microsoft.com/office/drawing/2014/main" id="{D954FF88-AF89-40F1-B6B1-021887E60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00"/>
              <a:ext cx="2612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125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 Box 3">
            <a:extLst>
              <a:ext uri="{FF2B5EF4-FFF2-40B4-BE49-F238E27FC236}">
                <a16:creationId xmlns:a16="http://schemas.microsoft.com/office/drawing/2014/main" id="{825BB2F5-7AEB-428E-8015-7511603A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точку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касательные к гиперболе, с заданными фокусами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константой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2280" name="Picture 8">
            <a:extLst>
              <a:ext uri="{FF2B5EF4-FFF2-40B4-BE49-F238E27FC236}">
                <a16:creationId xmlns:a16="http://schemas.microsoft.com/office/drawing/2014/main" id="{068FB225-CF82-4074-8D03-DAF39C66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41465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2282" name="Group 10">
            <a:extLst>
              <a:ext uri="{FF2B5EF4-FFF2-40B4-BE49-F238E27FC236}">
                <a16:creationId xmlns:a16="http://schemas.microsoft.com/office/drawing/2014/main" id="{8A1EECD2-A08B-4831-91A7-00A1C8B0C12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590801"/>
            <a:ext cx="5822950" cy="3114675"/>
            <a:chOff x="528" y="1632"/>
            <a:chExt cx="3668" cy="1962"/>
          </a:xfrm>
        </p:grpSpPr>
        <p:sp>
          <p:nvSpPr>
            <p:cNvPr id="182278" name="Text Box 6">
              <a:extLst>
                <a:ext uri="{FF2B5EF4-FFF2-40B4-BE49-F238E27FC236}">
                  <a16:creationId xmlns:a16="http://schemas.microsoft.com/office/drawing/2014/main" id="{8A658409-30BE-467C-A0F2-59B379202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264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8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Ответ:</a:t>
              </a:r>
              <a:endPara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2281" name="Picture 9">
              <a:extLst>
                <a:ext uri="{FF2B5EF4-FFF2-40B4-BE49-F238E27FC236}">
                  <a16:creationId xmlns:a16="http://schemas.microsoft.com/office/drawing/2014/main" id="{BF1CF13B-CB39-42A3-A950-CC68CBA78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632"/>
              <a:ext cx="2612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62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Умножай, дели, играй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Другая 59">
      <a:majorFont>
        <a:latin typeface="Arial"/>
        <a:ea typeface=""/>
        <a:cs typeface=""/>
      </a:majorFont>
      <a:minorFont>
        <a:latin typeface="Inter 18p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Августовки пленар_короткие_редизайн_v3.1</Template>
  <TotalTime>6216</TotalTime>
  <Words>5200</Words>
  <Application>Microsoft Office PowerPoint</Application>
  <DocSecurity>0</DocSecurity>
  <PresentationFormat>Широкоэкранный</PresentationFormat>
  <Paragraphs>395</Paragraphs>
  <Slides>100</Slides>
  <Notes>94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9" baseType="lpstr">
      <vt:lpstr>Arial</vt:lpstr>
      <vt:lpstr>Calibri</vt:lpstr>
      <vt:lpstr>Inter 18pt</vt:lpstr>
      <vt:lpstr>Raleway Medium</vt:lpstr>
      <vt:lpstr>Roboto</vt:lpstr>
      <vt:lpstr>Cambria Math</vt:lpstr>
      <vt:lpstr>Times New Roman</vt:lpstr>
      <vt:lpstr>Helvetica</vt:lpstr>
      <vt:lpstr>Умножай, дели, играй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Компьютерная программа GeoGebra (geogebra.org)</vt:lpstr>
      <vt:lpstr>Сайт: etudes.ru</vt:lpstr>
      <vt:lpstr>Геометрические места точек</vt:lpstr>
      <vt:lpstr>Серединный перпендикуляр</vt:lpstr>
      <vt:lpstr>Презентация PowerPoint</vt:lpstr>
      <vt:lpstr>Биссектриса угла</vt:lpstr>
      <vt:lpstr>Презентация PowerPoint</vt:lpstr>
      <vt:lpstr>Презентация PowerPoint</vt:lpstr>
      <vt:lpstr>Презентация PowerPoint</vt:lpstr>
      <vt:lpstr>Ответ</vt:lpstr>
      <vt:lpstr>Парабола</vt:lpstr>
      <vt:lpstr>Презентация PowerPoint</vt:lpstr>
      <vt:lpstr>Параболограф Кавальери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Лабораторная работа</vt:lpstr>
      <vt:lpstr>Оптическое свойство параболы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Эллипс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Касательная к эллипсу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Гипербола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Касательная к гиперболе</vt:lpstr>
      <vt:lpstr>Презентация PowerPoint</vt:lpstr>
      <vt:lpstr>Презентация PowerPoint</vt:lpstr>
      <vt:lpstr>Оптическое свойство гиперболы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Мардахаева Елена Львовна</cp:lastModifiedBy>
  <cp:revision>1229</cp:revision>
  <dcterms:created xsi:type="dcterms:W3CDTF">2024-03-18T15:58:03Z</dcterms:created>
  <dcterms:modified xsi:type="dcterms:W3CDTF">2025-10-08T15:11:22Z</dcterms:modified>
  <cp:category/>
  <dc:identifier/>
  <cp:contentStatus/>
  <dc:language/>
  <cp:version/>
</cp:coreProperties>
</file>