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81" r:id="rId2"/>
    <p:sldId id="774" r:id="rId3"/>
    <p:sldId id="797" r:id="rId4"/>
    <p:sldId id="447" r:id="rId5"/>
    <p:sldId id="1216" r:id="rId6"/>
    <p:sldId id="1217" r:id="rId7"/>
    <p:sldId id="785" r:id="rId8"/>
    <p:sldId id="341" r:id="rId9"/>
    <p:sldId id="773" r:id="rId10"/>
    <p:sldId id="409" r:id="rId11"/>
    <p:sldId id="769" r:id="rId12"/>
    <p:sldId id="358" r:id="rId13"/>
    <p:sldId id="384" r:id="rId14"/>
    <p:sldId id="385" r:id="rId15"/>
    <p:sldId id="786" r:id="rId16"/>
    <p:sldId id="767" r:id="rId17"/>
    <p:sldId id="787" r:id="rId18"/>
    <p:sldId id="407" r:id="rId19"/>
    <p:sldId id="408" r:id="rId20"/>
    <p:sldId id="380" r:id="rId21"/>
    <p:sldId id="382" r:id="rId22"/>
    <p:sldId id="374" r:id="rId23"/>
    <p:sldId id="303" r:id="rId24"/>
    <p:sldId id="340" r:id="rId25"/>
    <p:sldId id="346" r:id="rId26"/>
    <p:sldId id="754" r:id="rId27"/>
    <p:sldId id="406" r:id="rId28"/>
    <p:sldId id="348" r:id="rId29"/>
    <p:sldId id="325" r:id="rId30"/>
    <p:sldId id="768" r:id="rId31"/>
    <p:sldId id="326" r:id="rId32"/>
    <p:sldId id="329" r:id="rId33"/>
    <p:sldId id="336" r:id="rId34"/>
    <p:sldId id="397" r:id="rId35"/>
    <p:sldId id="327" r:id="rId36"/>
    <p:sldId id="330" r:id="rId37"/>
    <p:sldId id="335" r:id="rId38"/>
    <p:sldId id="400" r:id="rId39"/>
    <p:sldId id="328" r:id="rId40"/>
    <p:sldId id="401" r:id="rId41"/>
    <p:sldId id="331" r:id="rId42"/>
    <p:sldId id="332" r:id="rId43"/>
    <p:sldId id="337" r:id="rId44"/>
    <p:sldId id="403" r:id="rId45"/>
    <p:sldId id="333" r:id="rId46"/>
    <p:sldId id="334" r:id="rId47"/>
    <p:sldId id="338" r:id="rId48"/>
    <p:sldId id="405" r:id="rId49"/>
    <p:sldId id="375" r:id="rId50"/>
    <p:sldId id="279" r:id="rId51"/>
    <p:sldId id="770" r:id="rId52"/>
    <p:sldId id="771" r:id="rId53"/>
    <p:sldId id="772" r:id="rId54"/>
    <p:sldId id="319" r:id="rId55"/>
    <p:sldId id="353" r:id="rId56"/>
    <p:sldId id="781" r:id="rId57"/>
    <p:sldId id="782" r:id="rId58"/>
    <p:sldId id="297" r:id="rId59"/>
    <p:sldId id="344" r:id="rId60"/>
    <p:sldId id="349" r:id="rId61"/>
    <p:sldId id="789" r:id="rId62"/>
    <p:sldId id="350" r:id="rId63"/>
    <p:sldId id="351" r:id="rId64"/>
    <p:sldId id="790" r:id="rId65"/>
    <p:sldId id="791" r:id="rId66"/>
    <p:sldId id="352" r:id="rId67"/>
    <p:sldId id="793" r:id="rId68"/>
    <p:sldId id="792" r:id="rId69"/>
    <p:sldId id="794" r:id="rId70"/>
    <p:sldId id="796" r:id="rId71"/>
    <p:sldId id="795" r:id="rId72"/>
    <p:sldId id="356" r:id="rId73"/>
    <p:sldId id="383" r:id="rId74"/>
    <p:sldId id="553" r:id="rId75"/>
    <p:sldId id="1219" r:id="rId76"/>
    <p:sldId id="379" r:id="rId77"/>
    <p:sldId id="377" r:id="rId78"/>
    <p:sldId id="378" r:id="rId79"/>
    <p:sldId id="456" r:id="rId80"/>
    <p:sldId id="1218" r:id="rId81"/>
    <p:sldId id="783" r:id="rId82"/>
    <p:sldId id="256" r:id="rId83"/>
    <p:sldId id="299" r:id="rId84"/>
    <p:sldId id="280" r:id="rId85"/>
    <p:sldId id="784" r:id="rId86"/>
    <p:sldId id="292" r:id="rId87"/>
    <p:sldId id="788" r:id="rId88"/>
    <p:sldId id="294" r:id="rId89"/>
    <p:sldId id="295" r:id="rId90"/>
    <p:sldId id="300" r:id="rId9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3" autoAdjust="0"/>
    <p:restoredTop sz="90929"/>
  </p:normalViewPr>
  <p:slideViewPr>
    <p:cSldViewPr>
      <p:cViewPr varScale="1">
        <p:scale>
          <a:sx n="95" d="100"/>
          <a:sy n="95" d="100"/>
        </p:scale>
        <p:origin x="2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C28D29A-C89F-43B3-B628-F12647DADA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98E60F7-4B76-43EC-8EEB-2B2E486963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7D89D3A-D7F7-473E-9A5C-BDB52E72FA3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4EE4940-A122-4153-B168-6854D30BB56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8944C96C-AD2F-446C-A631-60F8FE4E92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D05B956D-FD5E-475C-983D-B1581BC2E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FEBE881-90EB-4811-A093-0E309F6397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F8D74FE-79C3-4C33-96A8-53C0CE0279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782B21-3A15-4878-9C41-04DEB47B48AC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4099" name="Rectangle 1026">
            <a:extLst>
              <a:ext uri="{FF2B5EF4-FFF2-40B4-BE49-F238E27FC236}">
                <a16:creationId xmlns:a16="http://schemas.microsoft.com/office/drawing/2014/main" id="{AC22960B-38F3-4806-83AC-F78163BA31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1027">
            <a:extLst>
              <a:ext uri="{FF2B5EF4-FFF2-40B4-BE49-F238E27FC236}">
                <a16:creationId xmlns:a16="http://schemas.microsoft.com/office/drawing/2014/main" id="{FBDE9C48-4C64-4824-BE8E-B910CEA22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70624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F8D74FE-79C3-4C33-96A8-53C0CE0279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782B21-3A15-4878-9C41-04DEB47B48AC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  <p:sp>
        <p:nvSpPr>
          <p:cNvPr id="4099" name="Rectangle 1026">
            <a:extLst>
              <a:ext uri="{FF2B5EF4-FFF2-40B4-BE49-F238E27FC236}">
                <a16:creationId xmlns:a16="http://schemas.microsoft.com/office/drawing/2014/main" id="{AC22960B-38F3-4806-83AC-F78163BA31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1027">
            <a:extLst>
              <a:ext uri="{FF2B5EF4-FFF2-40B4-BE49-F238E27FC236}">
                <a16:creationId xmlns:a16="http://schemas.microsoft.com/office/drawing/2014/main" id="{FBDE9C48-4C64-4824-BE8E-B910CEA22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70830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3EC3C774-4C75-49CA-B5D8-D5E0FAC94BA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BDEF4F-A1C2-4E4E-8401-F8E6AC032139}" type="slidenum">
              <a:rPr lang="ru-RU" altLang="ru-RU"/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72B6FDFD-DA42-4803-B17F-111CCC8AAA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46F3DF18-302B-494F-A125-0C7297AE5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38565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3791BD5A-913A-4018-8FD3-ADE2F3D8C8D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3A3067-9A17-49B5-9F2F-747CBDAE4A8D}" type="slidenum">
              <a:rPr lang="ru-RU" altLang="ru-RU"/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0EA0F5A-3B4A-4F1A-AF99-D1E92D33CC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48DDD30-4562-4F3C-8DF8-31CF04D7C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C98FEFA-1DD6-4DC2-8753-60560D12695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FF2D5A3-2361-4C3A-BE1E-86F9175D8501}" type="slidenum">
              <a:rPr lang="ru-RU" altLang="ru-RU"/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A98F126-0794-4BCD-A9A2-A14A6F54DA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26DA6EB-6B26-4FDC-A36D-32A505F88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6AE2FC5-4AEA-4A5A-A890-745753F41E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BDFFD1-4C1A-4368-BC13-BC54555CD622}" type="slidenum">
              <a:rPr lang="ru-RU" altLang="ru-RU"/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17ED9D9-8B3C-4D12-A5EF-20CEB7F246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AA9C881-EE7E-44E7-A3CC-B4E6C2388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6AE2FC5-4AEA-4A5A-A890-745753F41E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BDFFD1-4C1A-4368-BC13-BC54555CD622}" type="slidenum">
              <a:rPr lang="ru-RU" altLang="ru-RU"/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17ED9D9-8B3C-4D12-A5EF-20CEB7F246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AA9C881-EE7E-44E7-A3CC-B4E6C2388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11319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6AE2FC5-4AEA-4A5A-A890-745753F41E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BDFFD1-4C1A-4368-BC13-BC54555CD622}" type="slidenum">
              <a:rPr lang="ru-RU" altLang="ru-RU"/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17ED9D9-8B3C-4D12-A5EF-20CEB7F246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AA9C881-EE7E-44E7-A3CC-B4E6C2388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56309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6AE2FC5-4AEA-4A5A-A890-745753F41E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BDFFD1-4C1A-4368-BC13-BC54555CD622}" type="slidenum">
              <a:rPr lang="ru-RU" altLang="ru-RU"/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17ED9D9-8B3C-4D12-A5EF-20CEB7F246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AA9C881-EE7E-44E7-A3CC-B4E6C2388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06665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8D3E88E0-8FEE-4FB4-A6E4-1E00C606822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7F1727-5AD5-46AF-93D7-3B7E0CC41557}" type="slidenum">
              <a:rPr lang="ru-RU" altLang="ru-RU"/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CEE2DD5-A2FF-4BF1-8B41-343D731EE8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D98D991-4017-44C9-A696-A12D5DAA9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86264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D5CA040-2163-4F45-B215-E51F37BFCD6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234F1F-C4CC-4D09-BF9C-2FA5B5D10E34}" type="slidenum">
              <a:rPr lang="ru-RU" altLang="ru-RU"/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68CD74E-9AA6-4DC0-848B-4CA104F77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ED99812-0A76-4EC5-A3F1-9C0BDC6E3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69454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A3B47AA-9207-4144-B143-48D7C166953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1DD69D-4230-448D-AC46-B465D8F87263}" type="slidenum">
              <a:rPr lang="ru-RU" altLang="ru-RU"/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280CB88-AD7A-46BD-9FB6-7B73D4E75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13F1247-F8FD-427A-8E20-4F76A050C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60623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6C3DD397-7667-4719-9DDD-90295E49D0E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953918-9645-4CEA-880E-1B68A01A8E09}" type="slidenum">
              <a:rPr lang="ru-RU" altLang="ru-RU"/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BB01DBE-93F4-4E22-83C8-082BC971CA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9034557-51C4-439F-A00A-9646D2E73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03BD9F6-A4FA-4718-B59B-4CED3C056CC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20E3FF-2160-4979-A75D-E13D358CBD68}" type="slidenum">
              <a:rPr lang="ru-RU" altLang="ru-RU"/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A37CAE8-CEEE-416D-9CC3-AA38E09ACF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33981E8-69AC-4D43-BF39-8572CBA0E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B7D5528-A2CB-43EE-86F0-5E991892868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2C72440-9A2B-4AD1-8DDE-BB99B9373945}" type="slidenum">
              <a:rPr lang="ru-RU" altLang="ru-RU"/>
              <a:pPr algn="r" eaLnBrk="1" hangingPunct="1">
                <a:spcBef>
                  <a:spcPct val="0"/>
                </a:spcBef>
              </a:pPr>
              <a:t>22</a:t>
            </a:fld>
            <a:endParaRPr lang="ru-RU" altLang="ru-RU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69A22C6-5E61-4062-A249-041C563229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725A36E-5460-4A45-BF09-2041B06D7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5F65150-0995-44A2-8C0F-B0F1D358F0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E72F28-C0A8-4817-BE1E-F508F2233A31}" type="slidenum">
              <a:rPr lang="ru-RU" altLang="ru-RU"/>
              <a:pPr>
                <a:spcBef>
                  <a:spcPct val="0"/>
                </a:spcBef>
              </a:pPr>
              <a:t>23</a:t>
            </a:fld>
            <a:endParaRPr lang="ru-RU" altLang="ru-RU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19E6725-0DDC-42DF-B401-10FDF31E75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952341B-41B1-49FA-BC79-B225EAE84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</a:rPr>
              <a:t>В режиме слайдов ответы появляются после </a:t>
            </a:r>
            <a:r>
              <a:rPr lang="ru-RU" altLang="ru-RU" dirty="0" err="1">
                <a:latin typeface="Times New Roman" panose="02020603050405020304" pitchFamily="18" charset="0"/>
              </a:rPr>
              <a:t>кликанья</a:t>
            </a:r>
            <a:r>
              <a:rPr lang="ru-RU" altLang="ru-RU" dirty="0">
                <a:latin typeface="Times New Roman" panose="02020603050405020304" pitchFamily="18" charset="0"/>
              </a:rPr>
              <a:t>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B12CD586-40EA-4A56-922C-A0C2E4BBFA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4CB523-4E57-4E28-B40C-17E07D61757F}" type="slidenum">
              <a:rPr lang="ru-RU" altLang="ru-RU"/>
              <a:pPr>
                <a:spcBef>
                  <a:spcPct val="0"/>
                </a:spcBef>
              </a:pPr>
              <a:t>24</a:t>
            </a:fld>
            <a:endParaRPr lang="ru-RU" altLang="ru-RU"/>
          </a:p>
        </p:txBody>
      </p:sp>
      <p:sp>
        <p:nvSpPr>
          <p:cNvPr id="30723" name="Rectangle 2050">
            <a:extLst>
              <a:ext uri="{FF2B5EF4-FFF2-40B4-BE49-F238E27FC236}">
                <a16:creationId xmlns:a16="http://schemas.microsoft.com/office/drawing/2014/main" id="{0BD79226-AF81-4DAF-9593-10CEF8B195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2051">
            <a:extLst>
              <a:ext uri="{FF2B5EF4-FFF2-40B4-BE49-F238E27FC236}">
                <a16:creationId xmlns:a16="http://schemas.microsoft.com/office/drawing/2014/main" id="{2CB0CBE4-E9AF-41A2-A956-24662438E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54653D57-49E4-46D3-89EB-1837B37E310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33A2EB-9690-4C76-9317-EA77E0CD4FB4}" type="slidenum">
              <a:rPr lang="ru-RU" altLang="ru-RU"/>
              <a:pPr algn="r" eaLnBrk="1" hangingPunct="1">
                <a:spcBef>
                  <a:spcPct val="0"/>
                </a:spcBef>
              </a:pPr>
              <a:t>25</a:t>
            </a:fld>
            <a:endParaRPr lang="ru-RU" altLang="ru-RU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0AAE102-33A0-4661-97AA-750C64D6A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462369D-FB43-4607-A9D8-6626179A0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54653D57-49E4-46D3-89EB-1837B37E310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33A2EB-9690-4C76-9317-EA77E0CD4FB4}" type="slidenum">
              <a:rPr lang="ru-RU" altLang="ru-RU"/>
              <a:pPr algn="r" eaLnBrk="1" hangingPunct="1">
                <a:spcBef>
                  <a:spcPct val="0"/>
                </a:spcBef>
              </a:pPr>
              <a:t>26</a:t>
            </a:fld>
            <a:endParaRPr lang="ru-RU" altLang="ru-RU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0AAE102-33A0-4661-97AA-750C64D6A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462369D-FB43-4607-A9D8-6626179A0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3868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A95A45D-84F6-4CA1-93C9-9F757033D6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639402-FFAE-48F9-BF84-9819342B18E1}" type="slidenum">
              <a:rPr lang="ru-RU" altLang="ru-RU"/>
              <a:pPr>
                <a:spcBef>
                  <a:spcPct val="0"/>
                </a:spcBef>
              </a:pPr>
              <a:t>27</a:t>
            </a:fld>
            <a:endParaRPr lang="ru-RU" altLang="ru-RU"/>
          </a:p>
        </p:txBody>
      </p:sp>
      <p:sp>
        <p:nvSpPr>
          <p:cNvPr id="32771" name="Rectangle 2050">
            <a:extLst>
              <a:ext uri="{FF2B5EF4-FFF2-40B4-BE49-F238E27FC236}">
                <a16:creationId xmlns:a16="http://schemas.microsoft.com/office/drawing/2014/main" id="{772DBB8B-6475-4753-A59C-655CDAA1E2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2051">
            <a:extLst>
              <a:ext uri="{FF2B5EF4-FFF2-40B4-BE49-F238E27FC236}">
                <a16:creationId xmlns:a16="http://schemas.microsoft.com/office/drawing/2014/main" id="{55C58A6D-6C00-4283-A75E-C03BDD11D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73487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F4B37A57-3505-4AC6-88E5-860FC88CDF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BE8F87-5384-49D3-AAD7-D9F07554EF52}" type="slidenum">
              <a:rPr lang="ru-RU" altLang="ru-RU"/>
              <a:pPr algn="r" eaLnBrk="1" hangingPunct="1">
                <a:spcBef>
                  <a:spcPct val="0"/>
                </a:spcBef>
              </a:pPr>
              <a:t>28</a:t>
            </a:fld>
            <a:endParaRPr lang="ru-RU" altLang="ru-RU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37653EEF-0EF7-4D0B-AF74-FCE084A20C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A20C77CC-1F1F-419A-BC03-48FBACDFA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90EBE86-FACA-4364-9581-32EE7431D0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01A391-64B5-486E-B8F3-25330BEB3CCC}" type="slidenum">
              <a:rPr lang="ru-RU" altLang="ru-RU"/>
              <a:pPr>
                <a:spcBef>
                  <a:spcPct val="0"/>
                </a:spcBef>
              </a:pPr>
              <a:t>29</a:t>
            </a:fld>
            <a:endParaRPr lang="ru-RU" altLang="ru-RU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6209F85-CB4F-48B6-8460-DDD4A160F5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A291FC1-B6A9-4C51-8FFF-20B4DD45A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A3B47AA-9207-4144-B143-48D7C166953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1DD69D-4230-448D-AC46-B465D8F87263}" type="slidenum">
              <a:rPr lang="ru-RU" altLang="ru-RU"/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280CB88-AD7A-46BD-9FB6-7B73D4E75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13F1247-F8FD-427A-8E20-4F76A050C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710818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90EBE86-FACA-4364-9581-32EE7431D0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01A391-64B5-486E-B8F3-25330BEB3CCC}" type="slidenum">
              <a:rPr lang="ru-RU" altLang="ru-RU"/>
              <a:pPr>
                <a:spcBef>
                  <a:spcPct val="0"/>
                </a:spcBef>
              </a:pPr>
              <a:t>30</a:t>
            </a:fld>
            <a:endParaRPr lang="ru-RU" altLang="ru-RU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6209F85-CB4F-48B6-8460-DDD4A160F5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A291FC1-B6A9-4C51-8FFF-20B4DD45A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162759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BD3B38BB-F74B-4181-9BD6-77B2ACCF16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89CA05-3C83-4334-86FB-CE10783E5AE1}" type="slidenum">
              <a:rPr lang="ru-RU" altLang="ru-RU"/>
              <a:pPr>
                <a:spcBef>
                  <a:spcPct val="0"/>
                </a:spcBef>
              </a:pPr>
              <a:t>31</a:t>
            </a:fld>
            <a:endParaRPr lang="ru-RU" altLang="ru-RU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C895AFE-B6FA-466C-8399-E98C339B41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262827A-84D2-4799-8C34-CF3042585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B219B853-C2D8-4BD2-9FFB-AD6F891353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5E37AC-D2D5-473E-8CF6-ABEFFB80B4FC}" type="slidenum">
              <a:rPr lang="ru-RU" altLang="ru-RU"/>
              <a:pPr>
                <a:spcBef>
                  <a:spcPct val="0"/>
                </a:spcBef>
              </a:pPr>
              <a:t>32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E915917-98E1-4C14-A4A8-54C49862B0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BA9D7C9-2DD1-4D54-B9F9-7FD055D9E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717D64A-A52E-4C89-BB54-96127B8879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B5D999-DC72-43C7-A1A4-FD9F63B62A40}" type="slidenum">
              <a:rPr lang="ru-RU" altLang="ru-RU"/>
              <a:pPr>
                <a:spcBef>
                  <a:spcPct val="0"/>
                </a:spcBef>
              </a:pPr>
              <a:t>33</a:t>
            </a:fld>
            <a:endParaRPr lang="ru-RU" altLang="ru-RU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044A671-3870-4131-9F43-7F90028C53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C571DBC-EFD2-4C28-80E0-9D8220F01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9387DF1A-BA94-44FA-9B1F-72BA985D78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0BC6D8-4299-48D4-973C-F1B3A9476B10}" type="slidenum">
              <a:rPr lang="ru-RU" altLang="ru-RU"/>
              <a:pPr>
                <a:spcBef>
                  <a:spcPct val="0"/>
                </a:spcBef>
              </a:pPr>
              <a:t>34</a:t>
            </a:fld>
            <a:endParaRPr lang="ru-RU" altLang="ru-RU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AED0E978-4BB5-48DF-AB7C-541A4FBCA6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1A5C2B85-221A-4F27-B2BC-7F93853E87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CDFF3713-B7EC-4ADE-9846-9A835B8FC4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FD4E8-FA56-4ACD-89D9-234696F103D6}" type="slidenum">
              <a:rPr lang="ru-RU" altLang="ru-RU"/>
              <a:pPr>
                <a:spcBef>
                  <a:spcPct val="0"/>
                </a:spcBef>
              </a:pPr>
              <a:t>35</a:t>
            </a:fld>
            <a:endParaRPr lang="ru-RU" altLang="ru-RU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637E20B2-7DDD-4F30-963F-BAED29BB63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F3459A92-3D76-4537-8C22-45249833B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BD591F88-137B-43E1-B667-CC5BCC9DD1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41875A-6A60-4B23-A23B-44166F01CF2C}" type="slidenum">
              <a:rPr lang="ru-RU" altLang="ru-RU"/>
              <a:pPr>
                <a:spcBef>
                  <a:spcPct val="0"/>
                </a:spcBef>
              </a:pPr>
              <a:t>36</a:t>
            </a:fld>
            <a:endParaRPr lang="ru-RU" altLang="ru-RU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C4E0EA22-CE8D-451E-B317-81F36F8363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399D72B4-C58E-4C06-B414-23F88C36D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D35E6772-12EA-4175-9468-D3038CD6C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F10E27-DE10-4887-9BD3-08B1CB4220CF}" type="slidenum">
              <a:rPr lang="ru-RU" altLang="ru-RU"/>
              <a:pPr>
                <a:spcBef>
                  <a:spcPct val="0"/>
                </a:spcBef>
              </a:pPr>
              <a:t>37</a:t>
            </a:fld>
            <a:endParaRPr lang="ru-RU" altLang="ru-RU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485EC9B-DD23-4BC2-85E9-70FF45ACFF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6265DF56-3B25-4981-A0EC-088A701E1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B8F1A3A7-0FE7-4DED-9DD8-748526E676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0A2E21-3EAB-439E-8969-96332B7CE5F1}" type="slidenum">
              <a:rPr lang="ru-RU" altLang="ru-RU"/>
              <a:pPr>
                <a:spcBef>
                  <a:spcPct val="0"/>
                </a:spcBef>
              </a:pPr>
              <a:t>38</a:t>
            </a:fld>
            <a:endParaRPr lang="ru-RU" altLang="ru-RU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916F90AC-F133-40AD-982B-85F395202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E268D7AC-1C7D-4CF3-89C9-039929F87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B1577688-A2E1-43ED-8F61-C889D38A9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378504-9245-445A-8E4F-D80345A40C22}" type="slidenum">
              <a:rPr lang="ru-RU" altLang="ru-RU"/>
              <a:pPr>
                <a:spcBef>
                  <a:spcPct val="0"/>
                </a:spcBef>
              </a:pPr>
              <a:t>39</a:t>
            </a:fld>
            <a:endParaRPr lang="ru-RU" altLang="ru-RU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9A4FD2AE-3ED2-4296-A304-B80F778A7F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F4D5FF5A-6066-4B58-8057-5391A59A8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034972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4740188D-482F-44C3-B904-9903E832F0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54F1E9-4CDB-4F13-A0FD-30E2B1D312B7}" type="slidenum">
              <a:rPr lang="ru-RU" altLang="ru-RU"/>
              <a:pPr>
                <a:spcBef>
                  <a:spcPct val="0"/>
                </a:spcBef>
              </a:pPr>
              <a:t>40</a:t>
            </a:fld>
            <a:endParaRPr lang="ru-RU" altLang="ru-RU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35F295A-FF62-4F12-8FD6-7A0AA066DA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576B394-16C1-4EEA-96EC-E3F34AA68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4FF2E1D7-C144-4C64-A6B2-D72F118386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564F17-5B18-441B-B0E3-C2DD0C6389E4}" type="slidenum">
              <a:rPr lang="ru-RU" altLang="ru-RU"/>
              <a:pPr>
                <a:spcBef>
                  <a:spcPct val="0"/>
                </a:spcBef>
              </a:pPr>
              <a:t>41</a:t>
            </a:fld>
            <a:endParaRPr lang="ru-RU" altLang="ru-RU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9104A5FD-FE41-4F9B-981D-C378986144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831E9F90-75DD-43C5-ABF1-F56C8607D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6CEABDD1-EDE2-494C-9A81-FD0AA90B1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A589C1-902B-4462-9A3F-5EAE9AA2BC94}" type="slidenum">
              <a:rPr lang="ru-RU" altLang="ru-RU"/>
              <a:pPr>
                <a:spcBef>
                  <a:spcPct val="0"/>
                </a:spcBef>
              </a:pPr>
              <a:t>42</a:t>
            </a:fld>
            <a:endParaRPr lang="ru-RU" altLang="ru-RU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59E12D19-4988-4A6E-967C-704A21AC5E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7A01243-0A06-42E4-970C-F0CF3E293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B10DCB6C-3833-4D9E-B972-C058934AAF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B2F69D-6DE1-4814-9166-53E6EA316080}" type="slidenum">
              <a:rPr lang="ru-RU" altLang="ru-RU"/>
              <a:pPr>
                <a:spcBef>
                  <a:spcPct val="0"/>
                </a:spcBef>
              </a:pPr>
              <a:t>43</a:t>
            </a:fld>
            <a:endParaRPr lang="ru-RU" altLang="ru-RU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2A6CBE75-ADB5-4FA9-981A-8BC08AD70B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49BD58A5-F7B2-4827-A826-E8FB052BD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ECF8FB5A-106E-4C41-9B1A-50652D11F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126923-2471-4327-BFD3-EC19AF019DCA}" type="slidenum">
              <a:rPr lang="ru-RU" altLang="ru-RU"/>
              <a:pPr>
                <a:spcBef>
                  <a:spcPct val="0"/>
                </a:spcBef>
              </a:pPr>
              <a:t>44</a:t>
            </a:fld>
            <a:endParaRPr lang="ru-RU" altLang="ru-RU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BACDFBAE-8357-465D-9BA8-4119C231F8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92F138B-E08B-4605-B61E-4925386C7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DE6AA0D8-9277-4377-880E-A33B4390C8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0E8235-797C-4B2C-9A37-458E53DC2051}" type="slidenum">
              <a:rPr lang="ru-RU" altLang="ru-RU"/>
              <a:pPr>
                <a:spcBef>
                  <a:spcPct val="0"/>
                </a:spcBef>
              </a:pPr>
              <a:t>45</a:t>
            </a:fld>
            <a:endParaRPr lang="ru-RU" altLang="ru-RU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DC37B42-B59F-403C-8921-7520E06522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B8BFE81E-7EA1-410E-BF97-15BBCD33C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9C618308-3C6A-45F4-AC67-0B305D07E1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695AD7-4BDD-4FBC-9DB0-E32490EBFC6B}" type="slidenum">
              <a:rPr lang="ru-RU" altLang="ru-RU"/>
              <a:pPr>
                <a:spcBef>
                  <a:spcPct val="0"/>
                </a:spcBef>
              </a:pPr>
              <a:t>46</a:t>
            </a:fld>
            <a:endParaRPr lang="ru-RU" altLang="ru-RU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34320D1D-62BE-4706-892B-2AE4942D0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825AB645-E87D-410E-9A39-C1C3A9C99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936CEC6C-AD0B-4D0A-A892-628C525B9D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C1FF66-0B34-43EC-AF53-965E2CF318F5}" type="slidenum">
              <a:rPr lang="ru-RU" altLang="ru-RU"/>
              <a:pPr>
                <a:spcBef>
                  <a:spcPct val="0"/>
                </a:spcBef>
              </a:pPr>
              <a:t>47</a:t>
            </a:fld>
            <a:endParaRPr lang="ru-RU" altLang="ru-RU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2D922D85-09A3-4C92-8C33-0F0738BFC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49737A25-3AE7-4767-816E-6F4BDC6C1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89B2341B-6EF4-43BF-BC1B-1A1F64AB83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2B673C-C487-4C90-A050-585F5AC016A4}" type="slidenum">
              <a:rPr lang="ru-RU" altLang="ru-RU"/>
              <a:pPr>
                <a:spcBef>
                  <a:spcPct val="0"/>
                </a:spcBef>
              </a:pPr>
              <a:t>48</a:t>
            </a:fld>
            <a:endParaRPr lang="ru-RU" altLang="ru-RU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F8FFFCE2-2BA0-4BD5-924F-AAB1EFF15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5F866C07-4F53-428E-B02E-5827736D4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3EC3C774-4C75-49CA-B5D8-D5E0FAC94BA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BDEF4F-A1C2-4E4E-8401-F8E6AC032139}" type="slidenum">
              <a:rPr lang="ru-RU" altLang="ru-RU"/>
              <a:pPr algn="r" eaLnBrk="1" hangingPunct="1">
                <a:spcBef>
                  <a:spcPct val="0"/>
                </a:spcBef>
              </a:pPr>
              <a:t>49</a:t>
            </a:fld>
            <a:endParaRPr lang="ru-RU" altLang="ru-RU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72B6FDFD-DA42-4803-B17F-111CCC8AAA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46F3DF18-302B-494F-A125-0C7297AE5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69370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2C8BF8A-5EE3-4687-8FEA-49FE13D8F0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DCED6D-EBC4-461B-92DA-F80CD3E2DF28}" type="slidenum">
              <a:rPr lang="ru-RU" altLang="ru-RU"/>
              <a:pPr>
                <a:spcBef>
                  <a:spcPct val="0"/>
                </a:spcBef>
              </a:pPr>
              <a:t>50</a:t>
            </a:fld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163961D-C19C-4274-8F9A-0E56FD2685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4655BC8E-002C-4B16-94A8-54F0F96DC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149060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3EC3C774-4C75-49CA-B5D8-D5E0FAC94BA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BDEF4F-A1C2-4E4E-8401-F8E6AC032139}" type="slidenum">
              <a:rPr lang="ru-RU" altLang="ru-RU"/>
              <a:pPr algn="r" eaLnBrk="1" hangingPunct="1">
                <a:spcBef>
                  <a:spcPct val="0"/>
                </a:spcBef>
              </a:pPr>
              <a:t>51</a:t>
            </a:fld>
            <a:endParaRPr lang="ru-RU" altLang="ru-RU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72B6FDFD-DA42-4803-B17F-111CCC8AAA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46F3DF18-302B-494F-A125-0C7297AE5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317008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3EC3C774-4C75-49CA-B5D8-D5E0FAC94BA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BDEF4F-A1C2-4E4E-8401-F8E6AC032139}" type="slidenum">
              <a:rPr lang="ru-RU" altLang="ru-RU"/>
              <a:pPr algn="r" eaLnBrk="1" hangingPunct="1">
                <a:spcBef>
                  <a:spcPct val="0"/>
                </a:spcBef>
              </a:pPr>
              <a:t>52</a:t>
            </a:fld>
            <a:endParaRPr lang="ru-RU" altLang="ru-RU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72B6FDFD-DA42-4803-B17F-111CCC8AAA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46F3DF18-302B-494F-A125-0C7297AE5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87148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3EC3C774-4C75-49CA-B5D8-D5E0FAC94BA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BDEF4F-A1C2-4E4E-8401-F8E6AC032139}" type="slidenum">
              <a:rPr lang="ru-RU" altLang="ru-RU"/>
              <a:pPr algn="r" eaLnBrk="1" hangingPunct="1">
                <a:spcBef>
                  <a:spcPct val="0"/>
                </a:spcBef>
              </a:pPr>
              <a:t>53</a:t>
            </a:fld>
            <a:endParaRPr lang="ru-RU" altLang="ru-RU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72B6FDFD-DA42-4803-B17F-111CCC8AAA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46F3DF18-302B-494F-A125-0C7297AE5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898838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5533549-7519-4271-8D85-F789631417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92DB54-DDFE-4930-BB4A-7A79737E90E7}" type="slidenum">
              <a:rPr lang="ru-RU" altLang="ru-RU"/>
              <a:pPr>
                <a:spcBef>
                  <a:spcPct val="0"/>
                </a:spcBef>
              </a:pPr>
              <a:t>54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99915FD-3114-4571-93F6-B6951D05D0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BA82058-3FBD-4841-8579-206C1D9A5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BBA111FA-260F-4FFF-962C-53F5F5CE07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CD2F60-FC2D-4C60-82FC-0E9BBEE61E04}" type="slidenum">
              <a:rPr lang="ru-RU" altLang="ru-RU"/>
              <a:pPr>
                <a:spcBef>
                  <a:spcPct val="0"/>
                </a:spcBef>
              </a:pPr>
              <a:t>55</a:t>
            </a:fld>
            <a:endParaRPr lang="ru-RU" altLang="ru-RU"/>
          </a:p>
        </p:txBody>
      </p:sp>
      <p:sp>
        <p:nvSpPr>
          <p:cNvPr id="8195" name="Rectangle 2050">
            <a:extLst>
              <a:ext uri="{FF2B5EF4-FFF2-40B4-BE49-F238E27FC236}">
                <a16:creationId xmlns:a16="http://schemas.microsoft.com/office/drawing/2014/main" id="{8A299738-4100-467B-8D8C-7B0CAE56C7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2051">
            <a:extLst>
              <a:ext uri="{FF2B5EF4-FFF2-40B4-BE49-F238E27FC236}">
                <a16:creationId xmlns:a16="http://schemas.microsoft.com/office/drawing/2014/main" id="{8BF98D8A-3DB1-43F5-88B8-A91F65C8B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2C8BF8A-5EE3-4687-8FEA-49FE13D8F0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DCED6D-EBC4-461B-92DA-F80CD3E2DF28}" type="slidenum">
              <a:rPr lang="ru-RU" altLang="ru-RU"/>
              <a:pPr>
                <a:spcBef>
                  <a:spcPct val="0"/>
                </a:spcBef>
              </a:pPr>
              <a:t>56</a:t>
            </a:fld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163961D-C19C-4274-8F9A-0E56FD2685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4655BC8E-002C-4B16-94A8-54F0F96DC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025114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FF1089B-27C2-489E-9123-9C30EB2A59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BE8F01-1E3C-4F07-9355-0BFF618D8C64}" type="slidenum">
              <a:rPr lang="ru-RU" altLang="ru-RU"/>
              <a:pPr>
                <a:spcBef>
                  <a:spcPct val="0"/>
                </a:spcBef>
              </a:pPr>
              <a:t>57</a:t>
            </a:fld>
            <a:endParaRPr lang="ru-RU" altLang="ru-RU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7371B9C-9077-40F0-A600-6529B7BB30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9D747E8E-CA1B-4BCF-A0E4-B0537B10F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EC225E3-1AC4-4192-8C41-0F4A97D0CF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7E7AA0-0D7A-44EF-BB89-454AE3D5BB85}" type="slidenum">
              <a:rPr lang="ru-RU" altLang="ru-RU"/>
              <a:pPr>
                <a:spcBef>
                  <a:spcPct val="0"/>
                </a:spcBef>
              </a:pPr>
              <a:t>58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70ECDF4-66B4-4FA1-8D59-523B42E6C7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238173B-DDCE-411D-9C03-76E844EE0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DF7402E-1F80-4F78-81C3-F13C1F14C5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35799C-7973-48B0-9F1C-D585F9214AD7}" type="slidenum">
              <a:rPr lang="ru-RU" altLang="ru-RU"/>
              <a:pPr>
                <a:spcBef>
                  <a:spcPct val="0"/>
                </a:spcBef>
              </a:pPr>
              <a:t>59</a:t>
            </a:fld>
            <a:endParaRPr lang="ru-RU" altLang="ru-RU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95397F8-42B5-4CCB-8895-B23A61234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68B6DB3-DD0E-41BE-9046-A18F4B8D4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600196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AF9A9A8-9140-4824-A523-4A07B28C4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B65BA0-98A8-433B-B73E-0889E70A3600}" type="slidenum">
              <a:rPr lang="ru-RU" altLang="ru-RU"/>
              <a:pPr>
                <a:spcBef>
                  <a:spcPct val="0"/>
                </a:spcBef>
              </a:pPr>
              <a:t>60</a:t>
            </a:fld>
            <a:endParaRPr lang="ru-RU" altLang="ru-RU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9F5181D-8627-469B-8ACC-1105A08815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BE86E36-675E-4E9C-974B-EBF8DB12F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AF9A9A8-9140-4824-A523-4A07B28C4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B65BA0-98A8-433B-B73E-0889E70A3600}" type="slidenum">
              <a:rPr lang="ru-RU" altLang="ru-RU"/>
              <a:pPr>
                <a:spcBef>
                  <a:spcPct val="0"/>
                </a:spcBef>
              </a:pPr>
              <a:t>61</a:t>
            </a:fld>
            <a:endParaRPr lang="ru-RU" altLang="ru-RU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9F5181D-8627-469B-8ACC-1105A08815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BE86E36-675E-4E9C-974B-EBF8DB12F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8741054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CD5B6C9-9151-4002-93D2-86360070FE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0FA1D1-8BB7-4B33-927B-44CF95095172}" type="slidenum">
              <a:rPr lang="ru-RU" altLang="ru-RU"/>
              <a:pPr>
                <a:spcBef>
                  <a:spcPct val="0"/>
                </a:spcBef>
              </a:pPr>
              <a:t>62</a:t>
            </a:fld>
            <a:endParaRPr lang="ru-RU" altLang="ru-RU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2BCC762-BC74-4D46-8241-C15245A662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BF19059-27E8-44B0-8038-07B2BB6B4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5A0D22D7-93BE-43C6-B457-F1D4E861F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5ED015-6F17-496B-ADA2-FE0F8218800F}" type="slidenum">
              <a:rPr lang="ru-RU" altLang="ru-RU"/>
              <a:pPr>
                <a:spcBef>
                  <a:spcPct val="0"/>
                </a:spcBef>
              </a:pPr>
              <a:t>63</a:t>
            </a:fld>
            <a:endParaRPr lang="ru-RU" altLang="ru-RU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5C64C85-66E1-4462-92A6-7C64C9E38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BD24649-BDF6-4F4B-BCBD-6BB3DE173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5A0D22D7-93BE-43C6-B457-F1D4E861F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5ED015-6F17-496B-ADA2-FE0F8218800F}" type="slidenum">
              <a:rPr lang="ru-RU" altLang="ru-RU"/>
              <a:pPr>
                <a:spcBef>
                  <a:spcPct val="0"/>
                </a:spcBef>
              </a:pPr>
              <a:t>64</a:t>
            </a:fld>
            <a:endParaRPr lang="ru-RU" altLang="ru-RU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5C64C85-66E1-4462-92A6-7C64C9E38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BD24649-BDF6-4F4B-BCBD-6BB3DE173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6109523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5A0D22D7-93BE-43C6-B457-F1D4E861F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5ED015-6F17-496B-ADA2-FE0F8218800F}" type="slidenum">
              <a:rPr lang="ru-RU" altLang="ru-RU"/>
              <a:pPr>
                <a:spcBef>
                  <a:spcPct val="0"/>
                </a:spcBef>
              </a:pPr>
              <a:t>65</a:t>
            </a:fld>
            <a:endParaRPr lang="ru-RU" altLang="ru-RU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5C64C85-66E1-4462-92A6-7C64C9E38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BD24649-BDF6-4F4B-BCBD-6BB3DE173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98228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C0B170D-A682-457A-AD11-2831E3B918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1FC516-70E4-4BAA-A62F-465EE42C9D5D}" type="slidenum">
              <a:rPr lang="ru-RU" altLang="ru-RU"/>
              <a:pPr>
                <a:spcBef>
                  <a:spcPct val="0"/>
                </a:spcBef>
              </a:pPr>
              <a:t>66</a:t>
            </a:fld>
            <a:endParaRPr lang="ru-RU" altLang="ru-RU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FC86616-A166-4919-B795-F92B03E184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D508467F-3B92-4850-A5A8-B19133921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C0B170D-A682-457A-AD11-2831E3B918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1FC516-70E4-4BAA-A62F-465EE42C9D5D}" type="slidenum">
              <a:rPr lang="ru-RU" altLang="ru-RU"/>
              <a:pPr>
                <a:spcBef>
                  <a:spcPct val="0"/>
                </a:spcBef>
              </a:pPr>
              <a:t>67</a:t>
            </a:fld>
            <a:endParaRPr lang="ru-RU" altLang="ru-RU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FC86616-A166-4919-B795-F92B03E184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D508467F-3B92-4850-A5A8-B19133921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5481997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C0B170D-A682-457A-AD11-2831E3B918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1FC516-70E4-4BAA-A62F-465EE42C9D5D}" type="slidenum">
              <a:rPr lang="ru-RU" altLang="ru-RU"/>
              <a:pPr>
                <a:spcBef>
                  <a:spcPct val="0"/>
                </a:spcBef>
              </a:pPr>
              <a:t>68</a:t>
            </a:fld>
            <a:endParaRPr lang="ru-RU" altLang="ru-RU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FC86616-A166-4919-B795-F92B03E184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D508467F-3B92-4850-A5A8-B19133921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4198890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C0B170D-A682-457A-AD11-2831E3B918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1FC516-70E4-4BAA-A62F-465EE42C9D5D}" type="slidenum">
              <a:rPr lang="ru-RU" altLang="ru-RU"/>
              <a:pPr>
                <a:spcBef>
                  <a:spcPct val="0"/>
                </a:spcBef>
              </a:pPr>
              <a:t>69</a:t>
            </a:fld>
            <a:endParaRPr lang="ru-RU" altLang="ru-RU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FC86616-A166-4919-B795-F92B03E184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D508467F-3B92-4850-A5A8-B19133921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57226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A3B47AA-9207-4144-B143-48D7C166953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1DD69D-4230-448D-AC46-B465D8F87263}" type="slidenum">
              <a:rPr lang="ru-RU" altLang="ru-RU"/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280CB88-AD7A-46BD-9FB6-7B73D4E75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13F1247-F8FD-427A-8E20-4F76A050C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1181269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C0B170D-A682-457A-AD11-2831E3B918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1FC516-70E4-4BAA-A62F-465EE42C9D5D}" type="slidenum">
              <a:rPr lang="ru-RU" altLang="ru-RU"/>
              <a:pPr>
                <a:spcBef>
                  <a:spcPct val="0"/>
                </a:spcBef>
              </a:pPr>
              <a:t>70</a:t>
            </a:fld>
            <a:endParaRPr lang="ru-RU" altLang="ru-RU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FC86616-A166-4919-B795-F92B03E184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D508467F-3B92-4850-A5A8-B19133921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898392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C0B170D-A682-457A-AD11-2831E3B918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1FC516-70E4-4BAA-A62F-465EE42C9D5D}" type="slidenum">
              <a:rPr lang="ru-RU" altLang="ru-RU"/>
              <a:pPr>
                <a:spcBef>
                  <a:spcPct val="0"/>
                </a:spcBef>
              </a:pPr>
              <a:t>71</a:t>
            </a:fld>
            <a:endParaRPr lang="ru-RU" altLang="ru-RU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FC86616-A166-4919-B795-F92B03E184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D508467F-3B92-4850-A5A8-B19133921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7596233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B4629D36-B20C-4D80-9A4D-265DA0ADA17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6DD55C-CB88-4D1E-BF70-FE1DBB8B9A9F}" type="slidenum">
              <a:rPr lang="ru-RU" altLang="ru-RU"/>
              <a:pPr algn="r" eaLnBrk="1" hangingPunct="1">
                <a:spcBef>
                  <a:spcPct val="0"/>
                </a:spcBef>
              </a:pPr>
              <a:t>72</a:t>
            </a:fld>
            <a:endParaRPr lang="ru-RU" altLang="ru-RU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FB3D561-A9B8-40A5-9844-7502058ED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213E93D-D9B5-420E-B2F3-44FAAD295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73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6035757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74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2128073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75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2169927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76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4931872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1E69920-E3AC-449C-97BB-46234896F427}" type="slidenum">
              <a:rPr lang="ru-RU" sz="1200" smtClean="0"/>
              <a:pPr eaLnBrk="1" hangingPunct="1"/>
              <a:t>77</a:t>
            </a:fld>
            <a:endParaRPr lang="ru-R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1824733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689F6FE-5F00-4518-83D6-F5954F35FC48}" type="slidenum">
              <a:rPr lang="ru-RU" sz="1200" smtClean="0"/>
              <a:pPr eaLnBrk="1" hangingPunct="1"/>
              <a:t>78</a:t>
            </a:fld>
            <a:endParaRPr lang="ru-RU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5874795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>
            <a:extLst>
              <a:ext uri="{FF2B5EF4-FFF2-40B4-BE49-F238E27FC236}">
                <a16:creationId xmlns:a16="http://schemas.microsoft.com/office/drawing/2014/main" id="{456F9737-AF2E-D166-14B7-B3620770FDB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F2A6DAE-D61D-40A0-BFEE-2C13370E3D2F}" type="slidenum">
              <a:rPr lang="ru-RU" altLang="ru-RU" sz="1200"/>
              <a:pPr algn="r" eaLnBrk="1" hangingPunct="1"/>
              <a:t>79</a:t>
            </a:fld>
            <a:endParaRPr lang="ru-RU" altLang="ru-RU" sz="1200"/>
          </a:p>
        </p:txBody>
      </p:sp>
      <p:sp>
        <p:nvSpPr>
          <p:cNvPr id="166915" name="Rectangle 2">
            <a:extLst>
              <a:ext uri="{FF2B5EF4-FFF2-40B4-BE49-F238E27FC236}">
                <a16:creationId xmlns:a16="http://schemas.microsoft.com/office/drawing/2014/main" id="{4751EFE9-4B81-79B1-9147-9AD620676B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6" name="Rectangle 3">
            <a:extLst>
              <a:ext uri="{FF2B5EF4-FFF2-40B4-BE49-F238E27FC236}">
                <a16:creationId xmlns:a16="http://schemas.microsoft.com/office/drawing/2014/main" id="{B87FB299-4BD4-D300-1939-8002236AE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52709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A3B47AA-9207-4144-B143-48D7C166953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1DD69D-4230-448D-AC46-B465D8F87263}" type="slidenum">
              <a:rPr lang="ru-RU" altLang="ru-RU"/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280CB88-AD7A-46BD-9FB6-7B73D4E75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13F1247-F8FD-427A-8E20-4F76A050C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9425472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80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2414835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2C8BF8A-5EE3-4687-8FEA-49FE13D8F0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DCED6D-EBC4-461B-92DA-F80CD3E2DF28}" type="slidenum">
              <a:rPr lang="ru-RU" altLang="ru-RU"/>
              <a:pPr>
                <a:spcBef>
                  <a:spcPct val="0"/>
                </a:spcBef>
              </a:pPr>
              <a:t>81</a:t>
            </a:fld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163961D-C19C-4274-8F9A-0E56FD2685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4655BC8E-002C-4B16-94A8-54F0F96DC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9006669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7D147D4-0681-27E6-921D-B663B49F2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E7840F-DD8A-46AF-AFEC-80F38353DDBB}" type="slidenum">
              <a:rPr lang="ru-RU" altLang="ru-RU"/>
              <a:pPr/>
              <a:t>83</a:t>
            </a:fld>
            <a:endParaRPr lang="ru-RU" altLang="ru-RU"/>
          </a:p>
        </p:txBody>
      </p:sp>
      <p:sp>
        <p:nvSpPr>
          <p:cNvPr id="69634" name="Rectangle 7">
            <a:extLst>
              <a:ext uri="{FF2B5EF4-FFF2-40B4-BE49-F238E27FC236}">
                <a16:creationId xmlns:a16="http://schemas.microsoft.com/office/drawing/2014/main" id="{49AAA3AA-4C95-E894-4C6D-72E492B42C4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67E416D-AA24-4639-982A-87329C346C95}" type="slidenum">
              <a:rPr lang="ru-RU" altLang="ru-RU" sz="1200"/>
              <a:pPr algn="r"/>
              <a:t>83</a:t>
            </a:fld>
            <a:endParaRPr lang="ru-RU" altLang="ru-RU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1D71D77D-2243-F0DE-601D-525B0EFC47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0AFBDF01-C1A5-427A-9BE7-511504947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5533549-7519-4271-8D85-F789631417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92DB54-DDFE-4930-BB4A-7A79737E90E7}" type="slidenum">
              <a:rPr lang="ru-RU" altLang="ru-RU"/>
              <a:pPr>
                <a:spcBef>
                  <a:spcPct val="0"/>
                </a:spcBef>
              </a:pPr>
              <a:t>85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99915FD-3114-4571-93F6-B6951D05D0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BA82058-3FBD-4841-8579-206C1D9A5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6644487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F336703-3158-7D0F-E63B-675E7241F0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4EC6D-5658-4110-8E4E-C2195C18562E}" type="slidenum">
              <a:rPr lang="ru-RU" altLang="ru-RU"/>
              <a:pPr/>
              <a:t>86</a:t>
            </a:fld>
            <a:endParaRPr lang="ru-RU" altLang="ru-RU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0E7C6F68-5963-6C8B-0505-B3FEA9573F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A416855-6248-B106-9C97-77C16DA15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F336703-3158-7D0F-E63B-675E7241F0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4EC6D-5658-4110-8E4E-C2195C18562E}" type="slidenum">
              <a:rPr lang="ru-RU" altLang="ru-RU"/>
              <a:pPr/>
              <a:t>87</a:t>
            </a:fld>
            <a:endParaRPr lang="ru-RU" altLang="ru-RU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0E7C6F68-5963-6C8B-0505-B3FEA9573F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A416855-6248-B106-9C97-77C16DA15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357275478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6936D31-6D23-A9F6-0596-9525124BC5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4F8A7-FDB8-443F-BB63-C77AB13792BE}" type="slidenum">
              <a:rPr lang="ru-RU" altLang="ru-RU"/>
              <a:pPr/>
              <a:t>88</a:t>
            </a:fld>
            <a:endParaRPr lang="ru-RU" altLang="ru-RU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02534EAD-9C2E-9851-E174-63F43A507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33C4D154-956E-89F6-DBBE-46A9DE409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5D92183-B01F-66E5-655A-EB8E2D3D8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20D07-08E1-4B6B-AA0E-88060536A279}" type="slidenum">
              <a:rPr lang="ru-RU" altLang="ru-RU"/>
              <a:pPr/>
              <a:t>89</a:t>
            </a:fld>
            <a:endParaRPr lang="ru-RU" altLang="ru-RU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3ECD0820-1779-34D8-0148-1B0A5A4BEB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771817A-7E8F-3950-E40D-95945841E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A3B47AA-9207-4144-B143-48D7C166953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1DD69D-4230-448D-AC46-B465D8F87263}" type="slidenum">
              <a:rPr lang="ru-RU" altLang="ru-RU"/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280CB88-AD7A-46BD-9FB6-7B73D4E75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13F1247-F8FD-427A-8E20-4F76A050C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399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50342F-022B-4C54-BCCC-3439CABBE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4C887C-474E-477C-A5B8-204666F31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063B4C-832A-4D49-9A84-5ACA75E10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18D50-A467-4B5E-B5AB-100C2DA65D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526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A17DE6-E3C8-459A-8BD7-882283821C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719B8E-097E-4064-A4D0-30BADF6F2C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4CA3F5-D041-44E0-9098-069AF06182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FFF33-E1C1-48B1-B4E0-74BCE00B79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0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330FDA-8931-4802-88C6-0F670974A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DF0D26-64B9-47AE-BB9D-4B894D2B46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EB63F7-CE4E-47ED-8ABF-E99782E79E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3088D-4F47-45E5-8AAA-0ABF7D0CC1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323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0E2EE5-9E88-4149-9FE8-C81D1FEA21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63C34E-3D97-4C2F-AA48-0CBA21490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926EA-8D85-4C95-83F6-018DCE0AA3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C546D-35C2-4B9E-AEB5-95C019D238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739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BC85EE-25E3-43E6-AD77-B1899E58F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DA0336-59C5-421D-A1F9-385322D7AF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CC3C00-B862-4429-902F-F64CAEDBD4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E1EDF-41C9-46C8-8769-FE1D8B7ED2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741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839D8C-6601-4FFE-982F-2398C322D7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3F735A-2C41-4C7B-85C3-B83E44FA8C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8AB09-67C8-4832-BE2A-7E4E923107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D03EC-6F3B-4DA6-AEAE-EC613AF74A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14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6E86D2-6FB1-4D8C-B647-155886A0DA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DBB646-43C9-4E66-8B6F-220E775DE5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8CA039-07F9-4782-B649-CA2794EEC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0371F-80A6-4FC9-A57D-E753F44A17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88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C0DFA1-91AF-44ED-9874-BDE304EFB9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509B04-4FE0-48B2-8C86-8E61D5F8F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8AF1BE-CD3D-4D08-8002-98BF1AD22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6F8DE-5497-4D87-88DF-BCEB908F2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585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B311A6D-F72E-45F2-9448-6B2CF921B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CA44D5-617D-4FF3-A693-B67387D0EB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10634F-136C-42D4-B2AF-23998E6E2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B107A-C3D8-4425-918D-4595644441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77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9B32D1-EDCC-41B1-837E-7FDCBA8CD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12EBBC-1C77-42C8-B429-AEA235601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3F058-014B-4175-A22C-E8D7483392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B9FCC-5AF7-4BF1-87D2-9254A9C1F1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289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AE839A-88C3-4A43-828C-09FA40DEA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121DF7-55AB-40FF-9910-EE45CB94A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2CAC53-1020-4F7E-B6BB-36BA81735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EE675-07B9-41D8-AA7B-2AB5E27684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406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A14EA6F-35E2-4133-89B8-5207FFF33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AD56DA-8B8A-46EB-9327-5B215FACA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E9BAF4-73B2-4112-9A19-C2680B86EF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A4CFAD-4617-45BC-B2E6-0CD6D499BA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E1D758-AA0D-497B-B3BC-BE96851D3F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5108A17-C156-4B21-B309-6380E2BC7D1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nemozina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1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9E8ADEA-2B44-434A-B463-8C1D450D6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2420888"/>
            <a:ext cx="7772400" cy="1116360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FF3300"/>
                </a:solidFill>
              </a:rPr>
              <a:t>ГРАФЫ</a:t>
            </a:r>
          </a:p>
        </p:txBody>
      </p:sp>
    </p:spTree>
    <p:extLst>
      <p:ext uri="{BB962C8B-B14F-4D97-AF65-F5344CB8AC3E}">
        <p14:creationId xmlns:p14="http://schemas.microsoft.com/office/powerpoint/2010/main" val="329262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6">
            <a:extLst>
              <a:ext uri="{FF2B5EF4-FFF2-40B4-BE49-F238E27FC236}">
                <a16:creationId xmlns:a16="http://schemas.microsoft.com/office/drawing/2014/main" id="{3F34D376-BB72-4929-B74F-DD3FACD33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72473"/>
            <a:ext cx="91440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Фигура</a:t>
            </a:r>
            <a:r>
              <a:rPr lang="ru-RU" altLang="ru-RU" sz="2400" dirty="0"/>
              <a:t>,</a:t>
            </a:r>
            <a:r>
              <a:rPr lang="ru-RU" altLang="ru-RU" sz="2400" dirty="0">
                <a:cs typeface="Times New Roman" panose="02020603050405020304" pitchFamily="18" charset="0"/>
              </a:rPr>
              <a:t> образованная конечным набором точек плоскости и отрезков, соединяющих некоторые </a:t>
            </a:r>
            <a:r>
              <a:rPr lang="ru-RU" altLang="ru-RU" sz="2400" dirty="0"/>
              <a:t>пары </a:t>
            </a:r>
            <a:r>
              <a:rPr lang="ru-RU" altLang="ru-RU" sz="2400" dirty="0">
                <a:cs typeface="Times New Roman" panose="02020603050405020304" pitchFamily="18" charset="0"/>
              </a:rPr>
              <a:t>из этих точек, называется</a:t>
            </a:r>
            <a:r>
              <a:rPr lang="ru-RU" altLang="ru-RU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плоским графом</a:t>
            </a:r>
            <a:r>
              <a:rPr lang="ru-RU" altLang="ru-RU" sz="2400" dirty="0">
                <a:cs typeface="Times New Roman" panose="02020603050405020304" pitchFamily="18" charset="0"/>
              </a:rPr>
              <a:t>, или просто</a:t>
            </a:r>
            <a:r>
              <a:rPr lang="ru-RU" altLang="ru-RU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графом</a:t>
            </a:r>
            <a:r>
              <a:rPr lang="ru-RU" altLang="ru-RU" sz="2400" dirty="0">
                <a:cs typeface="Times New Roman" panose="02020603050405020304" pitchFamily="18" charset="0"/>
              </a:rPr>
              <a:t>. Точки называются</a:t>
            </a:r>
            <a:r>
              <a:rPr lang="ru-RU" altLang="ru-RU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вершинами</a:t>
            </a:r>
            <a:r>
              <a:rPr lang="ru-RU" altLang="ru-RU" sz="2400" dirty="0">
                <a:cs typeface="Times New Roman" panose="02020603050405020304" pitchFamily="18" charset="0"/>
              </a:rPr>
              <a:t>, а отрезки – </a:t>
            </a:r>
            <a:r>
              <a:rPr lang="ru-RU" alt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рёбрами</a:t>
            </a:r>
            <a:r>
              <a:rPr lang="ru-RU" altLang="ru-RU" sz="2400" dirty="0">
                <a:cs typeface="Times New Roman" panose="02020603050405020304" pitchFamily="18" charset="0"/>
              </a:rPr>
              <a:t> графа.</a:t>
            </a:r>
            <a:endParaRPr lang="ru-RU" altLang="ru-RU" sz="2400" dirty="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	</a:t>
            </a:r>
            <a:r>
              <a:rPr lang="ru-RU" altLang="ru-RU" sz="2400" dirty="0">
                <a:cs typeface="Times New Roman" panose="02020603050405020304" pitchFamily="18" charset="0"/>
              </a:rPr>
              <a:t>Вместо отрезков в качестве рёбер графов рассматриваются также кривые линии.</a:t>
            </a:r>
          </a:p>
        </p:txBody>
      </p:sp>
      <p:pic>
        <p:nvPicPr>
          <p:cNvPr id="3076" name="Picture 29">
            <a:extLst>
              <a:ext uri="{FF2B5EF4-FFF2-40B4-BE49-F238E27FC236}">
                <a16:creationId xmlns:a16="http://schemas.microsoft.com/office/drawing/2014/main" id="{752C4B27-C572-4BA2-B2EA-B5B9D806F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92537"/>
            <a:ext cx="4572000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C406B1C7-91B2-400F-B665-965B9EC68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6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</a:t>
            </a:r>
            <a:r>
              <a:rPr lang="ru-RU" altLang="ru-RU" sz="2400" dirty="0"/>
              <a:t>Для решения задачи Эйлера введем понятие графа.</a:t>
            </a:r>
          </a:p>
        </p:txBody>
      </p:sp>
    </p:spTree>
    <p:extLst>
      <p:ext uri="{BB962C8B-B14F-4D97-AF65-F5344CB8AC3E}">
        <p14:creationId xmlns:p14="http://schemas.microsoft.com/office/powerpoint/2010/main" val="299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3">
            <a:extLst>
              <a:ext uri="{FF2B5EF4-FFF2-40B4-BE49-F238E27FC236}">
                <a16:creationId xmlns:a16="http://schemas.microsoft.com/office/drawing/2014/main" id="{3BBF9CB1-C3EE-4E40-89C7-87325CEE9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Граф называется 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связным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если любые две его вершины можно сое­динить ломаной, состоящей из ребер графа. На рисунках изображены связные графы.</a:t>
            </a:r>
            <a:endParaRPr lang="ru-RU" altLang="ru-RU" sz="2800" dirty="0"/>
          </a:p>
        </p:txBody>
      </p:sp>
      <p:pic>
        <p:nvPicPr>
          <p:cNvPr id="3" name="Picture 29">
            <a:extLst>
              <a:ext uri="{FF2B5EF4-FFF2-40B4-BE49-F238E27FC236}">
                <a16:creationId xmlns:a16="http://schemas.microsoft.com/office/drawing/2014/main" id="{0AB2E71F-BFC8-4D61-A3FD-DFA5161FA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15518"/>
            <a:ext cx="4572000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95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>
            <a:extLst>
              <a:ext uri="{FF2B5EF4-FFF2-40B4-BE49-F238E27FC236}">
                <a16:creationId xmlns:a16="http://schemas.microsoft.com/office/drawing/2014/main" id="{6CB2C588-E662-45AD-A19C-ADC85AF81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32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Индексом (степенью) вершины графа называется число ребер, сходящихся в данной вершине графа.</a:t>
            </a: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7E651CB3-9444-4EE0-87A2-024007D7A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06537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Например, на рисунке 1 индекс вершины </a:t>
            </a:r>
            <a:r>
              <a:rPr lang="ru-RU" altLang="ru-RU" sz="2800" i="1" dirty="0"/>
              <a:t>А</a:t>
            </a:r>
            <a:r>
              <a:rPr lang="en-US" altLang="ru-RU" sz="2800" i="1" dirty="0"/>
              <a:t> </a:t>
            </a:r>
            <a:r>
              <a:rPr lang="ru-RU" altLang="ru-RU" sz="2800" dirty="0"/>
              <a:t>равен 5, индекс вершин </a:t>
            </a:r>
            <a:r>
              <a:rPr lang="ru-RU" altLang="ru-RU" sz="2800" i="1" dirty="0"/>
              <a:t>Л</a:t>
            </a:r>
            <a:r>
              <a:rPr lang="ru-RU" altLang="ru-RU" sz="2800" dirty="0"/>
              <a:t>, </a:t>
            </a:r>
            <a:r>
              <a:rPr lang="ru-RU" altLang="ru-RU" sz="2800" i="1" dirty="0"/>
              <a:t>Б</a:t>
            </a:r>
            <a:r>
              <a:rPr lang="ru-RU" altLang="ru-RU" sz="2800" dirty="0"/>
              <a:t>, </a:t>
            </a:r>
            <a:r>
              <a:rPr lang="ru-RU" altLang="ru-RU" sz="2800" i="1" dirty="0"/>
              <a:t>П</a:t>
            </a:r>
            <a:r>
              <a:rPr lang="en-US" altLang="ru-RU" sz="2800" i="1" dirty="0"/>
              <a:t> </a:t>
            </a:r>
            <a:r>
              <a:rPr lang="ru-RU" altLang="ru-RU" sz="2800" dirty="0"/>
              <a:t>равен 3.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35530DE5-9DBB-41FE-8F9B-13AE18F6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83063"/>
            <a:ext cx="252095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Text Box 4">
            <a:extLst>
              <a:ext uri="{FF2B5EF4-FFF2-40B4-BE49-F238E27FC236}">
                <a16:creationId xmlns:a16="http://schemas.microsoft.com/office/drawing/2014/main" id="{701D884F-CC02-4D4B-8308-E35187CD9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73780"/>
            <a:ext cx="8991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При этом, при подсчёте индекса ребро-петля учитывается дважды. Например, на рисунке 2 индекс вершины </a:t>
            </a:r>
            <a:r>
              <a:rPr lang="en-US" altLang="ru-RU" sz="2800" i="1" dirty="0"/>
              <a:t>A </a:t>
            </a:r>
            <a:r>
              <a:rPr lang="ru-RU" altLang="ru-RU" sz="2800" dirty="0"/>
              <a:t>равен 2.</a:t>
            </a:r>
          </a:p>
        </p:txBody>
      </p:sp>
      <p:pic>
        <p:nvPicPr>
          <p:cNvPr id="7175" name="Рисунок 1">
            <a:extLst>
              <a:ext uri="{FF2B5EF4-FFF2-40B4-BE49-F238E27FC236}">
                <a16:creationId xmlns:a16="http://schemas.microsoft.com/office/drawing/2014/main" id="{6DAD2081-B7E3-4933-ABEB-3711659E7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941888"/>
            <a:ext cx="20161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2">
            <a:extLst>
              <a:ext uri="{FF2B5EF4-FFF2-40B4-BE49-F238E27FC236}">
                <a16:creationId xmlns:a16="http://schemas.microsoft.com/office/drawing/2014/main" id="{F529F287-B58D-4622-B03D-DD1B7C1E9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6175375"/>
            <a:ext cx="44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/>
              <a:t>1)</a:t>
            </a:r>
            <a:endParaRPr lang="ru-RU" altLang="ru-RU"/>
          </a:p>
        </p:txBody>
      </p:sp>
      <p:sp>
        <p:nvSpPr>
          <p:cNvPr id="7177" name="TextBox 9">
            <a:extLst>
              <a:ext uri="{FF2B5EF4-FFF2-40B4-BE49-F238E27FC236}">
                <a16:creationId xmlns:a16="http://schemas.microsoft.com/office/drawing/2014/main" id="{4E07C856-52BA-4B8A-AB0A-6317E0EE9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175375"/>
            <a:ext cx="439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2</a:t>
            </a:r>
            <a:r>
              <a:rPr lang="en-US" altLang="ru-RU"/>
              <a:t>)</a:t>
            </a:r>
            <a:endParaRPr lang="ru-RU" alt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F9DB88A7-1F47-488F-B135-035D25B42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1. В графе </a:t>
            </a:r>
            <a:r>
              <a:rPr lang="ru-RU" altLang="ru-RU" dirty="0"/>
              <a:t>4</a:t>
            </a:r>
            <a:r>
              <a:rPr lang="ru-RU" altLang="ru-RU" dirty="0">
                <a:cs typeface="Times New Roman" panose="02020603050405020304" pitchFamily="18" charset="0"/>
              </a:rPr>
              <a:t> вершин, каждая из которых имеет индекс 3. Сколько у него рёбер? Нарисуйте такой граф.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26987" name="Group 11">
            <a:extLst>
              <a:ext uri="{FF2B5EF4-FFF2-40B4-BE49-F238E27FC236}">
                <a16:creationId xmlns:a16="http://schemas.microsoft.com/office/drawing/2014/main" id="{2986356C-B412-4C5C-A175-9D13669E1FDA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743200"/>
            <a:ext cx="5213350" cy="2560638"/>
            <a:chOff x="384" y="1728"/>
            <a:chExt cx="3284" cy="1613"/>
          </a:xfrm>
        </p:grpSpPr>
        <p:sp>
          <p:nvSpPr>
            <p:cNvPr id="15364" name="Text Box 7">
              <a:extLst>
                <a:ext uri="{FF2B5EF4-FFF2-40B4-BE49-F238E27FC236}">
                  <a16:creationId xmlns:a16="http://schemas.microsoft.com/office/drawing/2014/main" id="{19792067-BFC1-4453-8C95-2BBBE2117B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976"/>
              <a:ext cx="17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6.</a:t>
              </a:r>
            </a:p>
          </p:txBody>
        </p:sp>
        <p:pic>
          <p:nvPicPr>
            <p:cNvPr id="15365" name="Picture 10">
              <a:extLst>
                <a:ext uri="{FF2B5EF4-FFF2-40B4-BE49-F238E27FC236}">
                  <a16:creationId xmlns:a16="http://schemas.microsoft.com/office/drawing/2014/main" id="{95ACF279-F900-4B9A-81F2-7CC161A3C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728"/>
              <a:ext cx="1508" cy="1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349B550A-D88C-7E36-0265-BB8A0DA61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ru-RU" altLang="ru-RU" sz="3600" kern="0">
                <a:solidFill>
                  <a:srgbClr val="FF3300"/>
                </a:solidFill>
              </a:rPr>
              <a:t>Упражнения</a:t>
            </a:r>
            <a:endParaRPr lang="ru-RU" altLang="ru-RU" sz="3600" kern="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id="{BA97DF7D-9AD1-43AC-BE9E-E2B54151E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2. В графе </a:t>
            </a:r>
            <a:r>
              <a:rPr lang="ru-RU" altLang="ru-RU" dirty="0"/>
              <a:t>5</a:t>
            </a:r>
            <a:r>
              <a:rPr lang="ru-RU" altLang="ru-RU" dirty="0">
                <a:cs typeface="Times New Roman" panose="02020603050405020304" pitchFamily="18" charset="0"/>
              </a:rPr>
              <a:t> вершин, каждая из которых имеет индекс </a:t>
            </a:r>
            <a:r>
              <a:rPr lang="ru-RU" altLang="ru-RU" dirty="0"/>
              <a:t>4</a:t>
            </a:r>
            <a:r>
              <a:rPr lang="ru-RU" altLang="ru-RU" dirty="0">
                <a:cs typeface="Times New Roman" panose="02020603050405020304" pitchFamily="18" charset="0"/>
              </a:rPr>
              <a:t>. Сколько у него рёбер? Нарисуйте такой граф.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80232" name="Group 8">
            <a:extLst>
              <a:ext uri="{FF2B5EF4-FFF2-40B4-BE49-F238E27FC236}">
                <a16:creationId xmlns:a16="http://schemas.microsoft.com/office/drawing/2014/main" id="{A25700BF-56C3-480F-87B8-1C30B82FBFD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514600"/>
            <a:ext cx="5487988" cy="2789238"/>
            <a:chOff x="384" y="1584"/>
            <a:chExt cx="3457" cy="1757"/>
          </a:xfrm>
        </p:grpSpPr>
        <p:sp>
          <p:nvSpPr>
            <p:cNvPr id="17412" name="Text Box 4">
              <a:extLst>
                <a:ext uri="{FF2B5EF4-FFF2-40B4-BE49-F238E27FC236}">
                  <a16:creationId xmlns:a16="http://schemas.microsoft.com/office/drawing/2014/main" id="{104EAC0F-C80D-4C00-8E1A-8194D0C62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976"/>
              <a:ext cx="17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10.</a:t>
              </a:r>
            </a:p>
          </p:txBody>
        </p:sp>
        <p:pic>
          <p:nvPicPr>
            <p:cNvPr id="17413" name="Picture 7">
              <a:extLst>
                <a:ext uri="{FF2B5EF4-FFF2-40B4-BE49-F238E27FC236}">
                  <a16:creationId xmlns:a16="http://schemas.microsoft.com/office/drawing/2014/main" id="{4A37D01D-AA79-4D6E-A27F-D5FB63CE2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584"/>
              <a:ext cx="1777" cy="1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id="{BA97DF7D-9AD1-43AC-BE9E-E2B54151E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3. В графе 6 вершин, каждая из которых имеет индекс </a:t>
            </a:r>
            <a:r>
              <a:rPr lang="ru-RU" altLang="ru-RU" dirty="0"/>
              <a:t>4</a:t>
            </a:r>
            <a:r>
              <a:rPr lang="ru-RU" altLang="ru-RU" dirty="0">
                <a:cs typeface="Times New Roman" panose="02020603050405020304" pitchFamily="18" charset="0"/>
              </a:rPr>
              <a:t>. Сколько у него рёбер? Нарисуйте такой граф.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104EAC0F-C80D-4C00-8E1A-8194D0C62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724404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12.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791B75-7E3A-059F-EE0D-2B477004C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472" y="2638314"/>
            <a:ext cx="3083019" cy="26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id="{BA97DF7D-9AD1-43AC-BE9E-E2B54151E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4. В графе 12 рёбер, а каждая вершина имеет индекс 3. Сколько у него вершин? Нарисуйте такой граф.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F98E856-D8BB-42CB-968F-0EB24CB747B4}"/>
              </a:ext>
            </a:extLst>
          </p:cNvPr>
          <p:cNvGrpSpPr/>
          <p:nvPr/>
        </p:nvGrpSpPr>
        <p:grpSpPr>
          <a:xfrm>
            <a:off x="609600" y="2747459"/>
            <a:ext cx="5102503" cy="2556379"/>
            <a:chOff x="609600" y="2747459"/>
            <a:chExt cx="5102503" cy="2556379"/>
          </a:xfrm>
        </p:grpSpPr>
        <p:sp>
          <p:nvSpPr>
            <p:cNvPr id="17412" name="Text Box 4">
              <a:extLst>
                <a:ext uri="{FF2B5EF4-FFF2-40B4-BE49-F238E27FC236}">
                  <a16:creationId xmlns:a16="http://schemas.microsoft.com/office/drawing/2014/main" id="{104EAC0F-C80D-4C00-8E1A-8194D0C62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724400"/>
              <a:ext cx="28194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8.</a:t>
              </a:r>
            </a:p>
          </p:txBody>
        </p:sp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6E7D75D6-D15A-47FA-BD52-34AC701F91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103" y="2747459"/>
              <a:ext cx="2286000" cy="2255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91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id="{BA97DF7D-9AD1-43AC-BE9E-E2B54151E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5. Попробуйте изобразить граф, у которого </a:t>
            </a:r>
            <a:r>
              <a:rPr lang="ru-RU" altLang="ru-RU" dirty="0"/>
              <a:t>5</a:t>
            </a:r>
            <a:r>
              <a:rPr lang="ru-RU" altLang="ru-RU" dirty="0">
                <a:cs typeface="Times New Roman" panose="02020603050405020304" pitchFamily="18" charset="0"/>
              </a:rPr>
              <a:t> вершин, каждая из которых имеет индекс 3. </a:t>
            </a:r>
            <a:endParaRPr lang="ru-RU" alt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104EAC0F-C80D-4C00-8E1A-8194D0C62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724404"/>
            <a:ext cx="720276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Не существует.</a:t>
            </a:r>
          </a:p>
        </p:txBody>
      </p:sp>
    </p:spTree>
    <p:extLst>
      <p:ext uri="{BB962C8B-B14F-4D97-AF65-F5344CB8AC3E}">
        <p14:creationId xmlns:p14="http://schemas.microsoft.com/office/powerpoint/2010/main" val="1143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>
            <a:extLst>
              <a:ext uri="{FF2B5EF4-FFF2-40B4-BE49-F238E27FC236}">
                <a16:creationId xmlns:a16="http://schemas.microsoft.com/office/drawing/2014/main" id="{4AEC475D-CEF8-4905-912F-8B9931C29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0963"/>
            <a:ext cx="91440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	</a:t>
            </a:r>
            <a:r>
              <a:rPr lang="ru-RU" altLang="ru-RU" sz="2800">
                <a:solidFill>
                  <a:srgbClr val="FF3300"/>
                </a:solidFill>
              </a:rPr>
              <a:t>Теорема.</a:t>
            </a:r>
            <a:r>
              <a:rPr lang="ru-RU" altLang="ru-RU" sz="2800"/>
              <a:t> Сумма индексов всех вершин графа равна удвоенному числу ребер этого графа.</a:t>
            </a:r>
            <a:r>
              <a:rPr lang="ru-RU" altLang="ru-RU" sz="2400"/>
              <a:t>	</a:t>
            </a:r>
          </a:p>
        </p:txBody>
      </p:sp>
      <p:sp>
        <p:nvSpPr>
          <p:cNvPr id="9219" name="Text Box 7">
            <a:extLst>
              <a:ext uri="{FF2B5EF4-FFF2-40B4-BE49-F238E27FC236}">
                <a16:creationId xmlns:a16="http://schemas.microsoft.com/office/drawing/2014/main" id="{39DD551E-C4C5-4DC6-A7A8-2AED34220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42988"/>
            <a:ext cx="91440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Доказательство.</a:t>
            </a:r>
            <a:r>
              <a:rPr lang="ru-RU" altLang="ru-RU" sz="2800" dirty="0"/>
              <a:t> Индекс вершины это число </a:t>
            </a:r>
            <a:r>
              <a:rPr lang="ru-RU" altLang="ru-RU" sz="2800" dirty="0" err="1"/>
              <a:t>ребер</a:t>
            </a:r>
            <a:r>
              <a:rPr lang="ru-RU" altLang="ru-RU" sz="2800" dirty="0"/>
              <a:t>, выходящих из этой вершины. Сумма индексов всех вершин это число рёбер, выходящих из всех вершин. Так как ребра имеют две вершины, то при таком </a:t>
            </a:r>
            <a:r>
              <a:rPr lang="ru-RU" altLang="ru-RU" sz="2800" dirty="0" err="1"/>
              <a:t>подсчете</a:t>
            </a:r>
            <a:r>
              <a:rPr lang="ru-RU" altLang="ru-RU" sz="2800" dirty="0"/>
              <a:t> мы каждое ребро посчитаем дважды. Следовательно, сумма индексов всех вершин графа равна удвоенному числу рёбер этого графа.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3BB223-C438-438C-8430-2D7AAAC61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697483"/>
            <a:ext cx="3240360" cy="286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>
            <a:extLst>
              <a:ext uri="{FF2B5EF4-FFF2-40B4-BE49-F238E27FC236}">
                <a16:creationId xmlns:a16="http://schemas.microsoft.com/office/drawing/2014/main" id="{5134BA20-B7AC-477F-BF16-D0DA6E42C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78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</a:rPr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Следствие 2.</a:t>
            </a:r>
            <a:r>
              <a:rPr lang="ru-RU" altLang="ru-RU" sz="2800" dirty="0"/>
              <a:t> Число вершин с нечетным индексом четно.</a:t>
            </a:r>
            <a:r>
              <a:rPr lang="ru-RU" altLang="ru-RU" sz="2400" dirty="0"/>
              <a:t>	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463B8716-0BF0-4CC0-BFC5-26DBBE794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78264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</a:rPr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Доказательство.</a:t>
            </a:r>
            <a:r>
              <a:rPr lang="ru-RU" altLang="ru-RU" sz="2800" dirty="0"/>
              <a:t> Действительно, если бы оно было нечетно, то сумма индексов вершин графа с нечетными индексами была бы нечетна. С другой стороны, сумма индексов вершин графа с четными индексами четна. Но тогда сумма всех индексов вершин графа была бы нечетна, что противоречит теореме.</a:t>
            </a:r>
            <a:endParaRPr lang="ru-RU" altLang="ru-RU" sz="2400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8FAAD4F7-7D7E-44D9-AD34-B684C42C5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130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</a:rPr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Следствие 1.</a:t>
            </a:r>
            <a:r>
              <a:rPr lang="ru-RU" altLang="ru-RU" sz="2800" dirty="0"/>
              <a:t> Сумма индексов всех вершин графа четна.</a:t>
            </a:r>
            <a:r>
              <a:rPr lang="ru-RU" altLang="ru-RU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5791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D37E4B-E145-2F98-5976-7BDBB8DA2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697"/>
            <a:ext cx="4329582" cy="63566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EAD2BD-A8E8-6E70-8A03-44E143B74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867" y="293491"/>
            <a:ext cx="4814418" cy="647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39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3ACEEB69-C8FF-4B6E-9417-A17082028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6. Может ли граф иметь: а) одну вершину нечетного индекса; б) две вершины нечетного индекса; в) три вершины нечетного индекса; г) четыре вершины нечетного индекса</a:t>
            </a:r>
            <a:r>
              <a:rPr lang="ru-RU" altLang="ru-RU" dirty="0"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57700" name="Text Box 4">
            <a:extLst>
              <a:ext uri="{FF2B5EF4-FFF2-40B4-BE49-F238E27FC236}">
                <a16:creationId xmlns:a16="http://schemas.microsoft.com/office/drawing/2014/main" id="{2729628B-AB1A-4C6B-A027-A81938BFC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43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а), в) Нет; б), г) 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id="{F7854ED3-1170-49BB-A34A-D8471D313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7. В классе 15 компьютеров. Можно ли их соединить друг с другом так, чтобы каждый компьютер был соединен ровно с пятью другими?</a:t>
            </a:r>
            <a:endParaRPr lang="ru-RU" alt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63844" name="Text Box 4">
            <a:extLst>
              <a:ext uri="{FF2B5EF4-FFF2-40B4-BE49-F238E27FC236}">
                <a16:creationId xmlns:a16="http://schemas.microsoft.com/office/drawing/2014/main" id="{69511856-7D4B-4869-81F2-A3B754BD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4290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Нет.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07C271F-E249-4A4C-ACE6-C3C87DE132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Уникурсальные графы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99104CEA-F552-4D62-A7B6-6530FA685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</a:t>
            </a:r>
            <a:r>
              <a:rPr lang="ru-RU" altLang="ru-RU" sz="2400" dirty="0"/>
              <a:t> Граф называется</a:t>
            </a:r>
            <a:r>
              <a:rPr lang="ru-RU" altLang="ru-RU" sz="2400" dirty="0">
                <a:solidFill>
                  <a:schemeClr val="accent1"/>
                </a:solidFill>
              </a:rPr>
              <a:t> </a:t>
            </a:r>
            <a:r>
              <a:rPr lang="ru-RU" altLang="ru-RU" sz="2400" dirty="0">
                <a:solidFill>
                  <a:srgbClr val="FF3300"/>
                </a:solidFill>
              </a:rPr>
              <a:t>уникурсальным, </a:t>
            </a:r>
            <a:r>
              <a:rPr lang="ru-RU" altLang="ru-RU" sz="2400" dirty="0"/>
              <a:t>если можно пройти по каждому ребру этого графа ровно один раз, или, что то же самое, можно нарисовать этот  граф «одним росчерком», т. е. не отрывая карандаша от бумаги и проходя по каждому ребру ровно один раз. </a:t>
            </a:r>
            <a:endParaRPr lang="ru-RU" altLang="ru-RU" sz="2400" dirty="0">
              <a:solidFill>
                <a:schemeClr val="accent1"/>
              </a:solidFill>
            </a:endParaRPr>
          </a:p>
        </p:txBody>
      </p:sp>
      <p:pic>
        <p:nvPicPr>
          <p:cNvPr id="25604" name="Picture 6">
            <a:extLst>
              <a:ext uri="{FF2B5EF4-FFF2-40B4-BE49-F238E27FC236}">
                <a16:creationId xmlns:a16="http://schemas.microsoft.com/office/drawing/2014/main" id="{8BC5E6A7-71CE-4666-B1CF-BEF8466D8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71484"/>
            <a:ext cx="2893963" cy="221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Text Box 8">
            <a:extLst>
              <a:ext uri="{FF2B5EF4-FFF2-40B4-BE49-F238E27FC236}">
                <a16:creationId xmlns:a16="http://schemas.microsoft.com/office/drawing/2014/main" id="{E5CBF1DF-40CE-4E37-8D1E-197D6D2C2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329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	Для решения задачи Эйлера требуется выяснить, является ли этот граф уникурсальным.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7859E47-6A25-4168-9295-AA15E40E4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40816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</a:t>
            </a:r>
            <a:r>
              <a:rPr lang="ru-RU" altLang="ru-RU" sz="2400" dirty="0"/>
              <a:t>На рисунке представлен граф, соответствующий задаче Эйлера, в котором ребра соответствуют мостам, а вершины – берегам и островам.</a:t>
            </a:r>
            <a:r>
              <a:rPr lang="ru-RU" altLang="ru-RU" sz="2400" dirty="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3162453-0AFC-4723-AAEF-A0F2462DA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Теорема</a:t>
            </a:r>
            <a:r>
              <a:rPr lang="en-US" altLang="ru-RU" sz="3600" dirty="0">
                <a:solidFill>
                  <a:srgbClr val="FF3300"/>
                </a:solidFill>
              </a:rPr>
              <a:t> </a:t>
            </a:r>
            <a:r>
              <a:rPr lang="ru-RU" altLang="ru-RU" sz="3600" dirty="0">
                <a:solidFill>
                  <a:srgbClr val="FF3300"/>
                </a:solidFill>
              </a:rPr>
              <a:t>Эйлера</a:t>
            </a:r>
          </a:p>
        </p:txBody>
      </p:sp>
      <p:sp>
        <p:nvSpPr>
          <p:cNvPr id="27651" name="Text Box 6">
            <a:extLst>
              <a:ext uri="{FF2B5EF4-FFF2-40B4-BE49-F238E27FC236}">
                <a16:creationId xmlns:a16="http://schemas.microsoft.com/office/drawing/2014/main" id="{1D35AE00-7F14-48AB-9C39-3E05754B9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2895"/>
            <a:ext cx="9144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Для уникурсального графа число вершин нечетного индекса равно двум или нулю. </a:t>
            </a:r>
          </a:p>
        </p:txBody>
      </p:sp>
      <p:sp>
        <p:nvSpPr>
          <p:cNvPr id="27652" name="Text Box 30">
            <a:extLst>
              <a:ext uri="{FF2B5EF4-FFF2-40B4-BE49-F238E27FC236}">
                <a16:creationId xmlns:a16="http://schemas.microsoft.com/office/drawing/2014/main" id="{C68C959A-7998-4AB0-9C12-19ED9CC7A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03641"/>
            <a:ext cx="91440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FF3300"/>
                </a:solidFill>
              </a:rPr>
              <a:t>	</a:t>
            </a:r>
            <a:r>
              <a:rPr lang="ru-RU" altLang="ru-RU" sz="2200" dirty="0">
                <a:solidFill>
                  <a:srgbClr val="FF3300"/>
                </a:solidFill>
              </a:rPr>
              <a:t>Доказательство</a:t>
            </a:r>
            <a:r>
              <a:rPr lang="ru-RU" altLang="ru-RU" sz="22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2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200" dirty="0"/>
              <a:t>Е</a:t>
            </a:r>
            <a:r>
              <a:rPr lang="ru-RU" altLang="ru-RU" sz="2200" dirty="0">
                <a:cs typeface="Times New Roman" panose="02020603050405020304" pitchFamily="18" charset="0"/>
              </a:rPr>
              <a:t>сли граф уникурсален, то у него есть начало и конец обхода. Остальные вершины имеют четный индекс, так как с каждым входом в такую вершину есть и выход. Если начало </a:t>
            </a:r>
            <a:r>
              <a:rPr lang="en-US" altLang="ru-RU" sz="2200" i="1" dirty="0">
                <a:cs typeface="Times New Roman" panose="02020603050405020304" pitchFamily="18" charset="0"/>
              </a:rPr>
              <a:t>A </a:t>
            </a:r>
            <a:r>
              <a:rPr lang="ru-RU" altLang="ru-RU" sz="2200" dirty="0">
                <a:cs typeface="Times New Roman" panose="02020603050405020304" pitchFamily="18" charset="0"/>
              </a:rPr>
              <a:t>и конец </a:t>
            </a:r>
            <a:r>
              <a:rPr lang="en-US" altLang="ru-RU" sz="2200" i="1" dirty="0">
                <a:cs typeface="Times New Roman" panose="02020603050405020304" pitchFamily="18" charset="0"/>
              </a:rPr>
              <a:t>B</a:t>
            </a:r>
            <a:r>
              <a:rPr lang="en-US" altLang="ru-RU" sz="2200" dirty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не совпадают, то они являются единственными вершинами нечетного индекса. У начала выходов на один больше, чем входов, а у конца входов на один больше, чем выходов. Если начало </a:t>
            </a:r>
            <a:r>
              <a:rPr lang="en-US" altLang="ru-RU" sz="2200" i="1" dirty="0">
                <a:cs typeface="Times New Roman" panose="02020603050405020304" pitchFamily="18" charset="0"/>
              </a:rPr>
              <a:t>A </a:t>
            </a:r>
            <a:r>
              <a:rPr lang="ru-RU" altLang="ru-RU" sz="2200" dirty="0">
                <a:cs typeface="Times New Roman" panose="02020603050405020304" pitchFamily="18" charset="0"/>
              </a:rPr>
              <a:t>совпадает с концом</a:t>
            </a:r>
            <a:r>
              <a:rPr lang="en-US" altLang="ru-RU" sz="2200" dirty="0">
                <a:cs typeface="Times New Roman" panose="02020603050405020304" pitchFamily="18" charset="0"/>
              </a:rPr>
              <a:t> </a:t>
            </a:r>
            <a:r>
              <a:rPr lang="en-US" altLang="ru-RU" sz="2200" i="1" dirty="0">
                <a:cs typeface="Times New Roman" panose="02020603050405020304" pitchFamily="18" charset="0"/>
              </a:rPr>
              <a:t>B</a:t>
            </a:r>
            <a:r>
              <a:rPr lang="ru-RU" altLang="ru-RU" sz="2200" dirty="0">
                <a:cs typeface="Times New Roman" panose="02020603050405020304" pitchFamily="18" charset="0"/>
              </a:rPr>
              <a:t>, то вершин с нечетным индексом нет. </a:t>
            </a:r>
          </a:p>
        </p:txBody>
      </p:sp>
      <p:pic>
        <p:nvPicPr>
          <p:cNvPr id="27653" name="Рисунок 1">
            <a:extLst>
              <a:ext uri="{FF2B5EF4-FFF2-40B4-BE49-F238E27FC236}">
                <a16:creationId xmlns:a16="http://schemas.microsoft.com/office/drawing/2014/main" id="{893A9319-763C-487A-BFC9-4A8261F02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78" y="1342268"/>
            <a:ext cx="2015911" cy="166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2">
            <a:extLst>
              <a:ext uri="{FF2B5EF4-FFF2-40B4-BE49-F238E27FC236}">
                <a16:creationId xmlns:a16="http://schemas.microsoft.com/office/drawing/2014/main" id="{86828254-979F-440F-8509-03592A123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352959"/>
            <a:ext cx="1800200" cy="148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0">
            <a:extLst>
              <a:ext uri="{FF2B5EF4-FFF2-40B4-BE49-F238E27FC236}">
                <a16:creationId xmlns:a16="http://schemas.microsoft.com/office/drawing/2014/main" id="{E2291CE7-69C5-46CB-8558-340977507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15732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FF3300"/>
                </a:solidFill>
              </a:rPr>
              <a:t>	</a:t>
            </a:r>
            <a:r>
              <a:rPr lang="ru-RU" altLang="ru-RU" sz="2200" dirty="0"/>
              <a:t>Оказывается, верно и обратное. А именно, если для связного графа число вершин нечётного индекса равно двум или нулю, то этот граф является уникурсальным.</a:t>
            </a:r>
            <a:endParaRPr lang="ru-RU" altLang="ru-RU" sz="2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053">
            <a:extLst>
              <a:ext uri="{FF2B5EF4-FFF2-40B4-BE49-F238E27FC236}">
                <a16:creationId xmlns:a16="http://schemas.microsoft.com/office/drawing/2014/main" id="{6CEB5CDB-064A-467E-89FE-2E6078AF0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44900"/>
            <a:ext cx="2895600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ext Box 2054">
            <a:extLst>
              <a:ext uri="{FF2B5EF4-FFF2-40B4-BE49-F238E27FC236}">
                <a16:creationId xmlns:a16="http://schemas.microsoft.com/office/drawing/2014/main" id="{2D919EBE-B108-4A61-ABC4-5BBF45FF1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4664"/>
            <a:ext cx="89916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Решение задачи Эйлера. </a:t>
            </a:r>
            <a:r>
              <a:rPr lang="ru-RU" altLang="ru-RU" sz="2800" dirty="0"/>
              <a:t>Найдем индексы</a:t>
            </a:r>
            <a:r>
              <a:rPr lang="ru-RU" altLang="ru-RU" sz="2800" dirty="0">
                <a:cs typeface="Times New Roman" panose="02020603050405020304" pitchFamily="18" charset="0"/>
              </a:rPr>
              <a:t>  вершин графа </a:t>
            </a:r>
            <a:r>
              <a:rPr lang="ru-RU" altLang="ru-RU" sz="2800" dirty="0"/>
              <a:t>задачи Эйлера.</a:t>
            </a:r>
            <a:r>
              <a:rPr lang="ru-RU" altLang="ru-RU" sz="2800" dirty="0">
                <a:cs typeface="Times New Roman" panose="02020603050405020304" pitchFamily="18" charset="0"/>
              </a:rPr>
              <a:t> Вершина А имеет индекс 5, Б - 3, П - 3 и Л - 3. Таким образом, мы имеем четыре вершины нечетного индекса, и, следовательно, данный граф не является уникурсальным. </a:t>
            </a:r>
            <a:r>
              <a:rPr lang="ru-RU" altLang="ru-RU" sz="2800" dirty="0"/>
              <a:t>Значит</a:t>
            </a:r>
            <a:r>
              <a:rPr lang="ru-RU" altLang="ru-RU" sz="2800" dirty="0">
                <a:cs typeface="Times New Roman" panose="02020603050405020304" pitchFamily="18" charset="0"/>
              </a:rPr>
              <a:t>, нельзя пройти по каждому из семи мостов только один раз.</a:t>
            </a:r>
            <a:endParaRPr lang="ru-RU" alt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>
            <a:extLst>
              <a:ext uri="{FF2B5EF4-FFF2-40B4-BE49-F238E27FC236}">
                <a16:creationId xmlns:a16="http://schemas.microsoft.com/office/drawing/2014/main" id="{512CF19A-FAD5-47EF-8CC5-A516E2F7C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1. Выясните</a:t>
            </a:r>
            <a:r>
              <a:rPr lang="ru-RU" altLang="ru-RU" dirty="0">
                <a:cs typeface="Times New Roman" panose="02020603050405020304" pitchFamily="18" charset="0"/>
              </a:rPr>
              <a:t>, какие графы, изображенные на рисунке, являются уникурсальными?</a:t>
            </a:r>
          </a:p>
        </p:txBody>
      </p:sp>
      <p:sp>
        <p:nvSpPr>
          <p:cNvPr id="182277" name="Text Box 5">
            <a:extLst>
              <a:ext uri="{FF2B5EF4-FFF2-40B4-BE49-F238E27FC236}">
                <a16:creationId xmlns:a16="http://schemas.microsoft.com/office/drawing/2014/main" id="{9F0A9985-AA59-4EBF-8DD0-A7BF41718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62600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а), б), г), д), ж), з).</a:t>
            </a:r>
          </a:p>
        </p:txBody>
      </p:sp>
      <p:pic>
        <p:nvPicPr>
          <p:cNvPr id="33796" name="Picture 8">
            <a:extLst>
              <a:ext uri="{FF2B5EF4-FFF2-40B4-BE49-F238E27FC236}">
                <a16:creationId xmlns:a16="http://schemas.microsoft.com/office/drawing/2014/main" id="{40132445-B3D8-4889-B542-642AA7347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524750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>
            <a:extLst>
              <a:ext uri="{FF2B5EF4-FFF2-40B4-BE49-F238E27FC236}">
                <a16:creationId xmlns:a16="http://schemas.microsoft.com/office/drawing/2014/main" id="{512CF19A-FAD5-47EF-8CC5-A516E2F7C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2. Выясните</a:t>
            </a:r>
            <a:r>
              <a:rPr lang="ru-RU" altLang="ru-RU" dirty="0">
                <a:cs typeface="Times New Roman" panose="02020603050405020304" pitchFamily="18" charset="0"/>
              </a:rPr>
              <a:t>, какие графы, изображенные на рисунке, являются уникурсальными?</a:t>
            </a:r>
          </a:p>
        </p:txBody>
      </p:sp>
      <p:sp>
        <p:nvSpPr>
          <p:cNvPr id="182277" name="Text Box 5">
            <a:extLst>
              <a:ext uri="{FF2B5EF4-FFF2-40B4-BE49-F238E27FC236}">
                <a16:creationId xmlns:a16="http://schemas.microsoft.com/office/drawing/2014/main" id="{9F0A9985-AA59-4EBF-8DD0-A7BF41718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62600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б).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F271A-B5BD-4351-A9A9-78B6B146E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2528888"/>
            <a:ext cx="772795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37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054">
            <a:extLst>
              <a:ext uri="{FF2B5EF4-FFF2-40B4-BE49-F238E27FC236}">
                <a16:creationId xmlns:a16="http://schemas.microsoft.com/office/drawing/2014/main" id="{A6F6ECAA-027D-4E41-B2C7-54D2EF21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80988"/>
            <a:ext cx="8991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ru-RU" altLang="ru-RU" sz="2400" dirty="0"/>
              <a:t>	</a:t>
            </a:r>
            <a:r>
              <a:rPr lang="ru-RU" altLang="ru-RU" sz="2800" dirty="0"/>
              <a:t>3. Решите задачу, аналогичную задаче Эйлера, с пятнадцатью мостами.</a:t>
            </a:r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ru-RU" altLang="ru-RU" sz="2800" dirty="0"/>
              <a:t>	Можно ли пройти по каждому мосту ровно один раз?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627540E4-58B9-41AF-895F-4EE627080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513388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224FBED4-F3B7-4E58-89D0-D828FF6D4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949777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Да.</a:t>
            </a:r>
          </a:p>
        </p:txBody>
      </p:sp>
    </p:spTree>
    <p:extLst>
      <p:ext uri="{BB962C8B-B14F-4D97-AF65-F5344CB8AC3E}">
        <p14:creationId xmlns:p14="http://schemas.microsoft.com/office/powerpoint/2010/main" val="191797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>
            <a:extLst>
              <a:ext uri="{FF2B5EF4-FFF2-40B4-BE49-F238E27FC236}">
                <a16:creationId xmlns:a16="http://schemas.microsoft.com/office/drawing/2014/main" id="{FAB8DDFE-E8E4-4388-8F3A-C52BB5F27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4. На рисунке изображен план подземелья, в одной из комнат которого находится клад, для отыскания которого нужно войти в одну из крайних комнат, пройти через все двери ровно по одному разу через каждую. Клад будет в комнате за последней дверью. В какой комнате находится клад?</a:t>
            </a:r>
            <a:r>
              <a:rPr lang="ru-RU" altLang="ru-RU" dirty="0"/>
              <a:t>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184324" name="Text Box 4">
            <a:extLst>
              <a:ext uri="{FF2B5EF4-FFF2-40B4-BE49-F238E27FC236}">
                <a16:creationId xmlns:a16="http://schemas.microsoft.com/office/drawing/2014/main" id="{B41840FA-4230-466B-9FFA-6B43A6575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18.</a:t>
            </a:r>
          </a:p>
        </p:txBody>
      </p:sp>
      <p:pic>
        <p:nvPicPr>
          <p:cNvPr id="35844" name="Picture 2053">
            <a:extLst>
              <a:ext uri="{FF2B5EF4-FFF2-40B4-BE49-F238E27FC236}">
                <a16:creationId xmlns:a16="http://schemas.microsoft.com/office/drawing/2014/main" id="{3B43B57E-1130-4B8D-9D5F-D8009E901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19400"/>
            <a:ext cx="4637088" cy="380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>
            <a:extLst>
              <a:ext uri="{FF2B5EF4-FFF2-40B4-BE49-F238E27FC236}">
                <a16:creationId xmlns:a16="http://schemas.microsoft.com/office/drawing/2014/main" id="{62198E4A-ECB5-4A9A-A281-CB4A966DC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5. Какое наименьшее число мостов в задаче о кёнигсбергских мостах придется пройти дважды, чтобы пройти по каждому мосту? </a:t>
            </a:r>
          </a:p>
        </p:txBody>
      </p:sp>
      <p:sp>
        <p:nvSpPr>
          <p:cNvPr id="184324" name="Text Box 4">
            <a:extLst>
              <a:ext uri="{FF2B5EF4-FFF2-40B4-BE49-F238E27FC236}">
                <a16:creationId xmlns:a16="http://schemas.microsoft.com/office/drawing/2014/main" id="{AF0BD2D3-8DE4-4255-B4E3-80C74557C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Один.</a:t>
            </a: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6565AF97-33CF-4219-A70C-762DD188D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000"/>
            <a:ext cx="3195638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84A2E4F-3B93-45B4-8B39-64D50DFC6B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8347"/>
            <a:ext cx="8640960" cy="4572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</a:rPr>
              <a:t>Дополнительная литература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FB9869-740C-03A6-A964-8DF02821F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40" y="1261466"/>
            <a:ext cx="2782561" cy="42930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DFEAE1-BDD6-B110-19E6-E0FDAFD6E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304" y="1282452"/>
            <a:ext cx="2830338" cy="4293096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AC986FE-0A3E-1CB5-E822-2B0CDC4D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40" y="716504"/>
            <a:ext cx="80950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2400" kern="0" dirty="0">
                <a:solidFill>
                  <a:srgbClr val="FF0000"/>
                </a:solidFill>
              </a:rPr>
              <a:t>Л.Ю. Березина           Г.А. </a:t>
            </a:r>
            <a:r>
              <a:rPr lang="ru-RU" sz="2400" kern="0" dirty="0" err="1">
                <a:solidFill>
                  <a:srgbClr val="FF0000"/>
                </a:solidFill>
              </a:rPr>
              <a:t>Клековкин</a:t>
            </a:r>
            <a:r>
              <a:rPr lang="ru-RU" sz="2400" kern="0" dirty="0">
                <a:solidFill>
                  <a:srgbClr val="FF0000"/>
                </a:solidFill>
              </a:rPr>
              <a:t>                    О. Оре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D38D23-019E-BAB4-188F-B71D96783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951" y="1282452"/>
            <a:ext cx="2659623" cy="427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75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>
            <a:extLst>
              <a:ext uri="{FF2B5EF4-FFF2-40B4-BE49-F238E27FC236}">
                <a16:creationId xmlns:a16="http://schemas.microsoft.com/office/drawing/2014/main" id="{62198E4A-ECB5-4A9A-A281-CB4A966DC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6.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Докажите, что если в задаче о кёнигсбергских мостах добавить еще один мост в любом месте реки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Прегель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полученный граф будет уникурсальным.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5" name="Picture 35">
            <a:extLst>
              <a:ext uri="{FF2B5EF4-FFF2-40B4-BE49-F238E27FC236}">
                <a16:creationId xmlns:a16="http://schemas.microsoft.com/office/drawing/2014/main" id="{235182F7-DDBC-4C16-A20F-D590F31A6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4419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096F63-489C-4436-B658-C5A2EEE9A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24559"/>
            <a:ext cx="3195638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997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>
            <a:extLst>
              <a:ext uri="{FF2B5EF4-FFF2-40B4-BE49-F238E27FC236}">
                <a16:creationId xmlns:a16="http://schemas.microsoft.com/office/drawing/2014/main" id="{1C592323-86BB-4494-B5B3-65F3FCCE8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7. Можно ли обойти все рёбра тетраэдра, пройдя по каждому ребру ровно один раз?</a:t>
            </a:r>
          </a:p>
        </p:txBody>
      </p:sp>
      <p:sp>
        <p:nvSpPr>
          <p:cNvPr id="186372" name="Text Box 4">
            <a:extLst>
              <a:ext uri="{FF2B5EF4-FFF2-40B4-BE49-F238E27FC236}">
                <a16:creationId xmlns:a16="http://schemas.microsoft.com/office/drawing/2014/main" id="{6B521B31-E025-4C0E-8EE4-C914AEA8B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Нет.</a:t>
            </a:r>
          </a:p>
        </p:txBody>
      </p:sp>
      <p:pic>
        <p:nvPicPr>
          <p:cNvPr id="39940" name="Picture 6">
            <a:extLst>
              <a:ext uri="{FF2B5EF4-FFF2-40B4-BE49-F238E27FC236}">
                <a16:creationId xmlns:a16="http://schemas.microsoft.com/office/drawing/2014/main" id="{6BB9D657-313B-49C2-A757-94BC1ABC4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1954213"/>
            <a:ext cx="24892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>
            <a:extLst>
              <a:ext uri="{FF2B5EF4-FFF2-40B4-BE49-F238E27FC236}">
                <a16:creationId xmlns:a16="http://schemas.microsoft.com/office/drawing/2014/main" id="{3B88C1A8-204F-4A9B-8173-61567B49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8. Какое наименьшее число </a:t>
            </a:r>
            <a:r>
              <a:rPr lang="ru-RU" altLang="ru-RU" dirty="0"/>
              <a:t>рёбер </a:t>
            </a:r>
            <a:r>
              <a:rPr lang="ru-RU" altLang="ru-RU" dirty="0">
                <a:cs typeface="Times New Roman" panose="02020603050405020304" pitchFamily="18" charset="0"/>
              </a:rPr>
              <a:t>придется пройти дважды, чтобы </a:t>
            </a:r>
            <a:r>
              <a:rPr lang="ru-RU" altLang="ru-RU" dirty="0"/>
              <a:t>обойти все рёбра тетраэдра</a:t>
            </a:r>
            <a:r>
              <a:rPr lang="ru-RU" altLang="ru-RU" dirty="0">
                <a:cs typeface="Times New Roman" panose="02020603050405020304" pitchFamily="18" charset="0"/>
              </a:rPr>
              <a:t>? </a:t>
            </a:r>
            <a:endParaRPr lang="ru-RU" altLang="ru-RU" dirty="0"/>
          </a:p>
        </p:txBody>
      </p:sp>
      <p:sp>
        <p:nvSpPr>
          <p:cNvPr id="192516" name="Text Box 4">
            <a:extLst>
              <a:ext uri="{FF2B5EF4-FFF2-40B4-BE49-F238E27FC236}">
                <a16:creationId xmlns:a16="http://schemas.microsoft.com/office/drawing/2014/main" id="{390A7C69-ADAF-4167-970B-7ECCB2DAC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Одно.</a:t>
            </a:r>
          </a:p>
        </p:txBody>
      </p:sp>
      <p:pic>
        <p:nvPicPr>
          <p:cNvPr id="41988" name="Picture 5">
            <a:extLst>
              <a:ext uri="{FF2B5EF4-FFF2-40B4-BE49-F238E27FC236}">
                <a16:creationId xmlns:a16="http://schemas.microsoft.com/office/drawing/2014/main" id="{1EF04D2A-768B-4637-B58B-0E216A883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1954213"/>
            <a:ext cx="24892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>
            <a:extLst>
              <a:ext uri="{FF2B5EF4-FFF2-40B4-BE49-F238E27FC236}">
                <a16:creationId xmlns:a16="http://schemas.microsoft.com/office/drawing/2014/main" id="{1FCEC967-6459-4377-B01B-0D5D4BC0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9. Какое наименьшее число </a:t>
            </a:r>
            <a:r>
              <a:rPr lang="ru-RU" altLang="ru-RU" dirty="0"/>
              <a:t>рёбер </a:t>
            </a:r>
            <a:r>
              <a:rPr lang="ru-RU" altLang="ru-RU" dirty="0">
                <a:cs typeface="Times New Roman" panose="02020603050405020304" pitchFamily="18" charset="0"/>
              </a:rPr>
              <a:t>придется пройти дважды, чтобы </a:t>
            </a:r>
            <a:r>
              <a:rPr lang="ru-RU" altLang="ru-RU" dirty="0"/>
              <a:t>обойти все рёбра тетраэдра и вернуться в исходную вершину</a:t>
            </a:r>
            <a:r>
              <a:rPr lang="ru-RU" altLang="ru-RU" dirty="0">
                <a:cs typeface="Times New Roman" panose="02020603050405020304" pitchFamily="18" charset="0"/>
              </a:rPr>
              <a:t>? </a:t>
            </a:r>
            <a:endParaRPr lang="ru-RU" altLang="ru-RU" dirty="0"/>
          </a:p>
        </p:txBody>
      </p:sp>
      <p:sp>
        <p:nvSpPr>
          <p:cNvPr id="208900" name="Text Box 4">
            <a:extLst>
              <a:ext uri="{FF2B5EF4-FFF2-40B4-BE49-F238E27FC236}">
                <a16:creationId xmlns:a16="http://schemas.microsoft.com/office/drawing/2014/main" id="{6BED67EF-DA41-4DB4-B951-5F36DE406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Два.</a:t>
            </a:r>
          </a:p>
        </p:txBody>
      </p:sp>
      <p:pic>
        <p:nvPicPr>
          <p:cNvPr id="44036" name="Picture 5">
            <a:extLst>
              <a:ext uri="{FF2B5EF4-FFF2-40B4-BE49-F238E27FC236}">
                <a16:creationId xmlns:a16="http://schemas.microsoft.com/office/drawing/2014/main" id="{DB189621-5931-4A65-A910-F0AE644C5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62200"/>
            <a:ext cx="24892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>
            <a:extLst>
              <a:ext uri="{FF2B5EF4-FFF2-40B4-BE49-F238E27FC236}">
                <a16:creationId xmlns:a16="http://schemas.microsoft.com/office/drawing/2014/main" id="{41245DCA-4E41-4B1F-AC53-86F433303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10. Какой наименьшей длины должна быть проволока, чтобы из неё можно было сложить рёберную модель тетраэдра с ребром 8 см? </a:t>
            </a:r>
            <a:endParaRPr lang="ru-RU" altLang="ru-RU" dirty="0"/>
          </a:p>
        </p:txBody>
      </p:sp>
      <p:sp>
        <p:nvSpPr>
          <p:cNvPr id="208900" name="Text Box 4">
            <a:extLst>
              <a:ext uri="{FF2B5EF4-FFF2-40B4-BE49-F238E27FC236}">
                <a16:creationId xmlns:a16="http://schemas.microsoft.com/office/drawing/2014/main" id="{29B489B1-F9FC-4FAD-AA50-C993D6A8E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56 см.</a:t>
            </a:r>
          </a:p>
        </p:txBody>
      </p:sp>
      <p:pic>
        <p:nvPicPr>
          <p:cNvPr id="48132" name="Picture 5">
            <a:extLst>
              <a:ext uri="{FF2B5EF4-FFF2-40B4-BE49-F238E27FC236}">
                <a16:creationId xmlns:a16="http://schemas.microsoft.com/office/drawing/2014/main" id="{B60839A7-8438-4D18-BF3F-6F15CB9E0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62200"/>
            <a:ext cx="24892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>
            <a:extLst>
              <a:ext uri="{FF2B5EF4-FFF2-40B4-BE49-F238E27FC236}">
                <a16:creationId xmlns:a16="http://schemas.microsoft.com/office/drawing/2014/main" id="{A2F3075C-FADA-4CFA-B1D1-9D4E63DBE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11. Можно ли обойти все рёбра куба, пройдя по каждому ребру ровно один раз?</a:t>
            </a:r>
          </a:p>
        </p:txBody>
      </p:sp>
      <p:sp>
        <p:nvSpPr>
          <p:cNvPr id="188420" name="Text Box 4">
            <a:extLst>
              <a:ext uri="{FF2B5EF4-FFF2-40B4-BE49-F238E27FC236}">
                <a16:creationId xmlns:a16="http://schemas.microsoft.com/office/drawing/2014/main" id="{A85A01BC-6231-4DA3-9F9A-8ED160C75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Нет.</a:t>
            </a:r>
          </a:p>
        </p:txBody>
      </p:sp>
      <p:pic>
        <p:nvPicPr>
          <p:cNvPr id="50180" name="Picture 6">
            <a:extLst>
              <a:ext uri="{FF2B5EF4-FFF2-40B4-BE49-F238E27FC236}">
                <a16:creationId xmlns:a16="http://schemas.microsoft.com/office/drawing/2014/main" id="{04DEA8C5-7448-46A4-B708-6F3ACBB71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2149475"/>
            <a:ext cx="25971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>
            <a:extLst>
              <a:ext uri="{FF2B5EF4-FFF2-40B4-BE49-F238E27FC236}">
                <a16:creationId xmlns:a16="http://schemas.microsoft.com/office/drawing/2014/main" id="{4964AC97-3EF4-4FB8-8E40-3DBE3BEEB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12. Какое наименьшее число </a:t>
            </a:r>
            <a:r>
              <a:rPr lang="ru-RU" altLang="ru-RU" dirty="0"/>
              <a:t>рёбер </a:t>
            </a:r>
            <a:r>
              <a:rPr lang="ru-RU" altLang="ru-RU" dirty="0">
                <a:cs typeface="Times New Roman" panose="02020603050405020304" pitchFamily="18" charset="0"/>
              </a:rPr>
              <a:t>придется пройти дважды, чтобы </a:t>
            </a:r>
            <a:r>
              <a:rPr lang="ru-RU" altLang="ru-RU" dirty="0"/>
              <a:t>обойти все рёбра куба</a:t>
            </a:r>
            <a:r>
              <a:rPr lang="ru-RU" altLang="ru-RU" dirty="0">
                <a:cs typeface="Times New Roman" panose="02020603050405020304" pitchFamily="18" charset="0"/>
              </a:rPr>
              <a:t>? </a:t>
            </a:r>
            <a:endParaRPr lang="ru-RU" altLang="ru-RU" dirty="0"/>
          </a:p>
        </p:txBody>
      </p:sp>
      <p:sp>
        <p:nvSpPr>
          <p:cNvPr id="196612" name="Text Box 4">
            <a:extLst>
              <a:ext uri="{FF2B5EF4-FFF2-40B4-BE49-F238E27FC236}">
                <a16:creationId xmlns:a16="http://schemas.microsoft.com/office/drawing/2014/main" id="{50D7F21D-0F50-451F-9880-0210BABB8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Три.</a:t>
            </a:r>
          </a:p>
        </p:txBody>
      </p:sp>
      <p:pic>
        <p:nvPicPr>
          <p:cNvPr id="52228" name="Picture 6">
            <a:extLst>
              <a:ext uri="{FF2B5EF4-FFF2-40B4-BE49-F238E27FC236}">
                <a16:creationId xmlns:a16="http://schemas.microsoft.com/office/drawing/2014/main" id="{423A2A06-66BE-4274-8808-76A76C9CC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2149475"/>
            <a:ext cx="25971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>
            <a:extLst>
              <a:ext uri="{FF2B5EF4-FFF2-40B4-BE49-F238E27FC236}">
                <a16:creationId xmlns:a16="http://schemas.microsoft.com/office/drawing/2014/main" id="{E85312D2-56AF-4604-8716-2A10F4657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13. Какое наименьшее число </a:t>
            </a:r>
            <a:r>
              <a:rPr lang="ru-RU" altLang="ru-RU" dirty="0"/>
              <a:t>рёбер </a:t>
            </a:r>
            <a:r>
              <a:rPr lang="ru-RU" altLang="ru-RU" dirty="0">
                <a:cs typeface="Times New Roman" panose="02020603050405020304" pitchFamily="18" charset="0"/>
              </a:rPr>
              <a:t>придется пройти дважды, чтобы </a:t>
            </a:r>
            <a:r>
              <a:rPr lang="ru-RU" altLang="ru-RU" dirty="0"/>
              <a:t>обойти все рёбра куба и вернуться в исходную вершину</a:t>
            </a:r>
            <a:r>
              <a:rPr lang="ru-RU" altLang="ru-RU" dirty="0">
                <a:cs typeface="Times New Roman" panose="02020603050405020304" pitchFamily="18" charset="0"/>
              </a:rPr>
              <a:t>? </a:t>
            </a:r>
            <a:endParaRPr lang="ru-RU" altLang="ru-RU" dirty="0"/>
          </a:p>
        </p:txBody>
      </p:sp>
      <p:sp>
        <p:nvSpPr>
          <p:cNvPr id="206852" name="Text Box 4">
            <a:extLst>
              <a:ext uri="{FF2B5EF4-FFF2-40B4-BE49-F238E27FC236}">
                <a16:creationId xmlns:a16="http://schemas.microsoft.com/office/drawing/2014/main" id="{38A2BF6C-A144-4EC5-A8F8-438A3C1F4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Четыре.</a:t>
            </a:r>
          </a:p>
        </p:txBody>
      </p:sp>
      <p:pic>
        <p:nvPicPr>
          <p:cNvPr id="54276" name="Picture 5">
            <a:extLst>
              <a:ext uri="{FF2B5EF4-FFF2-40B4-BE49-F238E27FC236}">
                <a16:creationId xmlns:a16="http://schemas.microsoft.com/office/drawing/2014/main" id="{F1610801-CE13-4760-89B0-03BE83973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25971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>
            <a:extLst>
              <a:ext uri="{FF2B5EF4-FFF2-40B4-BE49-F238E27FC236}">
                <a16:creationId xmlns:a16="http://schemas.microsoft.com/office/drawing/2014/main" id="{23E53966-95EB-4011-B0BE-7AAED0FEE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14. Какой наименьшей длины должна быть проволока, чтобы из неё можно было сложить рёберную модель куба с ребром 4 см? </a:t>
            </a:r>
            <a:endParaRPr lang="ru-RU" altLang="ru-RU" dirty="0"/>
          </a:p>
        </p:txBody>
      </p:sp>
      <p:sp>
        <p:nvSpPr>
          <p:cNvPr id="208900" name="Text Box 4">
            <a:extLst>
              <a:ext uri="{FF2B5EF4-FFF2-40B4-BE49-F238E27FC236}">
                <a16:creationId xmlns:a16="http://schemas.microsoft.com/office/drawing/2014/main" id="{F83CE8F8-AE5B-4D91-A99B-F0DBEEB5D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60 см.</a:t>
            </a:r>
          </a:p>
        </p:txBody>
      </p:sp>
      <p:pic>
        <p:nvPicPr>
          <p:cNvPr id="58372" name="Picture 6">
            <a:extLst>
              <a:ext uri="{FF2B5EF4-FFF2-40B4-BE49-F238E27FC236}">
                <a16:creationId xmlns:a16="http://schemas.microsoft.com/office/drawing/2014/main" id="{DABD9884-BBDA-4421-9255-336FB8DA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2541588"/>
            <a:ext cx="2597150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>
            <a:extLst>
              <a:ext uri="{FF2B5EF4-FFF2-40B4-BE49-F238E27FC236}">
                <a16:creationId xmlns:a16="http://schemas.microsoft.com/office/drawing/2014/main" id="{F5CD4651-8B4E-4A6A-9C49-07E6B3F1A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15. Можно ли обойти все рёбра октаэдра, пройдя по каждому ребру ровно один раз?</a:t>
            </a:r>
          </a:p>
        </p:txBody>
      </p:sp>
      <p:sp>
        <p:nvSpPr>
          <p:cNvPr id="190468" name="Text Box 4">
            <a:extLst>
              <a:ext uri="{FF2B5EF4-FFF2-40B4-BE49-F238E27FC236}">
                <a16:creationId xmlns:a16="http://schemas.microsoft.com/office/drawing/2014/main" id="{BA08EE30-99AB-4017-B130-215669278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Да.</a:t>
            </a:r>
          </a:p>
        </p:txBody>
      </p:sp>
      <p:pic>
        <p:nvPicPr>
          <p:cNvPr id="60420" name="Picture 6">
            <a:extLst>
              <a:ext uri="{FF2B5EF4-FFF2-40B4-BE49-F238E27FC236}">
                <a16:creationId xmlns:a16="http://schemas.microsoft.com/office/drawing/2014/main" id="{F3A23AEF-35C1-4957-A91C-3E48F3EA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387725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Авторский сайт: </a:t>
            </a:r>
            <a:r>
              <a:rPr lang="en-US" sz="2800" dirty="0">
                <a:solidFill>
                  <a:srgbClr val="FF0000"/>
                </a:solidFill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55895-AF42-F1DD-86A0-07588A1E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92504"/>
            <a:ext cx="7180280" cy="63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528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3">
            <a:extLst>
              <a:ext uri="{FF2B5EF4-FFF2-40B4-BE49-F238E27FC236}">
                <a16:creationId xmlns:a16="http://schemas.microsoft.com/office/drawing/2014/main" id="{42C533CB-2EE2-4FA0-9063-CB64D031C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349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16. Какой наименьшей длины должна быть проволока, чтобы из неё можно было сложить рёберную модель октаэдра с ребром 4 см? </a:t>
            </a:r>
            <a:endParaRPr lang="ru-RU" altLang="ru-RU" dirty="0"/>
          </a:p>
        </p:txBody>
      </p:sp>
      <p:sp>
        <p:nvSpPr>
          <p:cNvPr id="208900" name="Text Box 4">
            <a:extLst>
              <a:ext uri="{FF2B5EF4-FFF2-40B4-BE49-F238E27FC236}">
                <a16:creationId xmlns:a16="http://schemas.microsoft.com/office/drawing/2014/main" id="{A45D4A6B-0E7F-4363-A36C-0A1CD689C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/>
              <a:t> 48 см.</a:t>
            </a:r>
          </a:p>
        </p:txBody>
      </p:sp>
      <p:pic>
        <p:nvPicPr>
          <p:cNvPr id="62468" name="Picture 6">
            <a:extLst>
              <a:ext uri="{FF2B5EF4-FFF2-40B4-BE49-F238E27FC236}">
                <a16:creationId xmlns:a16="http://schemas.microsoft.com/office/drawing/2014/main" id="{4DBAB6EF-0273-4F4B-897E-536426D35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7" y="1746674"/>
            <a:ext cx="3387725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>
            <a:extLst>
              <a:ext uri="{FF2B5EF4-FFF2-40B4-BE49-F238E27FC236}">
                <a16:creationId xmlns:a16="http://schemas.microsoft.com/office/drawing/2014/main" id="{2235B5C9-431C-4E25-9513-8B6027624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17. Можно ли обойти все рёбра икосаэдра, пройдя по каждому ребру ровно один раз?</a:t>
            </a:r>
          </a:p>
        </p:txBody>
      </p:sp>
      <p:sp>
        <p:nvSpPr>
          <p:cNvPr id="198660" name="Text Box 4">
            <a:extLst>
              <a:ext uri="{FF2B5EF4-FFF2-40B4-BE49-F238E27FC236}">
                <a16:creationId xmlns:a16="http://schemas.microsoft.com/office/drawing/2014/main" id="{E4D21A38-85D9-49A4-B5DC-FF80B78A2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Нет.</a:t>
            </a:r>
          </a:p>
        </p:txBody>
      </p:sp>
      <p:pic>
        <p:nvPicPr>
          <p:cNvPr id="64516" name="Picture 6">
            <a:extLst>
              <a:ext uri="{FF2B5EF4-FFF2-40B4-BE49-F238E27FC236}">
                <a16:creationId xmlns:a16="http://schemas.microsoft.com/office/drawing/2014/main" id="{67F648B3-D4E9-4289-A5A3-78141B152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990725"/>
            <a:ext cx="2597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>
            <a:extLst>
              <a:ext uri="{FF2B5EF4-FFF2-40B4-BE49-F238E27FC236}">
                <a16:creationId xmlns:a16="http://schemas.microsoft.com/office/drawing/2014/main" id="{33A611F6-F6EF-4162-A3E7-F4E379BEB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18. Какое наименьшее число </a:t>
            </a:r>
            <a:r>
              <a:rPr lang="ru-RU" altLang="ru-RU" dirty="0"/>
              <a:t>рёбер </a:t>
            </a:r>
            <a:r>
              <a:rPr lang="ru-RU" altLang="ru-RU" dirty="0">
                <a:cs typeface="Times New Roman" panose="02020603050405020304" pitchFamily="18" charset="0"/>
              </a:rPr>
              <a:t>придется пройти дважды, чтобы </a:t>
            </a:r>
            <a:r>
              <a:rPr lang="ru-RU" altLang="ru-RU" dirty="0"/>
              <a:t>обойти все рёбра икосаэдра</a:t>
            </a:r>
            <a:r>
              <a:rPr lang="ru-RU" altLang="ru-RU" dirty="0">
                <a:cs typeface="Times New Roman" panose="02020603050405020304" pitchFamily="18" charset="0"/>
              </a:rPr>
              <a:t>? </a:t>
            </a:r>
            <a:endParaRPr lang="ru-RU" altLang="ru-RU" dirty="0"/>
          </a:p>
        </p:txBody>
      </p:sp>
      <p:sp>
        <p:nvSpPr>
          <p:cNvPr id="200708" name="Text Box 4">
            <a:extLst>
              <a:ext uri="{FF2B5EF4-FFF2-40B4-BE49-F238E27FC236}">
                <a16:creationId xmlns:a16="http://schemas.microsoft.com/office/drawing/2014/main" id="{DB45D7C2-F90B-4076-A9E3-C77ADE948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Пять.</a:t>
            </a:r>
          </a:p>
        </p:txBody>
      </p:sp>
      <p:pic>
        <p:nvPicPr>
          <p:cNvPr id="66564" name="Picture 6">
            <a:extLst>
              <a:ext uri="{FF2B5EF4-FFF2-40B4-BE49-F238E27FC236}">
                <a16:creationId xmlns:a16="http://schemas.microsoft.com/office/drawing/2014/main" id="{AC1AC708-DDE4-4A52-A62B-2DD399377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990725"/>
            <a:ext cx="2597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>
            <a:extLst>
              <a:ext uri="{FF2B5EF4-FFF2-40B4-BE49-F238E27FC236}">
                <a16:creationId xmlns:a16="http://schemas.microsoft.com/office/drawing/2014/main" id="{BD9BD924-2D99-46CE-9F09-C45098347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19. Какое наименьшее число </a:t>
            </a:r>
            <a:r>
              <a:rPr lang="ru-RU" altLang="ru-RU" dirty="0"/>
              <a:t>рёбер </a:t>
            </a:r>
            <a:r>
              <a:rPr lang="ru-RU" altLang="ru-RU" dirty="0">
                <a:cs typeface="Times New Roman" panose="02020603050405020304" pitchFamily="18" charset="0"/>
              </a:rPr>
              <a:t>придется пройти дважды, чтобы </a:t>
            </a:r>
            <a:r>
              <a:rPr lang="ru-RU" altLang="ru-RU" dirty="0"/>
              <a:t>обойти все рёбра икосаэдра и вернуться в исходную вершину</a:t>
            </a:r>
            <a:r>
              <a:rPr lang="ru-RU" altLang="ru-RU" dirty="0">
                <a:cs typeface="Times New Roman" panose="02020603050405020304" pitchFamily="18" charset="0"/>
              </a:rPr>
              <a:t>? </a:t>
            </a:r>
            <a:endParaRPr lang="ru-RU" altLang="ru-RU" dirty="0"/>
          </a:p>
        </p:txBody>
      </p:sp>
      <p:sp>
        <p:nvSpPr>
          <p:cNvPr id="210948" name="Text Box 4">
            <a:extLst>
              <a:ext uri="{FF2B5EF4-FFF2-40B4-BE49-F238E27FC236}">
                <a16:creationId xmlns:a16="http://schemas.microsoft.com/office/drawing/2014/main" id="{0991385A-1DA0-4E20-BB22-8BF56D27B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Шесть.</a:t>
            </a:r>
          </a:p>
        </p:txBody>
      </p:sp>
      <p:pic>
        <p:nvPicPr>
          <p:cNvPr id="68612" name="Picture 5">
            <a:extLst>
              <a:ext uri="{FF2B5EF4-FFF2-40B4-BE49-F238E27FC236}">
                <a16:creationId xmlns:a16="http://schemas.microsoft.com/office/drawing/2014/main" id="{E782E519-CCC6-4DB0-83CE-C1205C960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2597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3">
            <a:extLst>
              <a:ext uri="{FF2B5EF4-FFF2-40B4-BE49-F238E27FC236}">
                <a16:creationId xmlns:a16="http://schemas.microsoft.com/office/drawing/2014/main" id="{7D52D96F-E032-465A-8F99-E26698A71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20. Какой наименьшей длины должна быть проволока, чтобы из неё можно было сложить рёберную модель икосаэдра с ребром 4 см? </a:t>
            </a:r>
            <a:endParaRPr lang="ru-RU" altLang="ru-RU" dirty="0"/>
          </a:p>
        </p:txBody>
      </p:sp>
      <p:sp>
        <p:nvSpPr>
          <p:cNvPr id="208900" name="Text Box 4">
            <a:extLst>
              <a:ext uri="{FF2B5EF4-FFF2-40B4-BE49-F238E27FC236}">
                <a16:creationId xmlns:a16="http://schemas.microsoft.com/office/drawing/2014/main" id="{C3DC1AC2-5604-4C54-86C2-BA2C3244A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140 см.</a:t>
            </a:r>
          </a:p>
        </p:txBody>
      </p:sp>
      <p:pic>
        <p:nvPicPr>
          <p:cNvPr id="72708" name="Picture 5">
            <a:extLst>
              <a:ext uri="{FF2B5EF4-FFF2-40B4-BE49-F238E27FC236}">
                <a16:creationId xmlns:a16="http://schemas.microsoft.com/office/drawing/2014/main" id="{F354EBF8-0970-438F-A0C2-2EFE05D2D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2597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3">
            <a:extLst>
              <a:ext uri="{FF2B5EF4-FFF2-40B4-BE49-F238E27FC236}">
                <a16:creationId xmlns:a16="http://schemas.microsoft.com/office/drawing/2014/main" id="{7ECA0697-0566-4DB5-948C-09733387C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21. Можно ли обойти все рёбра додекаэдра, пройдя по каждому ребру ровно один раз?</a:t>
            </a:r>
          </a:p>
        </p:txBody>
      </p:sp>
      <p:sp>
        <p:nvSpPr>
          <p:cNvPr id="202756" name="Text Box 4">
            <a:extLst>
              <a:ext uri="{FF2B5EF4-FFF2-40B4-BE49-F238E27FC236}">
                <a16:creationId xmlns:a16="http://schemas.microsoft.com/office/drawing/2014/main" id="{022825DE-7B36-4F60-B404-F9B5107DD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Нет.</a:t>
            </a:r>
          </a:p>
        </p:txBody>
      </p:sp>
      <p:pic>
        <p:nvPicPr>
          <p:cNvPr id="74756" name="Picture 7">
            <a:extLst>
              <a:ext uri="{FF2B5EF4-FFF2-40B4-BE49-F238E27FC236}">
                <a16:creationId xmlns:a16="http://schemas.microsoft.com/office/drawing/2014/main" id="{2CDB0E13-5DCF-4748-A4C8-E741AF0F5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1949450"/>
            <a:ext cx="2940050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3">
            <a:extLst>
              <a:ext uri="{FF2B5EF4-FFF2-40B4-BE49-F238E27FC236}">
                <a16:creationId xmlns:a16="http://schemas.microsoft.com/office/drawing/2014/main" id="{7843D050-F578-47D8-9040-902372C79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22. Какое наименьшее число </a:t>
            </a:r>
            <a:r>
              <a:rPr lang="ru-RU" altLang="ru-RU" dirty="0"/>
              <a:t>рёбер </a:t>
            </a:r>
            <a:r>
              <a:rPr lang="ru-RU" altLang="ru-RU" dirty="0">
                <a:cs typeface="Times New Roman" panose="02020603050405020304" pitchFamily="18" charset="0"/>
              </a:rPr>
              <a:t>придется пройти дважды, чтобы </a:t>
            </a:r>
            <a:r>
              <a:rPr lang="ru-RU" altLang="ru-RU" dirty="0"/>
              <a:t>обойти все рёбра додекаэдра</a:t>
            </a:r>
            <a:r>
              <a:rPr lang="ru-RU" altLang="ru-RU" dirty="0">
                <a:cs typeface="Times New Roman" panose="02020603050405020304" pitchFamily="18" charset="0"/>
              </a:rPr>
              <a:t>? </a:t>
            </a:r>
            <a:endParaRPr lang="ru-RU" altLang="ru-RU" dirty="0"/>
          </a:p>
        </p:txBody>
      </p:sp>
      <p:sp>
        <p:nvSpPr>
          <p:cNvPr id="204804" name="Text Box 4">
            <a:extLst>
              <a:ext uri="{FF2B5EF4-FFF2-40B4-BE49-F238E27FC236}">
                <a16:creationId xmlns:a16="http://schemas.microsoft.com/office/drawing/2014/main" id="{9C24DBC9-2703-4BA7-B064-C690091F8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Девять.</a:t>
            </a:r>
          </a:p>
        </p:txBody>
      </p:sp>
      <p:pic>
        <p:nvPicPr>
          <p:cNvPr id="76804" name="Picture 6">
            <a:extLst>
              <a:ext uri="{FF2B5EF4-FFF2-40B4-BE49-F238E27FC236}">
                <a16:creationId xmlns:a16="http://schemas.microsoft.com/office/drawing/2014/main" id="{D6E05E64-E67E-461A-8DF0-4B75A83F2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2940050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3">
            <a:extLst>
              <a:ext uri="{FF2B5EF4-FFF2-40B4-BE49-F238E27FC236}">
                <a16:creationId xmlns:a16="http://schemas.microsoft.com/office/drawing/2014/main" id="{0A53BAEB-AB73-453E-AE8A-91B394F4C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23. Какое наименьшее число </a:t>
            </a:r>
            <a:r>
              <a:rPr lang="ru-RU" altLang="ru-RU" dirty="0"/>
              <a:t>рёбер </a:t>
            </a:r>
            <a:r>
              <a:rPr lang="ru-RU" altLang="ru-RU" dirty="0">
                <a:cs typeface="Times New Roman" panose="02020603050405020304" pitchFamily="18" charset="0"/>
              </a:rPr>
              <a:t>придется пройти дважды, чтобы </a:t>
            </a:r>
            <a:r>
              <a:rPr lang="ru-RU" altLang="ru-RU" dirty="0"/>
              <a:t>обойти все рёбра додекаэдра и вернуться в исходную вершину</a:t>
            </a:r>
            <a:r>
              <a:rPr lang="ru-RU" altLang="ru-RU" dirty="0">
                <a:cs typeface="Times New Roman" panose="02020603050405020304" pitchFamily="18" charset="0"/>
              </a:rPr>
              <a:t>? </a:t>
            </a:r>
            <a:endParaRPr lang="ru-RU" altLang="ru-RU" dirty="0"/>
          </a:p>
        </p:txBody>
      </p:sp>
      <p:sp>
        <p:nvSpPr>
          <p:cNvPr id="212996" name="Text Box 4">
            <a:extLst>
              <a:ext uri="{FF2B5EF4-FFF2-40B4-BE49-F238E27FC236}">
                <a16:creationId xmlns:a16="http://schemas.microsoft.com/office/drawing/2014/main" id="{C4E9D247-7C18-4305-9B88-DAF7E0D83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Десять.</a:t>
            </a:r>
          </a:p>
        </p:txBody>
      </p:sp>
      <p:pic>
        <p:nvPicPr>
          <p:cNvPr id="78852" name="Picture 5">
            <a:extLst>
              <a:ext uri="{FF2B5EF4-FFF2-40B4-BE49-F238E27FC236}">
                <a16:creationId xmlns:a16="http://schemas.microsoft.com/office/drawing/2014/main" id="{5D8959BF-CF66-4510-83ED-462DB175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2940050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3">
            <a:extLst>
              <a:ext uri="{FF2B5EF4-FFF2-40B4-BE49-F238E27FC236}">
                <a16:creationId xmlns:a16="http://schemas.microsoft.com/office/drawing/2014/main" id="{D6F5A5A0-FF83-451E-A303-10F242D80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24. Какой наименьшей длины должна быть проволока, чтобы из неё можно было сложить рёберную модель додекаэдра с ребром 4 см? </a:t>
            </a:r>
            <a:endParaRPr lang="ru-RU" altLang="ru-RU" dirty="0"/>
          </a:p>
        </p:txBody>
      </p:sp>
      <p:sp>
        <p:nvSpPr>
          <p:cNvPr id="208900" name="Text Box 4">
            <a:extLst>
              <a:ext uri="{FF2B5EF4-FFF2-40B4-BE49-F238E27FC236}">
                <a16:creationId xmlns:a16="http://schemas.microsoft.com/office/drawing/2014/main" id="{1D3F1EC9-FEE4-4B5E-B746-92213867F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156 см.</a:t>
            </a:r>
          </a:p>
        </p:txBody>
      </p:sp>
      <p:pic>
        <p:nvPicPr>
          <p:cNvPr id="82948" name="Picture 5">
            <a:extLst>
              <a:ext uri="{FF2B5EF4-FFF2-40B4-BE49-F238E27FC236}">
                <a16:creationId xmlns:a16="http://schemas.microsoft.com/office/drawing/2014/main" id="{56A7903D-8FB2-44C5-8E55-F962A67C1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2940050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3">
            <a:extLst>
              <a:ext uri="{FF2B5EF4-FFF2-40B4-BE49-F238E27FC236}">
                <a16:creationId xmlns:a16="http://schemas.microsoft.com/office/drawing/2014/main" id="{3BBF9CB1-C3EE-4E40-89C7-87325CEE9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25*. Докажите, что у любого графа, у которого больше одной вершины и ребрами являются отрезки, имеются хотя бы две вершины одинакового индекса.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endParaRPr lang="ru-RU" altLang="ru-RU" sz="2800" dirty="0"/>
          </a:p>
        </p:txBody>
      </p:sp>
      <p:sp>
        <p:nvSpPr>
          <p:cNvPr id="212996" name="Text Box 4">
            <a:extLst>
              <a:ext uri="{FF2B5EF4-FFF2-40B4-BE49-F238E27FC236}">
                <a16:creationId xmlns:a16="http://schemas.microsoft.com/office/drawing/2014/main" id="{739A817D-406E-4DF9-9892-99939075A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0"/>
            <a:ext cx="90678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solidFill>
                  <a:srgbClr val="FF3300"/>
                </a:solidFill>
              </a:rPr>
              <a:t>	Доказательство.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Пусть </a:t>
            </a:r>
            <a:r>
              <a:rPr lang="en-US" altLang="ru-RU" sz="2800" i="1" dirty="0"/>
              <a:t>A </a:t>
            </a:r>
            <a:r>
              <a:rPr lang="ru-RU" altLang="ru-RU" sz="2800" dirty="0"/>
              <a:t>– вершина графа с наибольшим индексом, равным </a:t>
            </a:r>
            <a:r>
              <a:rPr lang="en-US" altLang="ru-RU" sz="2800" i="1" dirty="0"/>
              <a:t>n</a:t>
            </a:r>
            <a:r>
              <a:rPr lang="ru-RU" altLang="ru-RU" sz="2800" dirty="0"/>
              <a:t>.</a:t>
            </a:r>
            <a:r>
              <a:rPr lang="en-US" altLang="ru-RU" sz="2800" dirty="0"/>
              <a:t> </a:t>
            </a:r>
            <a:r>
              <a:rPr lang="ru-RU" altLang="ru-RU" sz="2800" dirty="0"/>
              <a:t>Если среди вершин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…, </a:t>
            </a:r>
            <a:r>
              <a:rPr lang="en-US" altLang="ru-RU" sz="2800" i="1" dirty="0"/>
              <a:t>A</a:t>
            </a:r>
            <a:r>
              <a:rPr lang="en-US" altLang="ru-RU" sz="2800" i="1" baseline="-25000" dirty="0"/>
              <a:t>n</a:t>
            </a:r>
            <a:r>
              <a:rPr lang="en-US" altLang="ru-RU" sz="2800" i="1" dirty="0"/>
              <a:t> </a:t>
            </a:r>
            <a:r>
              <a:rPr lang="ru-RU" altLang="ru-RU" sz="2800" dirty="0"/>
              <a:t>имеется вершина индекса </a:t>
            </a:r>
            <a:r>
              <a:rPr lang="en-US" altLang="ru-RU" sz="2800" i="1" dirty="0"/>
              <a:t>n</a:t>
            </a:r>
            <a:r>
              <a:rPr lang="ru-RU" altLang="ru-RU" sz="2800" dirty="0"/>
              <a:t>, то мы получим две вершины индекса </a:t>
            </a:r>
            <a:r>
              <a:rPr lang="en-US" altLang="ru-RU" sz="2800" i="1" dirty="0"/>
              <a:t>n</a:t>
            </a:r>
            <a:r>
              <a:rPr lang="ru-RU" altLang="ru-RU" sz="2800" dirty="0"/>
              <a:t>. Если индексы всех вершин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…, </a:t>
            </a:r>
            <a:r>
              <a:rPr lang="en-US" altLang="ru-RU" sz="2800" i="1" dirty="0"/>
              <a:t>A</a:t>
            </a:r>
            <a:r>
              <a:rPr lang="en-US" altLang="ru-RU" sz="2800" i="1" baseline="-25000" dirty="0"/>
              <a:t>n</a:t>
            </a:r>
            <a:r>
              <a:rPr lang="en-US" altLang="ru-RU" sz="2800" dirty="0"/>
              <a:t> </a:t>
            </a:r>
            <a:r>
              <a:rPr lang="ru-RU" altLang="ru-RU" sz="2800" dirty="0"/>
              <a:t>меньше </a:t>
            </a:r>
            <a:r>
              <a:rPr lang="en-US" altLang="ru-RU" sz="2800" i="1" dirty="0"/>
              <a:t>n</a:t>
            </a:r>
            <a:r>
              <a:rPr lang="ru-RU" altLang="ru-RU" sz="2800" dirty="0"/>
              <a:t>, то среди этих вершин найдутся две вершины одинакового индекса, так как количество вершин равно </a:t>
            </a:r>
            <a:r>
              <a:rPr lang="en-US" altLang="ru-RU" sz="2800" i="1" dirty="0"/>
              <a:t>n</a:t>
            </a:r>
            <a:r>
              <a:rPr lang="ru-RU" altLang="ru-RU" sz="2800" dirty="0"/>
              <a:t>, а индексы этих вершин могут принимать значения только 1, 2, …, </a:t>
            </a:r>
            <a:r>
              <a:rPr lang="en-US" altLang="ru-RU" sz="2800" i="1" dirty="0"/>
              <a:t>n </a:t>
            </a:r>
            <a:r>
              <a:rPr lang="ru-RU" altLang="ru-RU" sz="2800" dirty="0"/>
              <a:t>– 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https://mnemozina.ru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86400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70EF0CD-3155-46D6-B3D2-A6983800C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2060848"/>
            <a:ext cx="7772400" cy="1584176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FF3300"/>
                </a:solidFill>
              </a:rPr>
              <a:t>Теорема Эйлера</a:t>
            </a:r>
            <a:r>
              <a:rPr lang="en-US" altLang="ru-RU" dirty="0">
                <a:solidFill>
                  <a:srgbClr val="FF3300"/>
                </a:solidFill>
              </a:rPr>
              <a:t> </a:t>
            </a:r>
            <a:br>
              <a:rPr lang="ru-RU" altLang="ru-RU" dirty="0">
                <a:solidFill>
                  <a:srgbClr val="FF3300"/>
                </a:solidFill>
              </a:rPr>
            </a:br>
            <a:r>
              <a:rPr lang="ru-RU" altLang="ru-RU" dirty="0">
                <a:solidFill>
                  <a:srgbClr val="FF3300"/>
                </a:solidFill>
              </a:rPr>
              <a:t>для графов на плоскости</a:t>
            </a:r>
          </a:p>
        </p:txBody>
      </p:sp>
    </p:spTree>
    <p:extLst>
      <p:ext uri="{BB962C8B-B14F-4D97-AF65-F5344CB8AC3E}">
        <p14:creationId xmlns:p14="http://schemas.microsoft.com/office/powerpoint/2010/main" val="13092364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3">
            <a:extLst>
              <a:ext uri="{FF2B5EF4-FFF2-40B4-BE49-F238E27FC236}">
                <a16:creationId xmlns:a16="http://schemas.microsoft.com/office/drawing/2014/main" id="{3BBF9CB1-C3EE-4E40-89C7-87325CEE9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Связный граф, не содержащий ни одной замкнутой ломаной, называется 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деревом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На рисунке изображён </a:t>
            </a:r>
            <a:r>
              <a:rPr lang="ru-RU" sz="2800" dirty="0">
                <a:ea typeface="Times New Roman" panose="02020603050405020304" pitchFamily="18" charset="0"/>
              </a:rPr>
              <a:t>граф, являющейся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деревом.</a:t>
            </a:r>
            <a:endParaRPr lang="ru-RU" alt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CF6092-CE83-4AC6-B4D6-D554E6753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368600"/>
            <a:ext cx="3077560" cy="25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210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3">
            <a:extLst>
              <a:ext uri="{FF2B5EF4-FFF2-40B4-BE49-F238E27FC236}">
                <a16:creationId xmlns:a16="http://schemas.microsoft.com/office/drawing/2014/main" id="{3BBF9CB1-C3EE-4E40-89C7-87325CEE9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802"/>
            <a:ext cx="8991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ru-RU" altLang="ru-RU" sz="2800" dirty="0"/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Докажите, что для любого дерева, имеющего В вершин и Р ребер, справедливо соотношение Эйлера: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- Р = 1.</a:t>
            </a:r>
            <a:endParaRPr lang="ru-RU" altLang="ru-RU" sz="28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6B27370-FDD9-4076-AF34-4D7DF4C179C2}"/>
              </a:ext>
            </a:extLst>
          </p:cNvPr>
          <p:cNvGrpSpPr/>
          <p:nvPr/>
        </p:nvGrpSpPr>
        <p:grpSpPr>
          <a:xfrm>
            <a:off x="27039" y="1465921"/>
            <a:ext cx="8991600" cy="3148003"/>
            <a:chOff x="27039" y="1465921"/>
            <a:chExt cx="8991600" cy="3148003"/>
          </a:xfrm>
        </p:grpSpPr>
        <p:sp>
          <p:nvSpPr>
            <p:cNvPr id="3" name="Text Box 3">
              <a:extLst>
                <a:ext uri="{FF2B5EF4-FFF2-40B4-BE49-F238E27FC236}">
                  <a16:creationId xmlns:a16="http://schemas.microsoft.com/office/drawing/2014/main" id="{01875ECC-B6D5-47CE-9F3B-BA115DAC4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39" y="3352040"/>
              <a:ext cx="8991600" cy="1261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solidFill>
                    <a:srgbClr val="FF0000"/>
                  </a:solidFill>
                </a:rPr>
                <a:t>	</a:t>
              </a:r>
              <a:r>
                <a:rPr lang="ru-RU" altLang="ru-RU" sz="2400" dirty="0">
                  <a:solidFill>
                    <a:srgbClr val="FF0000"/>
                  </a:solidFill>
                </a:rPr>
                <a:t>Доказательство.</a:t>
              </a:r>
              <a:r>
                <a:rPr lang="ru-RU" altLang="ru-RU" sz="2400" dirty="0"/>
                <a:t> Рассмотрим какое-нибудь крайнее ребро дерева, т. е. такое, у которого имеется вершина индекса 1 (самостоятельно обоснуйте существование такого ребра).</a:t>
              </a:r>
              <a:r>
                <a: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altLang="ru-RU" sz="2400" dirty="0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60F444D-E3BA-48F1-95B7-6D46EAB56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1641" y="1465921"/>
              <a:ext cx="2304256" cy="1936611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42BFEBD-A362-4032-A7C0-C0545D5D2E1E}"/>
              </a:ext>
            </a:extLst>
          </p:cNvPr>
          <p:cNvGrpSpPr/>
          <p:nvPr/>
        </p:nvGrpSpPr>
        <p:grpSpPr>
          <a:xfrm>
            <a:off x="27039" y="1465921"/>
            <a:ext cx="8991600" cy="4266630"/>
            <a:chOff x="27039" y="1465921"/>
            <a:chExt cx="8991600" cy="426663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F65B33E-BB1B-483D-8A3B-CCF23F908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2948" y="1465921"/>
              <a:ext cx="1778626" cy="1936612"/>
            </a:xfrm>
            <a:prstGeom prst="rect">
              <a:avLst/>
            </a:prstGeom>
          </p:spPr>
        </p:pic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9294FBC5-ED7D-47B5-8E2A-2A524836C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39" y="4470667"/>
              <a:ext cx="8991600" cy="1261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solidFill>
                    <a:srgbClr val="FF0000"/>
                  </a:solidFill>
                </a:rPr>
                <a:t>	</a:t>
              </a:r>
              <a:r>
                <a: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Удалим это ребро. При этом граф останется деревом, а число вершин и число рёбер уменьшатся на единицу. Значит, В – Р не изменится. </a:t>
              </a:r>
              <a:endParaRPr lang="ru-RU" altLang="ru-RU" sz="2400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F9B8E5B-9B30-4302-A5BF-F4CAB9976784}"/>
              </a:ext>
            </a:extLst>
          </p:cNvPr>
          <p:cNvGrpSpPr/>
          <p:nvPr/>
        </p:nvGrpSpPr>
        <p:grpSpPr>
          <a:xfrm>
            <a:off x="27039" y="2199458"/>
            <a:ext cx="8991600" cy="4628800"/>
            <a:chOff x="27039" y="2199458"/>
            <a:chExt cx="8991600" cy="46288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1BA2894-9A50-4A78-99C7-D20C277E6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43719" y="2199458"/>
              <a:ext cx="590729" cy="1229542"/>
            </a:xfrm>
            <a:prstGeom prst="rect">
              <a:avLst/>
            </a:prstGeom>
          </p:spPr>
        </p:pic>
        <p:sp>
          <p:nvSpPr>
            <p:cNvPr id="11" name="Text Box 3">
              <a:extLst>
                <a:ext uri="{FF2B5EF4-FFF2-40B4-BE49-F238E27FC236}">
                  <a16:creationId xmlns:a16="http://schemas.microsoft.com/office/drawing/2014/main" id="{F81B7EE7-0536-4EA0-B14E-A679F04288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39" y="5566374"/>
              <a:ext cx="8991600" cy="1261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solidFill>
                    <a:srgbClr val="FF0000"/>
                  </a:solidFill>
                </a:rPr>
                <a:t>	</a:t>
              </a:r>
              <a:r>
                <a: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Повторяя удаление крайних рёбер, мы придём к графу, состоящему из одного ребра и двух его вершин. Для этого графа В – Р = 1. Следовательно, В – Р = 1 и для исходного графа.</a:t>
              </a:r>
              <a:endParaRPr lang="ru-RU" alt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37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3">
            <a:extLst>
              <a:ext uri="{FF2B5EF4-FFF2-40B4-BE49-F238E27FC236}">
                <a16:creationId xmlns:a16="http://schemas.microsoft.com/office/drawing/2014/main" id="{3BBF9CB1-C3EE-4E40-89C7-87325CEE9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Граф, не содержащий ни одной замкнутой ломаной, называ­ется 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лесом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Пусть лес состоит из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деревьев и имеет В вершин и Р ре­бер. Чему равно В - Р?</a:t>
            </a:r>
            <a:endParaRPr lang="ru-RU" altLang="ru-RU" sz="2800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3317210-3A8D-4C3D-8630-63AB6D1A4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7192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solidFill>
                  <a:srgbClr val="FF0000"/>
                </a:solidFill>
              </a:rPr>
              <a:t>	Ответ</a:t>
            </a:r>
            <a:r>
              <a:rPr lang="en-US" altLang="ru-RU" sz="2800" dirty="0">
                <a:solidFill>
                  <a:srgbClr val="FF0000"/>
                </a:solidFill>
              </a:rPr>
              <a:t>:</a:t>
            </a:r>
            <a:r>
              <a:rPr lang="ru-RU" altLang="ru-RU" sz="2800" dirty="0"/>
              <a:t> </a:t>
            </a:r>
            <a:r>
              <a:rPr lang="en-US" altLang="ru-RU" sz="2800" i="1" dirty="0"/>
              <a:t>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940C2F-10F7-44B1-AB47-EF872D207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271" y="2138915"/>
            <a:ext cx="3199729" cy="27826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98CF6C-5ECA-4067-A09B-24C39416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818" y="3031287"/>
            <a:ext cx="2263625" cy="19685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026731-87A4-4C91-BD13-0276A452C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888" y="3429000"/>
            <a:ext cx="1699318" cy="147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E80A369F-467E-40B2-A814-9B7646FF6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760"/>
            <a:ext cx="8991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 Эйлера.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 </a:t>
            </a:r>
            <a:r>
              <a:rPr lang="ru-RU" altLang="ru-RU" sz="2800" dirty="0"/>
              <a:t>Для связного простого графа имеет место равенство</a:t>
            </a:r>
            <a:r>
              <a:rPr lang="ru-RU" altLang="ru-RU" sz="2800" dirty="0">
                <a:cs typeface="Times New Roman" panose="02020603050405020304" pitchFamily="18" charset="0"/>
              </a:rPr>
              <a:t> В - Р + Г = </a:t>
            </a:r>
            <a:r>
              <a:rPr lang="ru-RU" altLang="ru-RU" sz="2800" dirty="0"/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где В - число вершин, Р - общее число ребер, Г - число </a:t>
            </a:r>
            <a:r>
              <a:rPr lang="ru-RU" altLang="ru-RU" sz="2800" dirty="0"/>
              <a:t>областей </a:t>
            </a:r>
            <a:r>
              <a:rPr lang="ru-RU" altLang="ru-RU" sz="2800" dirty="0">
                <a:cs typeface="Times New Roman" panose="02020603050405020304" pitchFamily="18" charset="0"/>
              </a:rPr>
              <a:t>(граней)</a:t>
            </a:r>
            <a:r>
              <a:rPr lang="ru-RU" altLang="ru-RU" sz="2800" dirty="0"/>
              <a:t>, на которые граф разбивает плоскость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4" name="Picture 11">
            <a:extLst>
              <a:ext uri="{FF2B5EF4-FFF2-40B4-BE49-F238E27FC236}">
                <a16:creationId xmlns:a16="http://schemas.microsoft.com/office/drawing/2014/main" id="{1229361F-ECD6-43A9-AC47-17A98A617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228600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 Box 17">
            <a:extLst>
              <a:ext uri="{FF2B5EF4-FFF2-40B4-BE49-F238E27FC236}">
                <a16:creationId xmlns:a16="http://schemas.microsoft.com/office/drawing/2014/main" id="{49F77F17-2433-4277-AB1D-44D917F78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9756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Например, для графа, изображенного на рисунке, В = 8, Р = 12, Г = 6.</a:t>
            </a:r>
            <a:endParaRPr lang="ru-RU" altLang="ru-RU" sz="2800">
              <a:cs typeface="Times New Roman" panose="02020603050405020304" pitchFamily="18" charset="0"/>
            </a:endParaRP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446E18FA-284B-41DB-B795-4FEBD47B6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850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Граф называется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>
                <a:solidFill>
                  <a:srgbClr val="FF3300"/>
                </a:solidFill>
              </a:rPr>
              <a:t>простым</a:t>
            </a:r>
            <a:r>
              <a:rPr lang="ru-RU" altLang="ru-RU" sz="2800" dirty="0"/>
              <a:t>, если его ребра или не имеют общих точек, или имеют только общие вершины.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052">
            <a:extLst>
              <a:ext uri="{FF2B5EF4-FFF2-40B4-BE49-F238E27FC236}">
                <a16:creationId xmlns:a16="http://schemas.microsoft.com/office/drawing/2014/main" id="{BF83C964-FF9E-495F-944D-2F00CB15B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</a:rPr>
              <a:t>	Доказательство. </a:t>
            </a:r>
            <a:r>
              <a:rPr lang="ru-RU" altLang="ru-RU" sz="2400" dirty="0"/>
              <a:t>Стянем какое-нибудь ребро связного простого графа, соединяющее две его вершины, в точку. При этом число ребер и число вершин уменьшаться на единицу, а число областей не изменится. Следовательно, В – Р + Г не измениться. Продолжая стягивать ребра, мы придем к графу, у которого имеется одна вершина, а ребрами являются петли. Уберем какое-нибудь ребро. При этом число ребер и число областей уменьшаться на единицу. Следовательно, В – Р + Г не изменится. Продолжая убирать ребра, мы придем к графу, у которого имеется одна вершина и одно ребро. У этого графа В = 1, Р = 1, Г = 2 и, следовательно, В – Р + Г = 2. Значит, для исходного графа также выполняется равенство В – Р + Г = 2.</a:t>
            </a:r>
          </a:p>
        </p:txBody>
      </p:sp>
      <p:pic>
        <p:nvPicPr>
          <p:cNvPr id="7172" name="Picture 2053">
            <a:extLst>
              <a:ext uri="{FF2B5EF4-FFF2-40B4-BE49-F238E27FC236}">
                <a16:creationId xmlns:a16="http://schemas.microsoft.com/office/drawing/2014/main" id="{E71E4C42-BBE4-4340-8966-CD90D13DC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1549400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2054">
            <a:extLst>
              <a:ext uri="{FF2B5EF4-FFF2-40B4-BE49-F238E27FC236}">
                <a16:creationId xmlns:a16="http://schemas.microsoft.com/office/drawing/2014/main" id="{289F1791-60E4-4731-86B7-49932720E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029200"/>
            <a:ext cx="1549400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2055">
            <a:extLst>
              <a:ext uri="{FF2B5EF4-FFF2-40B4-BE49-F238E27FC236}">
                <a16:creationId xmlns:a16="http://schemas.microsoft.com/office/drawing/2014/main" id="{BCD8A0D0-861D-4317-9873-B5CE93ABF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29200"/>
            <a:ext cx="2116138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2056">
            <a:extLst>
              <a:ext uri="{FF2B5EF4-FFF2-40B4-BE49-F238E27FC236}">
                <a16:creationId xmlns:a16="http://schemas.microsoft.com/office/drawing/2014/main" id="{96B9CB09-6822-40AC-B1CD-BDF8AF5D5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029200"/>
            <a:ext cx="4921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2057">
            <a:extLst>
              <a:ext uri="{FF2B5EF4-FFF2-40B4-BE49-F238E27FC236}">
                <a16:creationId xmlns:a16="http://schemas.microsoft.com/office/drawing/2014/main" id="{C4F83C93-7410-4F2E-B5C4-26A86AE01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29200"/>
            <a:ext cx="1571625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70EF0CD-3155-46D6-B3D2-A6983800C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Задача Эйлера</a:t>
            </a:r>
          </a:p>
        </p:txBody>
      </p:sp>
      <p:pic>
        <p:nvPicPr>
          <p:cNvPr id="3075" name="Picture 39">
            <a:extLst>
              <a:ext uri="{FF2B5EF4-FFF2-40B4-BE49-F238E27FC236}">
                <a16:creationId xmlns:a16="http://schemas.microsoft.com/office/drawing/2014/main" id="{E28716DA-27BA-44CC-BCB1-672DC5824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3305175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43">
            <a:extLst>
              <a:ext uri="{FF2B5EF4-FFF2-40B4-BE49-F238E27FC236}">
                <a16:creationId xmlns:a16="http://schemas.microsoft.com/office/drawing/2014/main" id="{E122C25D-6935-4475-AF2C-24DE5CD8E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9600"/>
            <a:ext cx="9067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>
                <a:solidFill>
                  <a:srgbClr val="FF3300"/>
                </a:solidFill>
                <a:cs typeface="Times New Roman" panose="02020603050405020304" pitchFamily="18" charset="0"/>
              </a:rPr>
              <a:t>Задача.</a:t>
            </a:r>
            <a:r>
              <a:rPr lang="ru-RU" altLang="ru-RU" sz="2800" b="1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Три соседа имеют три общих колодца. Можно ли провести непересекающиеся дорожки от каждого дома к каждому колодцу?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E0453D9-0D86-4B09-9F57-60C3B775D1F0}"/>
              </a:ext>
            </a:extLst>
          </p:cNvPr>
          <p:cNvGrpSpPr>
            <a:grpSpLocks/>
          </p:cNvGrpSpPr>
          <p:nvPr/>
        </p:nvGrpSpPr>
        <p:grpSpPr bwMode="auto">
          <a:xfrm>
            <a:off x="97864" y="1999709"/>
            <a:ext cx="9144000" cy="4875212"/>
            <a:chOff x="0" y="1982788"/>
            <a:chExt cx="9144000" cy="4875212"/>
          </a:xfrm>
        </p:grpSpPr>
        <p:sp>
          <p:nvSpPr>
            <p:cNvPr id="3078" name="Text Box 36">
              <a:extLst>
                <a:ext uri="{FF2B5EF4-FFF2-40B4-BE49-F238E27FC236}">
                  <a16:creationId xmlns:a16="http://schemas.microsoft.com/office/drawing/2014/main" id="{08F8FA7E-345B-43AB-8EF4-9680DDF9D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057775"/>
              <a:ext cx="9144000" cy="180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>
                  <a:cs typeface="Times New Roman" panose="02020603050405020304" pitchFamily="18" charset="0"/>
                </a:rPr>
                <a:t>	Т</a:t>
              </a:r>
              <a:r>
                <a:rPr lang="ru-RU" altLang="ru-RU" sz="2800"/>
                <a:t>о, что не получилось на рисунке, не является доказательством невозможности соединения дорожками домиков и колодцев. Для доказательства воспользуемся следующей теоремой Эйлера.</a:t>
              </a:r>
              <a:endParaRPr lang="ru-RU" altLang="ru-RU" sz="2800">
                <a:cs typeface="Times New Roman" panose="02020603050405020304" pitchFamily="18" charset="0"/>
              </a:endParaRPr>
            </a:p>
          </p:txBody>
        </p:sp>
        <p:pic>
          <p:nvPicPr>
            <p:cNvPr id="3079" name="Рисунок 2">
              <a:extLst>
                <a:ext uri="{FF2B5EF4-FFF2-40B4-BE49-F238E27FC236}">
                  <a16:creationId xmlns:a16="http://schemas.microsoft.com/office/drawing/2014/main" id="{1857CC5A-9DD2-4FED-B46F-75EDE56CF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320" y="1982788"/>
              <a:ext cx="4470933" cy="3228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26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4AB87EC7-EA70-4940-BF6C-473A7BD94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0678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</a:rPr>
              <a:t>	Решение. </a:t>
            </a:r>
            <a:r>
              <a:rPr lang="ru-RU" altLang="ru-RU" sz="2400" dirty="0"/>
              <a:t>Предположим, что м</a:t>
            </a:r>
            <a:r>
              <a:rPr lang="ru-RU" altLang="ru-RU" sz="2400" dirty="0">
                <a:cs typeface="Times New Roman" panose="02020603050405020304" pitchFamily="18" charset="0"/>
              </a:rPr>
              <a:t>ожно провести непересекающиеся дорожки от каждого дома к каждому колодцу</a:t>
            </a:r>
            <a:r>
              <a:rPr lang="ru-RU" altLang="ru-RU" sz="2400" dirty="0"/>
              <a:t>. Рассмотрим граф, вершинами которого являются домики и колодцы, а ребрами – дорожки. У него В = 6, Р = 9 и, следовательно, Г = 5. </a:t>
            </a:r>
            <a:r>
              <a:rPr lang="ru-RU" altLang="ru-RU" sz="2400" dirty="0">
                <a:cs typeface="Times New Roman" panose="02020603050405020304" pitchFamily="18" charset="0"/>
              </a:rPr>
              <a:t>Каждая из пяти </a:t>
            </a:r>
            <a:r>
              <a:rPr lang="ru-RU" altLang="ru-RU" sz="2400" dirty="0"/>
              <a:t>областей ограничена,</a:t>
            </a:r>
            <a:r>
              <a:rPr lang="ru-RU" altLang="ru-RU" sz="2400" dirty="0">
                <a:cs typeface="Times New Roman" panose="02020603050405020304" pitchFamily="18" charset="0"/>
              </a:rPr>
              <a:t> по крайней мере</a:t>
            </a:r>
            <a:r>
              <a:rPr lang="ru-RU" altLang="ru-RU" sz="2400" dirty="0"/>
              <a:t>,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/>
              <a:t>четырьмя</a:t>
            </a:r>
            <a:r>
              <a:rPr lang="ru-RU" altLang="ru-RU" sz="2400" dirty="0">
                <a:cs typeface="Times New Roman" panose="02020603050405020304" pitchFamily="18" charset="0"/>
              </a:rPr>
              <a:t> ребра</a:t>
            </a:r>
            <a:r>
              <a:rPr lang="ru-RU" altLang="ru-RU" sz="2400" dirty="0"/>
              <a:t>ми</a:t>
            </a:r>
            <a:r>
              <a:rPr lang="ru-RU" altLang="ru-RU" sz="2400" dirty="0">
                <a:cs typeface="Times New Roman" panose="02020603050405020304" pitchFamily="18" charset="0"/>
              </a:rPr>
              <a:t>, поскольку, по условию задачи, ни одна из дорожек не должна непосредственно соединять два дома или два колодца. Так как каждое ребро </a:t>
            </a:r>
            <a:r>
              <a:rPr lang="ru-RU" altLang="ru-RU" sz="2400" dirty="0"/>
              <a:t>разделяет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/>
              <a:t>две области</a:t>
            </a:r>
            <a:r>
              <a:rPr lang="ru-RU" altLang="ru-RU" sz="2400" dirty="0">
                <a:cs typeface="Times New Roman" panose="02020603050405020304" pitchFamily="18" charset="0"/>
              </a:rPr>
              <a:t>, то количество ребер должно быть не меньше (5∙4)/2 = 10, что противоречит </a:t>
            </a:r>
            <a:r>
              <a:rPr lang="ru-RU" altLang="ru-RU" sz="2400" dirty="0"/>
              <a:t>тому, что их </a:t>
            </a:r>
            <a:r>
              <a:rPr lang="ru-RU" altLang="ru-RU" sz="2400" dirty="0">
                <a:cs typeface="Times New Roman" panose="02020603050405020304" pitchFamily="18" charset="0"/>
              </a:rPr>
              <a:t>число равно 9. </a:t>
            </a:r>
          </a:p>
        </p:txBody>
      </p:sp>
      <p:pic>
        <p:nvPicPr>
          <p:cNvPr id="9220" name="Рисунок 1">
            <a:extLst>
              <a:ext uri="{FF2B5EF4-FFF2-40B4-BE49-F238E27FC236}">
                <a16:creationId xmlns:a16="http://schemas.microsoft.com/office/drawing/2014/main" id="{EF6795F2-93BC-4054-9A0B-E37698DF0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068763"/>
            <a:ext cx="382270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4B4AB4B-CCF5-466B-B3CE-417A5FE52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8CBAE073-0762-42C3-99F8-AAE923EBF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8991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/>
              <a:t>	1. Посчитайте число вершин (В), ребер (Р) и областей (Г) для графов, изображенных на рисунке.</a:t>
            </a:r>
          </a:p>
        </p:txBody>
      </p:sp>
      <p:sp>
        <p:nvSpPr>
          <p:cNvPr id="126983" name="Text Box 7">
            <a:extLst>
              <a:ext uri="{FF2B5EF4-FFF2-40B4-BE49-F238E27FC236}">
                <a16:creationId xmlns:a16="http://schemas.microsoft.com/office/drawing/2014/main" id="{7426F8B6-04B5-4EA6-BB6C-663C23DDA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/>
              <a:t>а) В = 6, Р = 12, Г = 8; б) В = 20, Р = 30, Г = 12; в) В = 12, Р = 30, Г = 20.</a:t>
            </a:r>
          </a:p>
        </p:txBody>
      </p:sp>
      <p:pic>
        <p:nvPicPr>
          <p:cNvPr id="11269" name="Picture 13">
            <a:extLst>
              <a:ext uri="{FF2B5EF4-FFF2-40B4-BE49-F238E27FC236}">
                <a16:creationId xmlns:a16="http://schemas.microsoft.com/office/drawing/2014/main" id="{EE718EDF-3C0A-467B-A65A-591F9E6E0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6969125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B351ADBA-B40B-4435-8B07-C9669C6FC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/>
              <a:t>	2. Посчитайте число вершин (В), ребер (Р) и граней (Г) для многогранников, изображенных на рисунке. Чему равно В – Р + Г?</a:t>
            </a:r>
          </a:p>
        </p:txBody>
      </p:sp>
      <p:sp>
        <p:nvSpPr>
          <p:cNvPr id="227332" name="Text Box 4">
            <a:extLst>
              <a:ext uri="{FF2B5EF4-FFF2-40B4-BE49-F238E27FC236}">
                <a16:creationId xmlns:a16="http://schemas.microsoft.com/office/drawing/2014/main" id="{FD7682B7-6051-4507-84D3-3DF705EBB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763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/>
              <a:t>а) В = 4, Р = 6, Г = 4; б) В = 8, Р = 12, Г = 6; в) В = 6, Р = 12, Г = 8; г) В = 20, Р = 30, Г = 12; д) В = 12, Р = 30, Г = 20.</a:t>
            </a:r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E4C2E631-047F-48D2-A576-9A9F9B57A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7769225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8E5F68-69C8-7623-5254-212341679D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"/>
            <a:ext cx="2159026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173532-60C7-235E-BD3C-E445365767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3121" y="1"/>
            <a:ext cx="2196463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F3BCA9-504D-39E6-1820-7067D7C4826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"/>
            <a:ext cx="2161744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B1E530-2DED-CDA5-86A8-88021962584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754" y="3451546"/>
            <a:ext cx="2459750" cy="32129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491E7B-E56B-FC42-7B59-EE2E79B869D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3429000"/>
            <a:ext cx="2720436" cy="32178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9E2F72-C50B-9536-60F8-4E18F6CC45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8813" y="3451545"/>
            <a:ext cx="2468568" cy="32178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35401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187D990A-EC9F-4844-847A-1C0D309B9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3. Два соседа имеют три общих колодца. Можно ли провести непересекающиеся дорожки от каждого дома к каждому колодцу?</a:t>
            </a:r>
          </a:p>
        </p:txBody>
      </p:sp>
      <p:sp>
        <p:nvSpPr>
          <p:cNvPr id="15365" name="Text Box 6">
            <a:extLst>
              <a:ext uri="{FF2B5EF4-FFF2-40B4-BE49-F238E27FC236}">
                <a16:creationId xmlns:a16="http://schemas.microsoft.com/office/drawing/2014/main" id="{C816D35C-E979-4B1A-B2F4-85DD24117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292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Да.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17B223-B07C-6A61-8A60-D35C79DAC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14" y="2529618"/>
            <a:ext cx="3058611" cy="19205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3BCC37-7F21-2C74-029E-4E2A8FFFF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907" y="2708920"/>
            <a:ext cx="3184024" cy="1920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187D990A-EC9F-4844-847A-1C0D309B9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4. Два соседа имеют четыре общих колодца. Можно ли провести непересекающиеся дорожки от каждого дома к каждому колодцу?</a:t>
            </a:r>
          </a:p>
        </p:txBody>
      </p:sp>
      <p:sp>
        <p:nvSpPr>
          <p:cNvPr id="15365" name="Text Box 6">
            <a:extLst>
              <a:ext uri="{FF2B5EF4-FFF2-40B4-BE49-F238E27FC236}">
                <a16:creationId xmlns:a16="http://schemas.microsoft.com/office/drawing/2014/main" id="{C816D35C-E979-4B1A-B2F4-85DD24117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38804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Да.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4A005E-AE48-18AA-8C05-87623DD01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699370"/>
            <a:ext cx="4165530" cy="18062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BC9DE-46C9-630E-84BB-37B73AE47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2699370"/>
            <a:ext cx="4477375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id="{5A994CF8-B942-439F-B56B-3041F98AD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5. Три соседа имеют два общих колодца. Можно ли провести непересекающиеся дорожки от каждого дома к каждому колодцу?</a:t>
            </a:r>
          </a:p>
        </p:txBody>
      </p:sp>
      <p:sp>
        <p:nvSpPr>
          <p:cNvPr id="17413" name="Text Box 6">
            <a:extLst>
              <a:ext uri="{FF2B5EF4-FFF2-40B4-BE49-F238E27FC236}">
                <a16:creationId xmlns:a16="http://schemas.microsoft.com/office/drawing/2014/main" id="{F77D31B2-467E-4979-BEBF-C62475820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59179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Нет. Если бы это можно было сделать, то и три домика можно было бы соединить непересекающимися дорожками с тремя колодцами, а этого сделать нельзя.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D4653B-713B-4783-138E-514CD8C3E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477" y="2780928"/>
            <a:ext cx="4702928" cy="1894902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2334C59D-C204-4F54-BCCC-5EFE6F970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991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6. Четыре соседа имеют четыре общих колодца. Можно ли провести непересекающиеся дорожки так, чтобы каждый домик был соединён с тремя колодцами?</a:t>
            </a:r>
          </a:p>
        </p:txBody>
      </p:sp>
      <p:grpSp>
        <p:nvGrpSpPr>
          <p:cNvPr id="10250" name="Group 10">
            <a:extLst>
              <a:ext uri="{FF2B5EF4-FFF2-40B4-BE49-F238E27FC236}">
                <a16:creationId xmlns:a16="http://schemas.microsoft.com/office/drawing/2014/main" id="{AC63EA7D-7FA6-4A2E-AF97-4060BE74F45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048000"/>
            <a:ext cx="5486400" cy="3017838"/>
            <a:chOff x="384" y="2208"/>
            <a:chExt cx="3456" cy="1901"/>
          </a:xfrm>
        </p:grpSpPr>
        <p:sp>
          <p:nvSpPr>
            <p:cNvPr id="19460" name="Text Box 6">
              <a:extLst>
                <a:ext uri="{FF2B5EF4-FFF2-40B4-BE49-F238E27FC236}">
                  <a16:creationId xmlns:a16="http://schemas.microsoft.com/office/drawing/2014/main" id="{F99434E6-DBAF-40CE-8CCE-F7394C054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744"/>
              <a:ext cx="25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Да.</a:t>
              </a:r>
            </a:p>
          </p:txBody>
        </p:sp>
        <p:graphicFrame>
          <p:nvGraphicFramePr>
            <p:cNvPr id="19461" name="Object 9">
              <a:extLst>
                <a:ext uri="{FF2B5EF4-FFF2-40B4-BE49-F238E27FC236}">
                  <a16:creationId xmlns:a16="http://schemas.microsoft.com/office/drawing/2014/main" id="{2A10C3DC-FA31-446D-91DD-5F1E429A6B9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6" y="2208"/>
            <a:ext cx="1824" cy="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3" imgW="2895238" imgH="2857899" progId="Paint.Picture">
                    <p:embed/>
                  </p:oleObj>
                </mc:Choice>
                <mc:Fallback>
                  <p:oleObj name="Точечный рисунок" r:id="rId3" imgW="2895238" imgH="2857899" progId="Paint.Picture">
                    <p:embed/>
                    <p:pic>
                      <p:nvPicPr>
                        <p:cNvPr id="19461" name="Object 9">
                          <a:extLst>
                            <a:ext uri="{FF2B5EF4-FFF2-40B4-BE49-F238E27FC236}">
                              <a16:creationId xmlns:a16="http://schemas.microsoft.com/office/drawing/2014/main" id="{2A10C3DC-FA31-446D-91DD-5F1E429A6B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2208"/>
                          <a:ext cx="1824" cy="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2334C59D-C204-4F54-BCCC-5EFE6F970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991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7. Пять соседей имеют пять общих колодцев. Можно ли провести непересекающиеся дорожки так, чтобы каждый домик был соединён с тремя колодцами?</a:t>
            </a: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F99434E6-DBAF-40CE-8CCE-F7394C054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864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Да.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F7DD31-439E-5A58-2A6A-776DF205B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796936"/>
            <a:ext cx="3888432" cy="25263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585DC7-AA18-6B3A-F706-3AA640185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758585"/>
            <a:ext cx="3879981" cy="256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1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2334C59D-C204-4F54-BCCC-5EFE6F970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991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8. Пять соседей имеют пять общих колодцев. Можно ли провести непересекающиеся дорожки так, чтобы каждый домик был соединён с четырьмя колодцами?</a:t>
            </a: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F99434E6-DBAF-40CE-8CCE-F7394C054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3954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ru-RU" altLang="ru-RU" sz="2800" dirty="0"/>
              <a:t>Каждая область ограничена,</a:t>
            </a:r>
            <a:r>
              <a:rPr lang="ru-RU" altLang="ru-RU" sz="2800" dirty="0">
                <a:cs typeface="Times New Roman" panose="02020603050405020304" pitchFamily="18" charset="0"/>
              </a:rPr>
              <a:t> по крайней мере</a:t>
            </a:r>
            <a:r>
              <a:rPr lang="ru-RU" altLang="ru-RU" sz="2800" dirty="0"/>
              <a:t>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четырьмя</a:t>
            </a:r>
            <a:r>
              <a:rPr lang="ru-RU" altLang="ru-RU" sz="2800" dirty="0">
                <a:cs typeface="Times New Roman" panose="02020603050405020304" pitchFamily="18" charset="0"/>
              </a:rPr>
              <a:t> рёбра</a:t>
            </a:r>
            <a:r>
              <a:rPr lang="ru-RU" altLang="ru-RU" sz="2800" dirty="0"/>
              <a:t>ми</a:t>
            </a:r>
            <a:r>
              <a:rPr lang="ru-RU" altLang="ru-RU" sz="2800" dirty="0">
                <a:cs typeface="Times New Roman" panose="02020603050405020304" pitchFamily="18" charset="0"/>
              </a:rPr>
              <a:t>. Так как каждое ребро </a:t>
            </a:r>
            <a:r>
              <a:rPr lang="ru-RU" altLang="ru-RU" sz="2800" dirty="0"/>
              <a:t>разделяет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две области</a:t>
            </a:r>
            <a:r>
              <a:rPr lang="ru-RU" altLang="ru-RU" sz="2800" dirty="0">
                <a:cs typeface="Times New Roman" panose="02020603050405020304" pitchFamily="18" charset="0"/>
              </a:rPr>
              <a:t>, то количество рёбер должно быть не меньше (12∙4)/2 = 24, что противоречит </a:t>
            </a:r>
            <a:r>
              <a:rPr lang="ru-RU" altLang="ru-RU" sz="2800" dirty="0"/>
              <a:t>тому, что их </a:t>
            </a:r>
            <a:r>
              <a:rPr lang="ru-RU" altLang="ru-RU" sz="2800" dirty="0">
                <a:cs typeface="Times New Roman" panose="02020603050405020304" pitchFamily="18" charset="0"/>
              </a:rPr>
              <a:t>число равно 20. </a:t>
            </a:r>
            <a:endParaRPr lang="ru-RU" alt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F7DD31-439E-5A58-2A6A-776DF205B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9" y="2116005"/>
            <a:ext cx="4124705" cy="2679893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99F47730-02B3-8F7A-FBB6-EAF274E56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4" y="2039102"/>
            <a:ext cx="4283966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Нет. Если бы это можно было сделать, то мы бы имели связный простой граф, у которого В = 10, Р = 20. Следовательно, Г = 12. </a:t>
            </a:r>
          </a:p>
        </p:txBody>
      </p:sp>
    </p:spTree>
    <p:extLst>
      <p:ext uri="{BB962C8B-B14F-4D97-AF65-F5344CB8AC3E}">
        <p14:creationId xmlns:p14="http://schemas.microsoft.com/office/powerpoint/2010/main" val="101128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55CDE9FB-94F3-4F3E-B762-70B6840E8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9. Можно ли четыре домика соединить непересекающимися дорожками так, чтобы каждый домик был соединён со всеми другими домиками?</a:t>
            </a:r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E9A20F2F-92CF-461E-A257-903B40BA1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5589915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Ответ: Да.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82AD40-F7AD-6A7D-D7BD-176F84D78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952" y="2511071"/>
            <a:ext cx="2856096" cy="25236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F648FF-9477-8EE5-13C2-6661F87F6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952" y="2276872"/>
            <a:ext cx="3033624" cy="275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55CDE9FB-94F3-4F3E-B762-70B6840E8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10. Можно ли пять домиков соединить непересекающимися дорожками так, чтобы каждый домик был соединён не менее чем с тремя домиками?</a:t>
            </a:r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E9A20F2F-92CF-461E-A257-903B40BA1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5589915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Ответ: Да.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2B45DE-AAFE-289E-A7BD-3B50FB970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59" y="2333472"/>
            <a:ext cx="3118369" cy="28237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B604D3-02D5-7542-6E91-5BC0BF122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373" y="2333472"/>
            <a:ext cx="3241139" cy="282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4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55CDE9FB-94F3-4F3E-B762-70B6840E8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11. Можно ли пять домиков соединить непересекающимися дорожками так, чтобы каждый домик был соединён со всеми другими домиками?</a:t>
            </a:r>
          </a:p>
        </p:txBody>
      </p:sp>
      <p:pic>
        <p:nvPicPr>
          <p:cNvPr id="21507" name="Picture 5">
            <a:extLst>
              <a:ext uri="{FF2B5EF4-FFF2-40B4-BE49-F238E27FC236}">
                <a16:creationId xmlns:a16="http://schemas.microsoft.com/office/drawing/2014/main" id="{125AC434-0305-406F-AC98-4A7FC5CA2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3462338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73" name="Group 9">
            <a:extLst>
              <a:ext uri="{FF2B5EF4-FFF2-40B4-BE49-F238E27FC236}">
                <a16:creationId xmlns:a16="http://schemas.microsoft.com/office/drawing/2014/main" id="{A6E200B8-5B9C-4D2A-996A-E781E224177F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209800"/>
            <a:ext cx="9067800" cy="4148138"/>
            <a:chOff x="48" y="1392"/>
            <a:chExt cx="5712" cy="26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09" name="Text Box 6">
                  <a:extLst>
                    <a:ext uri="{FF2B5EF4-FFF2-40B4-BE49-F238E27FC236}">
                      <a16:creationId xmlns:a16="http://schemas.microsoft.com/office/drawing/2014/main" id="{E9A20F2F-92CF-461E-A257-903B40BA16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56" y="1392"/>
                  <a:ext cx="3504" cy="2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800" dirty="0"/>
                    <a:t>	Предположим, что это сделать можно. Тогда мы имеем связный простой граф, у которого В = 5, Р = 10 и, следовательно, Г = 7. С другой стороны, поскольку каждая область ограничена, по крайней мере тремя рёбрами, то число рёбер должно быть больше или равно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7⋅3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&gt;10.</m:t>
                      </m:r>
                    </m:oMath>
                  </a14:m>
                  <a:r>
                    <a:rPr lang="ru-RU" altLang="ru-RU" sz="2800" dirty="0"/>
                    <a:t> Противоречие.</a:t>
                  </a:r>
                </a:p>
              </p:txBody>
            </p:sp>
          </mc:Choice>
          <mc:Fallback xmlns="">
            <p:sp>
              <p:nvSpPr>
                <p:cNvPr id="21509" name="Text Box 6">
                  <a:extLst>
                    <a:ext uri="{FF2B5EF4-FFF2-40B4-BE49-F238E27FC236}">
                      <a16:creationId xmlns:a16="http://schemas.microsoft.com/office/drawing/2014/main" id="{E9A20F2F-92CF-461E-A257-903B40BA16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56" y="1392"/>
                  <a:ext cx="3504" cy="2613"/>
                </a:xfrm>
                <a:prstGeom prst="rect">
                  <a:avLst/>
                </a:prstGeom>
                <a:blipFill>
                  <a:blip r:embed="rId4"/>
                  <a:stretch>
                    <a:fillRect l="-2303" t="-1618" r="-2193" b="-88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511" name="Picture 8">
              <a:extLst>
                <a:ext uri="{FF2B5EF4-FFF2-40B4-BE49-F238E27FC236}">
                  <a16:creationId xmlns:a16="http://schemas.microsoft.com/office/drawing/2014/main" id="{02717951-027E-42ED-ACC5-28DC300F3A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36"/>
              <a:ext cx="2181" cy="1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33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55CDE9FB-94F3-4F3E-B762-70B6840E8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12. Можно ли шесть домиков соединить непересекающимися дорожками так, чтобы каждый домик был соединён с тремя домиками?</a:t>
            </a:r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E9A20F2F-92CF-461E-A257-903B40BA1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5589915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Ответ: Да.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D22BA5-A9E4-BF4A-4C63-BEB79F378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261" y="2257261"/>
            <a:ext cx="2705478" cy="23434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CF7466-44F9-F89F-FA78-64B4866C0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261" y="2257261"/>
            <a:ext cx="2819794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3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84A2E4F-3B93-45B4-8B39-64D50DFC6B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8347"/>
            <a:ext cx="864096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Теория графов</a:t>
            </a:r>
          </a:p>
        </p:txBody>
      </p:sp>
      <p:sp>
        <p:nvSpPr>
          <p:cNvPr id="5123" name="Text Box 34">
            <a:extLst>
              <a:ext uri="{FF2B5EF4-FFF2-40B4-BE49-F238E27FC236}">
                <a16:creationId xmlns:a16="http://schemas.microsoft.com/office/drawing/2014/main" id="{387B9A71-E60D-4081-A006-864E63C5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5511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	</a:t>
            </a:r>
            <a:r>
              <a:rPr lang="ru-RU" altLang="ru-RU" sz="2000" dirty="0"/>
              <a:t>Т</a:t>
            </a:r>
            <a:r>
              <a:rPr lang="ru-RU" altLang="ru-RU" sz="2000" dirty="0">
                <a:cs typeface="Times New Roman" panose="02020603050405020304" pitchFamily="18" charset="0"/>
              </a:rPr>
              <a:t>еория графов зародилась в ходе решения головоломок двести с лишним лет назад.</a:t>
            </a:r>
            <a:r>
              <a:rPr lang="ru-RU" altLang="ru-RU" sz="2000" dirty="0"/>
              <a:t> </a:t>
            </a:r>
            <a:r>
              <a:rPr lang="ru-RU" altLang="ru-RU" sz="2000" dirty="0">
                <a:cs typeface="Times New Roman" panose="02020603050405020304" pitchFamily="18" charset="0"/>
              </a:rPr>
              <a:t>Одной из таких задач-головоломок была задача о кенигсбергских мостах, которая привлекла к себе внимание Леонарда Эйлера (1707-1783), долгое время жившего и работавшего в России (с 1727 по 1741 год и с 1766 до конца жизни).</a:t>
            </a:r>
            <a:endParaRPr lang="ru-RU" altLang="ru-RU" sz="2000" dirty="0"/>
          </a:p>
        </p:txBody>
      </p:sp>
      <p:sp>
        <p:nvSpPr>
          <p:cNvPr id="5125" name="Text Box 36">
            <a:extLst>
              <a:ext uri="{FF2B5EF4-FFF2-40B4-BE49-F238E27FC236}">
                <a16:creationId xmlns:a16="http://schemas.microsoft.com/office/drawing/2014/main" id="{75F629EA-5FD4-4A1E-A979-7150FF8C4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79" y="1796039"/>
            <a:ext cx="5674349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R="5588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Л. Эйлер был действительным членом Петербургской Академии наук, оказал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большое влияние на развитие отечественной математической школы и в деле подготовки кадров ученых-математиков и педагогов в России. Поражает своими размерами научное наследие ученого. При жизни им опуб­ликовано 530 книг 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статей, а сейчас их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известно уже более 800. Причем последние 12 лет своей жизни Эйлер тяжело болел, ослеп и, несмотря на тяжелый недуг, продолжал работать и творить. Статистические подсчеты показывают, что Эйлер в среднем делал одно открытие в неделю. Трудно найти математическую проблему, которая не была бы затронута в произве­дениях Эйлера. Все математики последующих поколений так или иначе учи­лись у Эйлера, и недаром известный французский ученый П.С. Лаплас ска­зал: "Читайте Эйлера, он – учитель всех нас".</a:t>
            </a:r>
          </a:p>
        </p:txBody>
      </p:sp>
      <p:pic>
        <p:nvPicPr>
          <p:cNvPr id="5126" name="Picture 1030" descr="C:\Documents and Settings\Администратор\Мои документы\PICTURE\jpg\Эйлер.jpg">
            <a:extLst>
              <a:ext uri="{FF2B5EF4-FFF2-40B4-BE49-F238E27FC236}">
                <a16:creationId xmlns:a16="http://schemas.microsoft.com/office/drawing/2014/main" id="{798B510E-D606-4DE9-B6FC-CD7828188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8282"/>
            <a:ext cx="3491879" cy="436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5044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55CDE9FB-94F3-4F3E-B762-70B6840E8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13. Можно ли шесть домиков соединить непересекающимися дорожками так, чтобы каждый домик был соединён с четырьмя домиками?</a:t>
            </a:r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E9A20F2F-92CF-461E-A257-903B40BA1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5589915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Ответ: Да.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C26FBD-AB7B-9AB2-923C-722D27C59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339624"/>
            <a:ext cx="2805306" cy="30219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B96C5E-ED93-BB40-C3D4-FE706F446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729" y="2339624"/>
            <a:ext cx="3003651" cy="317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55CDE9FB-94F3-4F3E-B762-70B6840E8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715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	14. Можно ли шесть домиков соединить непересекающимися дорожками так, чтобы каждый домик был соединён со всеми другими домиками?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9" name="Text Box 6">
                <a:extLst>
                  <a:ext uri="{FF2B5EF4-FFF2-40B4-BE49-F238E27FC236}">
                    <a16:creationId xmlns:a16="http://schemas.microsoft.com/office/drawing/2014/main" id="{E9A20F2F-92CF-461E-A257-903B40BA16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578768"/>
                <a:ext cx="9144000" cy="2153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800" dirty="0"/>
                  <a:t>	</a:t>
                </a:r>
                <a:r>
                  <a:rPr lang="ru-RU" altLang="ru-RU" sz="2400" dirty="0">
                    <a:solidFill>
                      <a:srgbClr val="FF0000"/>
                    </a:solidFill>
                  </a:rPr>
                  <a:t>Ответ:</a:t>
                </a:r>
                <a:r>
                  <a:rPr lang="ru-RU" altLang="ru-RU" sz="2400" dirty="0"/>
                  <a:t> Нет. Предположим, что это сделать можно. Тогда мы имеем связный простой граф, у которого В = 6, Р = 15 и, следовательно, Г = 11. С другой стороны, поскольку каждая область ограничена, по крайней мере тремя рёбрами, то число рёбер должно быть больше или равно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ru-RU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2400" dirty="0"/>
                  <a:t> Противоречие.</a:t>
                </a:r>
              </a:p>
            </p:txBody>
          </p:sp>
        </mc:Choice>
        <mc:Fallback xmlns="">
          <p:sp>
            <p:nvSpPr>
              <p:cNvPr id="21509" name="Text Box 6">
                <a:extLst>
                  <a:ext uri="{FF2B5EF4-FFF2-40B4-BE49-F238E27FC236}">
                    <a16:creationId xmlns:a16="http://schemas.microsoft.com/office/drawing/2014/main" id="{E9A20F2F-92CF-461E-A257-903B40BA1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8768"/>
                <a:ext cx="9144000" cy="2153538"/>
              </a:xfrm>
              <a:prstGeom prst="rect">
                <a:avLst/>
              </a:prstGeom>
              <a:blipFill>
                <a:blip r:embed="rId3"/>
                <a:stretch>
                  <a:fillRect l="-1000" r="-1000" b="-19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0E2AF5-92D9-E1EF-5556-0EF708269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700808"/>
            <a:ext cx="2705478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>
            <a:extLst>
              <a:ext uri="{FF2B5EF4-FFF2-40B4-BE49-F238E27FC236}">
                <a16:creationId xmlns:a16="http://schemas.microsoft.com/office/drawing/2014/main" id="{A8D677AE-51D9-4BF1-ACE5-ACE5D7C3A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15. Имеется 100 домиков и 100 колодцев. Можно ли провести непересекающиеся дорожки так, чтобы каждый домик был соединён с тремя колодцами?</a:t>
            </a:r>
          </a:p>
        </p:txBody>
      </p:sp>
      <p:sp>
        <p:nvSpPr>
          <p:cNvPr id="40964" name="Text Box 6">
            <a:extLst>
              <a:ext uri="{FF2B5EF4-FFF2-40B4-BE49-F238E27FC236}">
                <a16:creationId xmlns:a16="http://schemas.microsoft.com/office/drawing/2014/main" id="{E0ACE490-DB2F-4447-A7F8-84DBFAA17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5200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solidFill>
                  <a:srgbClr val="FF3300"/>
                </a:solidFill>
              </a:rPr>
              <a:t>	Ответ.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Да. Разобьём домики и колодцы на 25 групп по 4 домика и 4 колодца в каждой. В этих группах, согласно упражнению 6, можно провести дорожки. Следовательно, дорожки можно провести для всех домиков и колодцев.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457200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FF3300"/>
                </a:solidFill>
              </a:rPr>
              <a:t>Задача Штейнера</a:t>
            </a:r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0" y="404664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ru-RU" dirty="0"/>
              <a:t>	Пусть на плоскости задан набор точек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ru-RU" dirty="0"/>
              <a:t>. Задача состоит в нахождении связного графа с наименьшей суммой длин его рёбер, среди вершин которого имеются все данные точки и, возможно, некоторые другие точки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 err="1"/>
              <a:t>B</a:t>
            </a:r>
            <a:r>
              <a:rPr lang="en-US" i="1" baseline="-25000" dirty="0" err="1"/>
              <a:t>m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	Такие графы будем называть минимальными для данного набора точек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 </a:t>
            </a:r>
            <a:r>
              <a:rPr lang="ru-RU" i="1" dirty="0"/>
              <a:t>.</a:t>
            </a:r>
            <a:endParaRPr lang="ru-RU" dirty="0">
              <a:cs typeface="Times New Roman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45267"/>
            <a:ext cx="4023912" cy="378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9778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Задача Герона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Для трёх точек найти граф с наименьшей суммой длин его рёбер, среди вершин которого имеются все данные точки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C61F41-CD35-D302-C858-E13CE27E5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001" y="2132856"/>
            <a:ext cx="388116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408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FF3300"/>
                </a:solidFill>
              </a:rPr>
              <a:t>Задача о трёх домиках и колодце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686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Три соседа по дачным участкам решили вырыть общий колодец и проложить от него дорожки к своим домикам. Где нужно расположить колодец, чтобы суммарная длина дорожек была наименьшей?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251052" cy="37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5185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457200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FF3300"/>
                </a:solidFill>
              </a:rPr>
              <a:t>Решение задачи о трёх домиках и колодце</a:t>
            </a:r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0" y="54868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/>
              <a:t>	П</a:t>
            </a:r>
            <a:r>
              <a:rPr lang="ru-RU" dirty="0">
                <a:cs typeface="Times New Roman" charset="0"/>
              </a:rPr>
              <a:t>овернём  треугольник </a:t>
            </a:r>
            <a:r>
              <a:rPr lang="en-US" i="1" dirty="0">
                <a:cs typeface="Times New Roman" charset="0"/>
              </a:rPr>
              <a:t>ABC </a:t>
            </a:r>
            <a:r>
              <a:rPr lang="ru-RU" dirty="0">
                <a:cs typeface="Times New Roman" charset="0"/>
              </a:rPr>
              <a:t>вокруг вершины </a:t>
            </a:r>
            <a:r>
              <a:rPr lang="en-US" i="1" dirty="0">
                <a:cs typeface="Times New Roman" charset="0"/>
              </a:rPr>
              <a:t>C </a:t>
            </a:r>
            <a:r>
              <a:rPr lang="ru-RU" dirty="0">
                <a:cs typeface="Times New Roman" charset="0"/>
              </a:rPr>
              <a:t>на угол 60</a:t>
            </a:r>
            <a:r>
              <a:rPr lang="ru-RU" baseline="30000" dirty="0">
                <a:cs typeface="Times New Roman" charset="0"/>
              </a:rPr>
              <a:t>о</a:t>
            </a:r>
            <a:r>
              <a:rPr lang="ru-RU" dirty="0">
                <a:cs typeface="Times New Roman" charset="0"/>
              </a:rPr>
              <a:t>. При этом точка </a:t>
            </a:r>
            <a:r>
              <a:rPr lang="en-US" i="1" dirty="0">
                <a:cs typeface="Times New Roman" charset="0"/>
              </a:rPr>
              <a:t>A </a:t>
            </a:r>
            <a:r>
              <a:rPr lang="ru-RU" dirty="0">
                <a:cs typeface="Times New Roman" charset="0"/>
              </a:rPr>
              <a:t>перейдёт в точку </a:t>
            </a:r>
            <a:r>
              <a:rPr lang="en-US" i="1" dirty="0"/>
              <a:t>A’</a:t>
            </a:r>
            <a:r>
              <a:rPr lang="ru-RU" dirty="0">
                <a:cs typeface="Times New Roman" charset="0"/>
              </a:rPr>
              <a:t>, точка </a:t>
            </a:r>
            <a:r>
              <a:rPr lang="en-US" i="1" dirty="0">
                <a:cs typeface="Times New Roman" charset="0"/>
              </a:rPr>
              <a:t>B </a:t>
            </a:r>
            <a:r>
              <a:rPr lang="ru-RU" dirty="0">
                <a:cs typeface="Times New Roman" charset="0"/>
              </a:rPr>
              <a:t>– в точку </a:t>
            </a:r>
            <a:r>
              <a:rPr lang="en-US" i="1" dirty="0">
                <a:cs typeface="Times New Roman" charset="0"/>
              </a:rPr>
              <a:t>B’</a:t>
            </a:r>
            <a:r>
              <a:rPr lang="ru-RU" dirty="0">
                <a:cs typeface="Times New Roman" charset="0"/>
              </a:rPr>
              <a:t>, точка </a:t>
            </a:r>
            <a:r>
              <a:rPr lang="en-US" i="1" dirty="0">
                <a:cs typeface="Times New Roman" charset="0"/>
              </a:rPr>
              <a:t>D </a:t>
            </a:r>
            <a:r>
              <a:rPr lang="ru-RU" dirty="0">
                <a:cs typeface="Times New Roman" charset="0"/>
              </a:rPr>
              <a:t>– в точку </a:t>
            </a:r>
            <a:r>
              <a:rPr lang="en-US" i="1" dirty="0">
                <a:cs typeface="Times New Roman" charset="0"/>
              </a:rPr>
              <a:t>D’</a:t>
            </a:r>
            <a:r>
              <a:rPr lang="ru-RU" dirty="0">
                <a:cs typeface="Times New Roman" charset="0"/>
              </a:rPr>
              <a:t>. </a:t>
            </a:r>
            <a:r>
              <a:rPr lang="ru-RU" dirty="0"/>
              <a:t>Треугольник </a:t>
            </a:r>
            <a:r>
              <a:rPr lang="en-US" i="1" dirty="0"/>
              <a:t>CDD’ </a:t>
            </a:r>
            <a:r>
              <a:rPr lang="ru-RU" dirty="0"/>
              <a:t>– равносторонний, следовательно </a:t>
            </a:r>
            <a:r>
              <a:rPr lang="en-US" i="1" dirty="0"/>
              <a:t>CD = DD’</a:t>
            </a:r>
            <a:r>
              <a:rPr lang="en-US" dirty="0"/>
              <a:t>. </a:t>
            </a:r>
            <a:endParaRPr lang="ru-RU" dirty="0">
              <a:cs typeface="Times New Roman" charset="0"/>
            </a:endParaRPr>
          </a:p>
        </p:txBody>
      </p:sp>
      <p:sp>
        <p:nvSpPr>
          <p:cNvPr id="47112" name="Text Box 10"/>
          <p:cNvSpPr txBox="1">
            <a:spLocks noChangeArrowheads="1"/>
          </p:cNvSpPr>
          <p:nvPr/>
        </p:nvSpPr>
        <p:spPr bwMode="auto">
          <a:xfrm>
            <a:off x="0" y="52292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С</a:t>
            </a:r>
            <a:r>
              <a:rPr lang="ru-RU" dirty="0">
                <a:cs typeface="Times New Roman" charset="0"/>
              </a:rPr>
              <a:t>умма расстояний </a:t>
            </a:r>
            <a:r>
              <a:rPr lang="en-US" i="1" dirty="0">
                <a:cs typeface="Times New Roman" charset="0"/>
              </a:rPr>
              <a:t>AD</a:t>
            </a:r>
            <a:r>
              <a:rPr lang="ru-RU" i="1" dirty="0">
                <a:cs typeface="Times New Roman" charset="0"/>
              </a:rPr>
              <a:t> + </a:t>
            </a:r>
            <a:r>
              <a:rPr lang="en-US" i="1" dirty="0">
                <a:cs typeface="Times New Roman" charset="0"/>
              </a:rPr>
              <a:t>BD</a:t>
            </a:r>
            <a:r>
              <a:rPr lang="ru-RU" i="1" dirty="0">
                <a:cs typeface="Times New Roman" charset="0"/>
              </a:rPr>
              <a:t> + </a:t>
            </a:r>
            <a:r>
              <a:rPr lang="en-US" i="1" dirty="0">
                <a:cs typeface="Times New Roman" charset="0"/>
              </a:rPr>
              <a:t>CD </a:t>
            </a:r>
            <a:r>
              <a:rPr lang="ru-RU" dirty="0">
                <a:cs typeface="Times New Roman" charset="0"/>
              </a:rPr>
              <a:t>равна длине </a:t>
            </a:r>
            <a:r>
              <a:rPr lang="ru-RU" dirty="0"/>
              <a:t>ломаной </a:t>
            </a:r>
            <a:r>
              <a:rPr lang="en-US" i="1" dirty="0"/>
              <a:t>ADD’B’</a:t>
            </a:r>
            <a:r>
              <a:rPr lang="ru-RU" dirty="0"/>
              <a:t>, длина которой будет наименьшей, если точки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D’</a:t>
            </a:r>
            <a:r>
              <a:rPr lang="en-US" dirty="0"/>
              <a:t>, </a:t>
            </a:r>
            <a:r>
              <a:rPr lang="en-US" i="1" dirty="0"/>
              <a:t>B’ </a:t>
            </a:r>
            <a:r>
              <a:rPr lang="ru-RU" dirty="0"/>
              <a:t>принадлежат одной прямой. Это будет, если углы </a:t>
            </a:r>
            <a:r>
              <a:rPr lang="en-US" i="1" dirty="0"/>
              <a:t>ADC </a:t>
            </a:r>
            <a:r>
              <a:rPr lang="ru-RU" dirty="0"/>
              <a:t>и </a:t>
            </a:r>
            <a:r>
              <a:rPr lang="en-US" i="1" dirty="0"/>
              <a:t>BDC </a:t>
            </a:r>
            <a:r>
              <a:rPr lang="ru-RU" dirty="0"/>
              <a:t>равны 120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124063-5930-3DA9-8DB1-26AB3589A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66855"/>
            <a:ext cx="4286848" cy="29722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7D2DD0-75E7-DA15-6192-95039219D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152" y="2118340"/>
            <a:ext cx="4286848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032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9625" y="27827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sz="2800" dirty="0">
                <a:cs typeface="Times New Roman" charset="0"/>
              </a:rPr>
              <a:t>	Точкой Торричелли треугольника </a:t>
            </a:r>
            <a:r>
              <a:rPr lang="en-US" sz="2800" i="1" dirty="0">
                <a:cs typeface="Times New Roman" charset="0"/>
              </a:rPr>
              <a:t>ABC </a:t>
            </a:r>
            <a:r>
              <a:rPr lang="ru-RU" sz="2800" dirty="0">
                <a:cs typeface="Times New Roman" charset="0"/>
              </a:rPr>
              <a:t>называется такая точка </a:t>
            </a:r>
            <a:r>
              <a:rPr lang="en-US" sz="2800" i="1" dirty="0">
                <a:cs typeface="Times New Roman" charset="0"/>
              </a:rPr>
              <a:t>T</a:t>
            </a:r>
            <a:r>
              <a:rPr lang="ru-RU" sz="2800" dirty="0">
                <a:cs typeface="Times New Roman" charset="0"/>
              </a:rPr>
              <a:t>, из которой стороны данного треугольника видны под углом 120</a:t>
            </a:r>
            <a:r>
              <a:rPr lang="ru-RU" sz="2800" baseline="30000" dirty="0"/>
              <a:t>о</a:t>
            </a:r>
            <a:r>
              <a:rPr lang="ru-RU" sz="2800" dirty="0">
                <a:cs typeface="Times New Roman" charset="0"/>
              </a:rPr>
              <a:t>, т. е. углы </a:t>
            </a:r>
            <a:r>
              <a:rPr lang="ru-RU" sz="2800" i="1" dirty="0">
                <a:cs typeface="Times New Roman" charset="0"/>
              </a:rPr>
              <a:t>A</a:t>
            </a:r>
            <a:r>
              <a:rPr lang="en-US" sz="2800" i="1" dirty="0">
                <a:cs typeface="Times New Roman" charset="0"/>
              </a:rPr>
              <a:t>T</a:t>
            </a:r>
            <a:r>
              <a:rPr lang="ru-RU" sz="2800" i="1" dirty="0">
                <a:cs typeface="Times New Roman" charset="0"/>
              </a:rPr>
              <a:t>B</a:t>
            </a:r>
            <a:r>
              <a:rPr lang="ru-RU" sz="2800" dirty="0">
                <a:cs typeface="Times New Roman" charset="0"/>
              </a:rPr>
              <a:t>, </a:t>
            </a:r>
            <a:r>
              <a:rPr lang="ru-RU" sz="2800" i="1" dirty="0">
                <a:cs typeface="Times New Roman" charset="0"/>
              </a:rPr>
              <a:t>A</a:t>
            </a:r>
            <a:r>
              <a:rPr lang="en-US" sz="2800" i="1" dirty="0">
                <a:cs typeface="Times New Roman" charset="0"/>
              </a:rPr>
              <a:t>T</a:t>
            </a:r>
            <a:r>
              <a:rPr lang="ru-RU" sz="2800" i="1" dirty="0">
                <a:cs typeface="Times New Roman" charset="0"/>
              </a:rPr>
              <a:t>C</a:t>
            </a:r>
            <a:r>
              <a:rPr lang="ru-RU" sz="2800" dirty="0">
                <a:cs typeface="Times New Roman" charset="0"/>
              </a:rPr>
              <a:t> и </a:t>
            </a:r>
            <a:r>
              <a:rPr lang="ru-RU" sz="2800" i="1" dirty="0">
                <a:cs typeface="Times New Roman" charset="0"/>
              </a:rPr>
              <a:t>B</a:t>
            </a:r>
            <a:r>
              <a:rPr lang="en-US" sz="2800" i="1" dirty="0">
                <a:cs typeface="Times New Roman" charset="0"/>
              </a:rPr>
              <a:t>T</a:t>
            </a:r>
            <a:r>
              <a:rPr lang="ru-RU" sz="2800" i="1" dirty="0">
                <a:cs typeface="Times New Roman" charset="0"/>
              </a:rPr>
              <a:t>C</a:t>
            </a:r>
            <a:r>
              <a:rPr lang="ru-RU" sz="2800" dirty="0">
                <a:cs typeface="Times New Roman" charset="0"/>
              </a:rPr>
              <a:t> равны 120</a:t>
            </a:r>
            <a:r>
              <a:rPr lang="ru-RU" sz="2800" baseline="30000" dirty="0"/>
              <a:t>о</a:t>
            </a:r>
            <a:r>
              <a:rPr lang="ru-RU" sz="2800" dirty="0">
                <a:cs typeface="Times New Roman" charset="0"/>
              </a:rPr>
              <a:t>. 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65" y="1843709"/>
            <a:ext cx="4683869" cy="413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8723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635896" y="2356658"/>
            <a:ext cx="550810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dirty="0">
                <a:cs typeface="Times New Roman" charset="0"/>
              </a:rPr>
              <a:t>Аналогичн</a:t>
            </a:r>
            <a:r>
              <a:rPr lang="ru-RU" dirty="0"/>
              <a:t>о</a:t>
            </a:r>
            <a:r>
              <a:rPr lang="ru-RU" dirty="0">
                <a:cs typeface="Times New Roman" charset="0"/>
              </a:rPr>
              <a:t>, на стороне </a:t>
            </a:r>
            <a:r>
              <a:rPr lang="en-US" i="1" dirty="0">
                <a:cs typeface="Times New Roman" charset="0"/>
              </a:rPr>
              <a:t>AC</a:t>
            </a:r>
            <a:r>
              <a:rPr lang="ru-RU" dirty="0">
                <a:cs typeface="Times New Roman" charset="0"/>
              </a:rPr>
              <a:t> треугольника </a:t>
            </a:r>
            <a:r>
              <a:rPr lang="en-US" i="1" dirty="0">
                <a:cs typeface="Times New Roman" charset="0"/>
              </a:rPr>
              <a:t>ABC</a:t>
            </a:r>
            <a:r>
              <a:rPr lang="ru-RU" dirty="0">
                <a:cs typeface="Times New Roman" charset="0"/>
              </a:rPr>
              <a:t> построим равносторонний треугольник, и опишем около него окружность. </a:t>
            </a:r>
            <a:r>
              <a:rPr lang="ru-RU" dirty="0"/>
              <a:t>Из т</a:t>
            </a:r>
            <a:r>
              <a:rPr lang="ru-RU" dirty="0">
                <a:cs typeface="Times New Roman" charset="0"/>
              </a:rPr>
              <a:t>оч</a:t>
            </a:r>
            <a:r>
              <a:rPr lang="ru-RU" dirty="0"/>
              <a:t>ек</a:t>
            </a:r>
            <a:r>
              <a:rPr lang="ru-RU" dirty="0">
                <a:cs typeface="Times New Roman" charset="0"/>
              </a:rPr>
              <a:t> соответствующей дуги, отличны</a:t>
            </a:r>
            <a:r>
              <a:rPr lang="ru-RU" dirty="0"/>
              <a:t>х</a:t>
            </a:r>
            <a:r>
              <a:rPr lang="ru-RU" dirty="0">
                <a:cs typeface="Times New Roman" charset="0"/>
              </a:rPr>
              <a:t> </a:t>
            </a:r>
            <a:r>
              <a:rPr lang="en-US" i="1" dirty="0">
                <a:cs typeface="Times New Roman" charset="0"/>
              </a:rPr>
              <a:t>A</a:t>
            </a:r>
            <a:r>
              <a:rPr lang="ru-RU" dirty="0">
                <a:cs typeface="Times New Roman" charset="0"/>
              </a:rPr>
              <a:t> и </a:t>
            </a:r>
            <a:r>
              <a:rPr lang="en-US" i="1" dirty="0">
                <a:cs typeface="Times New Roman" charset="0"/>
              </a:rPr>
              <a:t>C</a:t>
            </a:r>
            <a:r>
              <a:rPr lang="ru-RU" dirty="0">
                <a:cs typeface="Times New Roman" charset="0"/>
              </a:rPr>
              <a:t>, отрезок </a:t>
            </a:r>
            <a:r>
              <a:rPr lang="en-US" i="1" dirty="0">
                <a:cs typeface="Times New Roman" charset="0"/>
              </a:rPr>
              <a:t>AC</a:t>
            </a:r>
            <a:r>
              <a:rPr lang="ru-RU" dirty="0">
                <a:cs typeface="Times New Roman" charset="0"/>
              </a:rPr>
              <a:t> виден под углом 120</a:t>
            </a:r>
            <a:r>
              <a:rPr lang="ru-RU" baseline="30000" dirty="0"/>
              <a:t>о</a:t>
            </a:r>
            <a:r>
              <a:rPr lang="ru-RU" dirty="0">
                <a:cs typeface="Times New Roman" charset="0"/>
              </a:rPr>
              <a:t>. В случае, когда углы треугольника меньше 120</a:t>
            </a:r>
            <a:r>
              <a:rPr lang="ru-RU" baseline="30000" dirty="0"/>
              <a:t>о</a:t>
            </a:r>
            <a:r>
              <a:rPr lang="ru-RU" dirty="0">
                <a:cs typeface="Times New Roman" charset="0"/>
              </a:rPr>
              <a:t>, эти дуги пересекаются в некоторой внутренней точке </a:t>
            </a:r>
            <a:r>
              <a:rPr lang="en-US" i="1" dirty="0">
                <a:cs typeface="Times New Roman" charset="0"/>
              </a:rPr>
              <a:t>T</a:t>
            </a:r>
            <a:r>
              <a:rPr lang="ru-RU" dirty="0"/>
              <a:t>, из которой стороны треугольника </a:t>
            </a:r>
            <a:r>
              <a:rPr lang="en-US" i="1" dirty="0"/>
              <a:t>ABC </a:t>
            </a:r>
            <a:r>
              <a:rPr lang="ru-RU" dirty="0"/>
              <a:t>видны под углом 120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0" y="13208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charset="0"/>
              </a:rPr>
              <a:t>	Докажем, что в случае, если углы треугольника </a:t>
            </a:r>
            <a:r>
              <a:rPr lang="en-US" i="1" dirty="0">
                <a:cs typeface="Times New Roman" charset="0"/>
              </a:rPr>
              <a:t>ABC </a:t>
            </a:r>
            <a:r>
              <a:rPr lang="ru-RU" dirty="0">
                <a:cs typeface="Times New Roman" charset="0"/>
              </a:rPr>
              <a:t>меньше 120</a:t>
            </a:r>
            <a:r>
              <a:rPr lang="ru-RU" baseline="30000" dirty="0">
                <a:cs typeface="Times New Roman" charset="0"/>
              </a:rPr>
              <a:t>о</a:t>
            </a:r>
            <a:r>
              <a:rPr lang="ru-RU" dirty="0">
                <a:cs typeface="Times New Roman" charset="0"/>
              </a:rPr>
              <a:t>, то точка Торричелли существует.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charset="0"/>
              </a:rPr>
              <a:t>	На стороне </a:t>
            </a:r>
            <a:r>
              <a:rPr lang="en-US" i="1" dirty="0">
                <a:cs typeface="Times New Roman" charset="0"/>
              </a:rPr>
              <a:t>AB</a:t>
            </a:r>
            <a:r>
              <a:rPr lang="ru-RU" dirty="0">
                <a:cs typeface="Times New Roman" charset="0"/>
              </a:rPr>
              <a:t> треугольника </a:t>
            </a:r>
            <a:r>
              <a:rPr lang="en-US" i="1" dirty="0">
                <a:cs typeface="Times New Roman" charset="0"/>
              </a:rPr>
              <a:t>ABC</a:t>
            </a:r>
            <a:r>
              <a:rPr lang="ru-RU" dirty="0">
                <a:cs typeface="Times New Roman" charset="0"/>
              </a:rPr>
              <a:t> построим равносторонний треугольник, и опишем около него окружность. Отрезок </a:t>
            </a:r>
            <a:r>
              <a:rPr lang="en-US" i="1" dirty="0">
                <a:cs typeface="Times New Roman" charset="0"/>
              </a:rPr>
              <a:t>AB</a:t>
            </a:r>
            <a:r>
              <a:rPr lang="ru-RU" dirty="0">
                <a:cs typeface="Times New Roman" charset="0"/>
              </a:rPr>
              <a:t> стягивает дугу этой окружности величиной 120</a:t>
            </a:r>
            <a:r>
              <a:rPr lang="ru-RU" baseline="30000" dirty="0"/>
              <a:t>о</a:t>
            </a:r>
            <a:r>
              <a:rPr lang="ru-RU" dirty="0">
                <a:cs typeface="Times New Roman" charset="0"/>
              </a:rPr>
              <a:t>. Следовательно, </a:t>
            </a:r>
            <a:r>
              <a:rPr lang="ru-RU" dirty="0"/>
              <a:t>из </a:t>
            </a:r>
            <a:r>
              <a:rPr lang="ru-RU" dirty="0">
                <a:cs typeface="Times New Roman" charset="0"/>
              </a:rPr>
              <a:t>точ</a:t>
            </a:r>
            <a:r>
              <a:rPr lang="ru-RU" dirty="0"/>
              <a:t>ек</a:t>
            </a:r>
            <a:r>
              <a:rPr lang="ru-RU" dirty="0">
                <a:cs typeface="Times New Roman" charset="0"/>
              </a:rPr>
              <a:t> этой дуги, отличны</a:t>
            </a:r>
            <a:r>
              <a:rPr lang="ru-RU" dirty="0"/>
              <a:t>х</a:t>
            </a:r>
            <a:r>
              <a:rPr lang="ru-RU" dirty="0">
                <a:cs typeface="Times New Roman" charset="0"/>
              </a:rPr>
              <a:t> от </a:t>
            </a:r>
            <a:r>
              <a:rPr lang="en-US" i="1" dirty="0">
                <a:cs typeface="Times New Roman" charset="0"/>
              </a:rPr>
              <a:t>A</a:t>
            </a:r>
            <a:r>
              <a:rPr lang="ru-RU" dirty="0">
                <a:cs typeface="Times New Roman" charset="0"/>
              </a:rPr>
              <a:t> и </a:t>
            </a:r>
            <a:r>
              <a:rPr lang="en-US" i="1" dirty="0">
                <a:cs typeface="Times New Roman" charset="0"/>
              </a:rPr>
              <a:t>B</a:t>
            </a:r>
            <a:r>
              <a:rPr lang="ru-RU" dirty="0">
                <a:cs typeface="Times New Roman" charset="0"/>
              </a:rPr>
              <a:t>, отрезок </a:t>
            </a:r>
            <a:r>
              <a:rPr lang="en-US" i="1" dirty="0">
                <a:cs typeface="Times New Roman" charset="0"/>
              </a:rPr>
              <a:t>AB</a:t>
            </a:r>
            <a:r>
              <a:rPr lang="en-US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виден под углом 120</a:t>
            </a:r>
            <a:r>
              <a:rPr lang="ru-RU" baseline="30000" dirty="0"/>
              <a:t>о</a:t>
            </a:r>
            <a:r>
              <a:rPr lang="ru-RU" dirty="0">
                <a:cs typeface="Times New Roman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9" y="2624336"/>
            <a:ext cx="3384376" cy="416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6547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0876AA4D-5161-E56D-670B-4116AC9C9C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65891" name="Text Box 3">
            <a:extLst>
              <a:ext uri="{FF2B5EF4-FFF2-40B4-BE49-F238E27FC236}">
                <a16:creationId xmlns:a16="http://schemas.microsoft.com/office/drawing/2014/main" id="{DCBEEBF7-BEC3-4F4D-583C-C8FD9AE5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Требуется проложить шоссейные дороги, соединяющие населённые пункты </a:t>
            </a:r>
            <a:r>
              <a:rPr lang="en-US" altLang="ru-RU" i="1"/>
              <a:t>A</a:t>
            </a:r>
            <a:r>
              <a:rPr lang="en-US" altLang="ru-RU"/>
              <a:t>, </a:t>
            </a:r>
            <a:r>
              <a:rPr lang="en-US" altLang="ru-RU" i="1"/>
              <a:t>B</a:t>
            </a:r>
            <a:r>
              <a:rPr lang="en-US" altLang="ru-RU"/>
              <a:t>, </a:t>
            </a:r>
            <a:r>
              <a:rPr lang="en-US" altLang="ru-RU" i="1"/>
              <a:t>C</a:t>
            </a:r>
            <a:r>
              <a:rPr lang="en-US" altLang="ru-RU"/>
              <a:t>, </a:t>
            </a:r>
            <a:r>
              <a:rPr lang="en-US" altLang="ru-RU" i="1"/>
              <a:t>D</a:t>
            </a:r>
            <a:r>
              <a:rPr lang="ru-RU" altLang="ru-RU"/>
              <a:t>, расположенные в вершинах прямоугольника. Выберите из предложенных вариантов расположения дорог тот, в котором суммарная длина дорог наименьшая. Проверьте правильность своего выбора измерением линейкой.</a:t>
            </a:r>
          </a:p>
        </p:txBody>
      </p:sp>
      <p:sp>
        <p:nvSpPr>
          <p:cNvPr id="165892" name="Text Box 4">
            <a:extLst>
              <a:ext uri="{FF2B5EF4-FFF2-40B4-BE49-F238E27FC236}">
                <a16:creationId xmlns:a16="http://schemas.microsoft.com/office/drawing/2014/main" id="{6854496D-C767-02D4-993A-1366B9C08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35675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</a:t>
            </a:r>
            <a:r>
              <a:rPr lang="en-US" altLang="ru-RU">
                <a:solidFill>
                  <a:srgbClr val="FF3300"/>
                </a:solidFill>
              </a:rPr>
              <a:t> </a:t>
            </a:r>
            <a:r>
              <a:rPr lang="ru-RU" altLang="ru-RU"/>
              <a:t>в).</a:t>
            </a:r>
            <a:endParaRPr lang="ru-RU" altLang="ru-RU">
              <a:solidFill>
                <a:srgbClr val="FF3300"/>
              </a:solidFill>
            </a:endParaRPr>
          </a:p>
        </p:txBody>
      </p:sp>
      <p:pic>
        <p:nvPicPr>
          <p:cNvPr id="165893" name="Picture 5">
            <a:extLst>
              <a:ext uri="{FF2B5EF4-FFF2-40B4-BE49-F238E27FC236}">
                <a16:creationId xmlns:a16="http://schemas.microsoft.com/office/drawing/2014/main" id="{4454C468-7326-8424-8156-7910DD99C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8388350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0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84A2E4F-3B93-45B4-8B39-64D50DFC6B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8347"/>
            <a:ext cx="864096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Почему нужны графы в геометрии?</a:t>
            </a:r>
          </a:p>
        </p:txBody>
      </p:sp>
      <p:sp>
        <p:nvSpPr>
          <p:cNvPr id="5123" name="Text Box 34">
            <a:extLst>
              <a:ext uri="{FF2B5EF4-FFF2-40B4-BE49-F238E27FC236}">
                <a16:creationId xmlns:a16="http://schemas.microsoft.com/office/drawing/2014/main" id="{387B9A71-E60D-4081-A006-864E63C5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68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	1. Геометрические графы являются, в некотором смысле обобщением понятия ломаной.</a:t>
            </a:r>
          </a:p>
        </p:txBody>
      </p:sp>
      <p:sp>
        <p:nvSpPr>
          <p:cNvPr id="7" name="Text Box 34">
            <a:extLst>
              <a:ext uri="{FF2B5EF4-FFF2-40B4-BE49-F238E27FC236}">
                <a16:creationId xmlns:a16="http://schemas.microsoft.com/office/drawing/2014/main" id="{AB2131FD-9912-45A8-886C-A5A48F7CA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5168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	2. Теория графов – одно из современных направлений развития математики, имеющих приложения в различных её областях.</a:t>
            </a: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D110F0B9-C561-40F8-8CCE-3370A4A23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5201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	3. С графами связаны классические задачи, знакомство с которыми должно входить в математическое образование учащихся.</a:t>
            </a:r>
          </a:p>
        </p:txBody>
      </p:sp>
      <p:sp>
        <p:nvSpPr>
          <p:cNvPr id="9" name="Text Box 34">
            <a:extLst>
              <a:ext uri="{FF2B5EF4-FFF2-40B4-BE49-F238E27FC236}">
                <a16:creationId xmlns:a16="http://schemas.microsoft.com/office/drawing/2014/main" id="{55132E96-B77C-4337-806C-6F7D5D174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1408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	4. Задачи, связанные с графами, включаются в различные олимпиады по математике.</a:t>
            </a:r>
          </a:p>
        </p:txBody>
      </p:sp>
      <p:sp>
        <p:nvSpPr>
          <p:cNvPr id="10" name="Text Box 34">
            <a:extLst>
              <a:ext uri="{FF2B5EF4-FFF2-40B4-BE49-F238E27FC236}">
                <a16:creationId xmlns:a16="http://schemas.microsoft.com/office/drawing/2014/main" id="{8D411EC8-0043-4814-82F1-AD855118D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308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	5. Решение таких задач развивает геометрические и комбинаторные представления учащихся, повышает мотивацию к обучению геометрии.</a:t>
            </a:r>
          </a:p>
        </p:txBody>
      </p:sp>
    </p:spTree>
    <p:extLst>
      <p:ext uri="{BB962C8B-B14F-4D97-AF65-F5344CB8AC3E}">
        <p14:creationId xmlns:p14="http://schemas.microsoft.com/office/powerpoint/2010/main" val="323580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7" grpId="0"/>
      <p:bldP spid="8" grpId="0"/>
      <p:bldP spid="9" grpId="0"/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ru-RU" dirty="0"/>
              <a:t>	На рисунке показан минимальный граф, соединяющий данные точки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ru-RU" dirty="0"/>
              <a:t>, расположенные в вершинах квадрата.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95091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6818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70EF0CD-3155-46D6-B3D2-A6983800C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2060848"/>
            <a:ext cx="7772400" cy="1584176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FF3300"/>
                </a:solidFill>
              </a:rPr>
              <a:t>Теорема Эйлера</a:t>
            </a:r>
            <a:r>
              <a:rPr lang="en-US" altLang="ru-RU" dirty="0">
                <a:solidFill>
                  <a:srgbClr val="FF3300"/>
                </a:solidFill>
              </a:rPr>
              <a:t> </a:t>
            </a:r>
            <a:br>
              <a:rPr lang="ru-RU" altLang="ru-RU" dirty="0">
                <a:solidFill>
                  <a:srgbClr val="FF3300"/>
                </a:solidFill>
              </a:rPr>
            </a:br>
            <a:r>
              <a:rPr lang="ru-RU" altLang="ru-RU" dirty="0">
                <a:solidFill>
                  <a:srgbClr val="FF3300"/>
                </a:solidFill>
              </a:rPr>
              <a:t>для выпуклых многогранников</a:t>
            </a:r>
          </a:p>
        </p:txBody>
      </p:sp>
    </p:spTree>
    <p:extLst>
      <p:ext uri="{BB962C8B-B14F-4D97-AF65-F5344CB8AC3E}">
        <p14:creationId xmlns:p14="http://schemas.microsoft.com/office/powerpoint/2010/main" val="2005057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1246367-88CE-00F2-EC31-F73AF1246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Вершины, ребра и грани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AB94BECA-FC20-3677-08EF-B10D45EB0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56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Рассмотрим известные нам многогранники и заполним следующую таблицу, в которой В </a:t>
            </a:r>
            <a:r>
              <a:rPr lang="ru-RU" altLang="ru-RU" i="1" dirty="0">
                <a:cs typeface="Times New Roman" panose="02020603050405020304" pitchFamily="18" charset="0"/>
              </a:rPr>
              <a:t>– </a:t>
            </a:r>
            <a:r>
              <a:rPr lang="ru-RU" altLang="ru-RU" dirty="0">
                <a:cs typeface="Times New Roman" panose="02020603050405020304" pitchFamily="18" charset="0"/>
              </a:rPr>
              <a:t>число вершин, Р</a:t>
            </a:r>
            <a:r>
              <a:rPr lang="ru-RU" altLang="ru-RU" i="1" dirty="0">
                <a:cs typeface="Times New Roman" panose="02020603050405020304" pitchFamily="18" charset="0"/>
              </a:rPr>
              <a:t> – </a:t>
            </a:r>
            <a:r>
              <a:rPr lang="ru-RU" altLang="ru-RU" dirty="0">
                <a:cs typeface="Times New Roman" panose="02020603050405020304" pitchFamily="18" charset="0"/>
              </a:rPr>
              <a:t>число </a:t>
            </a:r>
            <a:r>
              <a:rPr lang="ru-RU" altLang="ru-RU" dirty="0" err="1">
                <a:cs typeface="Times New Roman" panose="02020603050405020304" pitchFamily="18" charset="0"/>
              </a:rPr>
              <a:t>ребер</a:t>
            </a:r>
            <a:r>
              <a:rPr lang="ru-RU" altLang="ru-RU" dirty="0">
                <a:cs typeface="Times New Roman" panose="02020603050405020304" pitchFamily="18" charset="0"/>
              </a:rPr>
              <a:t>, Г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– число граней многогранника.</a:t>
            </a:r>
          </a:p>
        </p:txBody>
      </p:sp>
      <p:graphicFrame>
        <p:nvGraphicFramePr>
          <p:cNvPr id="2118" name="Group 70">
            <a:extLst>
              <a:ext uri="{FF2B5EF4-FFF2-40B4-BE49-F238E27FC236}">
                <a16:creationId xmlns:a16="http://schemas.microsoft.com/office/drawing/2014/main" id="{38E3F8FA-B798-8E38-5D21-55BBB34C704D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1905000"/>
          <a:ext cx="7239000" cy="4064001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val="129674887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163114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0102514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8947660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многогранника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501601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Треугольная пирамида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535821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Четырехугольная пирамида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949567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Треугольная призма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946510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Четырехугольная призма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240215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n-</a:t>
                      </a: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угольная пирамида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172745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n-</a:t>
                      </a: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угольная призма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173122"/>
                  </a:ext>
                </a:extLst>
              </a:tr>
            </a:tbl>
          </a:graphicData>
        </a:graphic>
      </p:graphicFrame>
      <p:graphicFrame>
        <p:nvGraphicFramePr>
          <p:cNvPr id="2176" name="Group 128">
            <a:extLst>
              <a:ext uri="{FF2B5EF4-FFF2-40B4-BE49-F238E27FC236}">
                <a16:creationId xmlns:a16="http://schemas.microsoft.com/office/drawing/2014/main" id="{0E87EF1D-9EDF-933C-E29F-56C7BBA90F1F}"/>
              </a:ext>
            </a:extLst>
          </p:cNvPr>
          <p:cNvGraphicFramePr>
            <a:graphicFrameLocks noGrp="1"/>
          </p:cNvGraphicFramePr>
          <p:nvPr/>
        </p:nvGraphicFramePr>
        <p:xfrm>
          <a:off x="5334000" y="2514600"/>
          <a:ext cx="2819400" cy="57943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41399509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57202425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44979313"/>
                    </a:ext>
                  </a:extLst>
                </a:gridCol>
              </a:tblGrid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326398"/>
                  </a:ext>
                </a:extLst>
              </a:tr>
            </a:tbl>
          </a:graphicData>
        </a:graphic>
      </p:graphicFrame>
      <p:graphicFrame>
        <p:nvGraphicFramePr>
          <p:cNvPr id="2181" name="Group 133">
            <a:extLst>
              <a:ext uri="{FF2B5EF4-FFF2-40B4-BE49-F238E27FC236}">
                <a16:creationId xmlns:a16="http://schemas.microsoft.com/office/drawing/2014/main" id="{CCBC0F2B-EC31-EB3E-7938-F6BAC820D32F}"/>
              </a:ext>
            </a:extLst>
          </p:cNvPr>
          <p:cNvGraphicFramePr>
            <a:graphicFrameLocks noGrp="1"/>
          </p:cNvGraphicFramePr>
          <p:nvPr/>
        </p:nvGraphicFramePr>
        <p:xfrm>
          <a:off x="5334000" y="3124200"/>
          <a:ext cx="2819400" cy="58102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32729712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9999116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92706330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57407"/>
                  </a:ext>
                </a:extLst>
              </a:tr>
            </a:tbl>
          </a:graphicData>
        </a:graphic>
      </p:graphicFrame>
      <p:graphicFrame>
        <p:nvGraphicFramePr>
          <p:cNvPr id="2197" name="Group 149">
            <a:extLst>
              <a:ext uri="{FF2B5EF4-FFF2-40B4-BE49-F238E27FC236}">
                <a16:creationId xmlns:a16="http://schemas.microsoft.com/office/drawing/2014/main" id="{9C1B4805-0DCB-3610-FDCE-48A20A26444B}"/>
              </a:ext>
            </a:extLst>
          </p:cNvPr>
          <p:cNvGraphicFramePr>
            <a:graphicFrameLocks noGrp="1"/>
          </p:cNvGraphicFramePr>
          <p:nvPr/>
        </p:nvGraphicFramePr>
        <p:xfrm>
          <a:off x="5334000" y="3657600"/>
          <a:ext cx="2819400" cy="58102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56638045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44388239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71025887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370415"/>
                  </a:ext>
                </a:extLst>
              </a:tr>
            </a:tbl>
          </a:graphicData>
        </a:graphic>
      </p:graphicFrame>
      <p:graphicFrame>
        <p:nvGraphicFramePr>
          <p:cNvPr id="2213" name="Group 165">
            <a:extLst>
              <a:ext uri="{FF2B5EF4-FFF2-40B4-BE49-F238E27FC236}">
                <a16:creationId xmlns:a16="http://schemas.microsoft.com/office/drawing/2014/main" id="{0F7A6B87-1AAA-495F-DCFA-883B51F4CAB5}"/>
              </a:ext>
            </a:extLst>
          </p:cNvPr>
          <p:cNvGraphicFramePr>
            <a:graphicFrameLocks noGrp="1"/>
          </p:cNvGraphicFramePr>
          <p:nvPr/>
        </p:nvGraphicFramePr>
        <p:xfrm>
          <a:off x="5334000" y="4191000"/>
          <a:ext cx="2819400" cy="58102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134208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89052761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66425259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549654"/>
                  </a:ext>
                </a:extLst>
              </a:tr>
            </a:tbl>
          </a:graphicData>
        </a:graphic>
      </p:graphicFrame>
      <p:graphicFrame>
        <p:nvGraphicFramePr>
          <p:cNvPr id="2229" name="Group 181">
            <a:extLst>
              <a:ext uri="{FF2B5EF4-FFF2-40B4-BE49-F238E27FC236}">
                <a16:creationId xmlns:a16="http://schemas.microsoft.com/office/drawing/2014/main" id="{296FDB57-C05C-D8BA-4B31-53F6F8287623}"/>
              </a:ext>
            </a:extLst>
          </p:cNvPr>
          <p:cNvGraphicFramePr>
            <a:graphicFrameLocks noGrp="1"/>
          </p:cNvGraphicFramePr>
          <p:nvPr/>
        </p:nvGraphicFramePr>
        <p:xfrm>
          <a:off x="5334000" y="4800600"/>
          <a:ext cx="2819400" cy="57943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21715436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763935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35216740"/>
                    </a:ext>
                  </a:extLst>
                </a:gridCol>
              </a:tblGrid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n+</a:t>
                      </a: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ru-RU" altLang="ru-RU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n+</a:t>
                      </a: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472021"/>
                  </a:ext>
                </a:extLst>
              </a:tr>
            </a:tbl>
          </a:graphicData>
        </a:graphic>
      </p:graphicFrame>
      <p:graphicFrame>
        <p:nvGraphicFramePr>
          <p:cNvPr id="2244" name="Group 196">
            <a:extLst>
              <a:ext uri="{FF2B5EF4-FFF2-40B4-BE49-F238E27FC236}">
                <a16:creationId xmlns:a16="http://schemas.microsoft.com/office/drawing/2014/main" id="{350E420B-D97B-376A-6B69-3E3A46146F62}"/>
              </a:ext>
            </a:extLst>
          </p:cNvPr>
          <p:cNvGraphicFramePr>
            <a:graphicFrameLocks noGrp="1"/>
          </p:cNvGraphicFramePr>
          <p:nvPr/>
        </p:nvGraphicFramePr>
        <p:xfrm>
          <a:off x="5334000" y="5410200"/>
          <a:ext cx="2819400" cy="58102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6097025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973050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13908946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endParaRPr kumimoji="0" lang="ru-RU" altLang="ru-RU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endParaRPr kumimoji="0" lang="ru-RU" altLang="ru-RU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n+</a:t>
                      </a: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5837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E62E8B37-7B25-AEF0-EEAA-399766DE63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90FF9C06-FF82-D709-BD8D-F2D670D20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Посчитайте число вершин (В), рёбер (Р) и граней (Г) для многогранников, изображённых на рисунке. Чему равно В – Р + Г?</a:t>
            </a:r>
          </a:p>
        </p:txBody>
      </p:sp>
      <p:sp>
        <p:nvSpPr>
          <p:cNvPr id="227332" name="Text Box 4">
            <a:extLst>
              <a:ext uri="{FF2B5EF4-FFF2-40B4-BE49-F238E27FC236}">
                <a16:creationId xmlns:a16="http://schemas.microsoft.com/office/drawing/2014/main" id="{2845CF3D-E69B-7F61-757B-6E8C02FF2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763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/>
              <a:t>а) В = 4, Р = 6, Г = 4; б) В = 8, Р = 12, Г = 6; в) В = 6, Р = 12, Г = 8; г) В = 20, Р = 30, Г = 12; д) В = 12, Р = 30, Г = 20.</a:t>
            </a:r>
          </a:p>
        </p:txBody>
      </p:sp>
      <p:pic>
        <p:nvPicPr>
          <p:cNvPr id="68613" name="Picture 6">
            <a:extLst>
              <a:ext uri="{FF2B5EF4-FFF2-40B4-BE49-F238E27FC236}">
                <a16:creationId xmlns:a16="http://schemas.microsoft.com/office/drawing/2014/main" id="{E72FB384-4588-DEE3-3187-0872F9C8E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7769225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C3E6B0A-20A8-9183-5525-AD16E4607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ТЕОРЕМА ЭЙЛЕРА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0A885BFB-DC71-09FD-0708-5962D814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/>
              <a:t>	</a:t>
            </a:r>
            <a:r>
              <a:rPr lang="ru-RU" altLang="ru-RU">
                <a:cs typeface="Times New Roman" panose="02020603050405020304" pitchFamily="18" charset="0"/>
              </a:rPr>
              <a:t>Из </a:t>
            </a:r>
            <a:r>
              <a:rPr lang="ru-RU" altLang="ru-RU"/>
              <a:t>приведенных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примеров</a:t>
            </a:r>
            <a:r>
              <a:rPr lang="ru-RU" altLang="ru-RU">
                <a:cs typeface="Times New Roman" panose="02020603050405020304" pitchFamily="18" charset="0"/>
              </a:rPr>
              <a:t> непосредственно видно, что для всех выбранных многогранников имеет место равенство В - Р + Г</a:t>
            </a:r>
            <a:r>
              <a:rPr lang="ru-RU" altLang="ru-RU" i="1">
                <a:cs typeface="Times New Roman" panose="02020603050405020304" pitchFamily="18" charset="0"/>
              </a:rPr>
              <a:t> </a:t>
            </a:r>
            <a:r>
              <a:rPr lang="ru-RU" altLang="ru-RU">
                <a:cs typeface="Times New Roman" panose="02020603050405020304" pitchFamily="18" charset="0"/>
              </a:rPr>
              <a:t>= 2. Оказывается, что это равенство справедливо не только для рассмотренных многогранников, но и для произвольного выпуклого многогранника. </a:t>
            </a:r>
            <a:endParaRPr lang="ru-RU" altLang="ru-RU"/>
          </a:p>
          <a:p>
            <a:pPr algn="just">
              <a:spcBef>
                <a:spcPct val="50000"/>
              </a:spcBef>
            </a:pPr>
            <a:r>
              <a:rPr lang="ru-RU" altLang="ru-RU"/>
              <a:t>	</a:t>
            </a:r>
            <a:r>
              <a:rPr lang="ru-RU" altLang="ru-RU">
                <a:cs typeface="Times New Roman" panose="02020603050405020304" pitchFamily="18" charset="0"/>
              </a:rPr>
              <a:t>Впервые это свойство выпуклых многогранников было доказано Леонардом Эйлером в 1752 году и получило название теоремы Эйлера.</a:t>
            </a:r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AFA99D1C-040D-4CDC-AFA0-0B5BC0E5B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62400"/>
            <a:ext cx="8915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 Эйлера.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Для любого выпуклого многогранника имеет место равенство</a:t>
            </a:r>
          </a:p>
          <a:p>
            <a:pPr algn="ctr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В - Р + Г = 2,</a:t>
            </a:r>
          </a:p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где В - число вершин, Р - число </a:t>
            </a:r>
            <a:r>
              <a:rPr lang="ru-RU" altLang="ru-RU" dirty="0" err="1">
                <a:cs typeface="Times New Roman" panose="02020603050405020304" pitchFamily="18" charset="0"/>
              </a:rPr>
              <a:t>ребер</a:t>
            </a:r>
            <a:r>
              <a:rPr lang="ru-RU" altLang="ru-RU" dirty="0">
                <a:cs typeface="Times New Roman" panose="02020603050405020304" pitchFamily="18" charset="0"/>
              </a:rPr>
              <a:t> и Г - число граней данного многогранника.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1">
            <a:extLst>
              <a:ext uri="{FF2B5EF4-FFF2-40B4-BE49-F238E27FC236}">
                <a16:creationId xmlns:a16="http://schemas.microsoft.com/office/drawing/2014/main" id="{1229361F-ECD6-43A9-AC47-17A98A617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3897"/>
            <a:ext cx="2952328" cy="29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id="{446E18FA-284B-41DB-B795-4FEBD47B6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784"/>
            <a:ext cx="9144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ru-RU" altLang="ru-RU" sz="2800" dirty="0"/>
              <a:t>	</a:t>
            </a:r>
            <a:r>
              <a:rPr lang="ru-RU" altLang="ru-RU" sz="2400" dirty="0"/>
              <a:t>Доказательство сводится к графам. Представим поверхность многогранника эластичной. Вырежем одну грань, а ставшиеся грани растянем на плоскости. Получим граф, в котором число вершин, рёбер и областей равно соответственно числу вершин, рёбер и граней данного многогранника. Например, граф, соответствующий кубу, показан на рисунке. У него В = 8, Р = 12, Г = 6. 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76F8F5A6-A5B7-ED25-BE49-F709485E4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82"/>
            <a:ext cx="8991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 Эйлера.</a:t>
            </a:r>
            <a:r>
              <a:rPr lang="ru-RU" altLang="ru-RU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  </a:t>
            </a:r>
            <a:r>
              <a:rPr lang="ru-RU" altLang="ru-RU" sz="2400" dirty="0"/>
              <a:t>Для связного простого графа имеет место равенство</a:t>
            </a:r>
            <a:r>
              <a:rPr lang="ru-RU" altLang="ru-RU" sz="2400" dirty="0">
                <a:cs typeface="Times New Roman" panose="02020603050405020304" pitchFamily="18" charset="0"/>
              </a:rPr>
              <a:t> В - Р + Г = </a:t>
            </a:r>
            <a:r>
              <a:rPr lang="ru-RU" altLang="ru-RU" sz="2400" dirty="0"/>
              <a:t>2</a:t>
            </a:r>
            <a:r>
              <a:rPr lang="ru-RU" altLang="ru-RU" sz="2400" dirty="0">
                <a:cs typeface="Times New Roman" panose="02020603050405020304" pitchFamily="18" charset="0"/>
              </a:rPr>
              <a:t>,</a:t>
            </a:r>
            <a:r>
              <a:rPr lang="ru-RU" altLang="ru-RU" sz="2400" dirty="0"/>
              <a:t> </a:t>
            </a:r>
            <a:r>
              <a:rPr lang="ru-RU" altLang="ru-RU" sz="2400" dirty="0">
                <a:cs typeface="Times New Roman" panose="02020603050405020304" pitchFamily="18" charset="0"/>
              </a:rPr>
              <a:t>где В - число вершин, Р - общее число ребер, Г - число </a:t>
            </a:r>
            <a:r>
              <a:rPr lang="ru-RU" altLang="ru-RU" sz="2400" dirty="0"/>
              <a:t>областей </a:t>
            </a:r>
            <a:r>
              <a:rPr lang="ru-RU" altLang="ru-RU" sz="2400" dirty="0">
                <a:cs typeface="Times New Roman" panose="02020603050405020304" pitchFamily="18" charset="0"/>
              </a:rPr>
              <a:t>(граней)</a:t>
            </a:r>
            <a:r>
              <a:rPr lang="ru-RU" altLang="ru-RU" sz="2400" dirty="0"/>
              <a:t>, на которые граф разбивает плоскость</a:t>
            </a:r>
            <a:r>
              <a:rPr lang="ru-RU" altLang="ru-RU" sz="24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CB36E496-781A-F683-B475-00F30DEF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951" y="3864677"/>
            <a:ext cx="506767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400" dirty="0"/>
              <a:t> Так как для графа выполняется равенство </a:t>
            </a:r>
            <a:r>
              <a:rPr lang="ru-RU" altLang="ru-RU" sz="2400" dirty="0">
                <a:cs typeface="Times New Roman" panose="02020603050405020304" pitchFamily="18" charset="0"/>
              </a:rPr>
              <a:t>В - Р + Г = 2, то оно будет выполняться и для данного многогранника.</a:t>
            </a:r>
          </a:p>
        </p:txBody>
      </p:sp>
    </p:spTree>
    <p:extLst>
      <p:ext uri="{BB962C8B-B14F-4D97-AF65-F5344CB8AC3E}">
        <p14:creationId xmlns:p14="http://schemas.microsoft.com/office/powerpoint/2010/main" val="21510618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0ED7868-BE4C-A0AC-7EB0-9D1B12B82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75215C7E-5896-1DC3-EC37-31F3B8778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Чему равно В – Р + Г для многогранника, изображённого на рисунке?</a:t>
            </a: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B6A1E8B1-2C90-8CE9-36D1-4DF324868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45241"/>
            <a:ext cx="28416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F5BB3633-D7B1-F628-9B89-7E0F493ED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428" y="5373216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0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0ED7868-BE4C-A0AC-7EB0-9D1B12B82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75215C7E-5896-1DC3-EC37-31F3B8778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Чему равно В – Р + Г для многогранника, изображённого на рисунке?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F5BB3633-D7B1-F628-9B89-7E0F493ED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428" y="5373216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en-US" altLang="ru-RU" sz="2800" dirty="0"/>
              <a:t>4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DDF58F-56EF-A829-A296-C49D33D3F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497" y="1868507"/>
            <a:ext cx="4163006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5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>
            <a:extLst>
              <a:ext uri="{FF2B5EF4-FFF2-40B4-BE49-F238E27FC236}">
                <a16:creationId xmlns:a16="http://schemas.microsoft.com/office/drawing/2014/main" id="{A21CFEE3-BCC1-8164-3D9A-CEF0C1C91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4137"/>
            <a:ext cx="891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solidFill>
                  <a:srgbClr val="FF0000"/>
                </a:solidFill>
              </a:rPr>
              <a:t>Теорема.</a:t>
            </a:r>
            <a:r>
              <a:rPr lang="ru-RU" altLang="ru-RU" dirty="0"/>
              <a:t> В</a:t>
            </a:r>
            <a:r>
              <a:rPr lang="ru-RU" altLang="ru-RU" dirty="0">
                <a:cs typeface="Times New Roman" panose="02020603050405020304" pitchFamily="18" charset="0"/>
              </a:rPr>
              <a:t> любом выпуклом многограннике число треугольных граней плюс число трёхгранных углов больше или равно восьми. </a:t>
            </a: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77A8E87D-B295-8B22-0702-90571B264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0768"/>
            <a:ext cx="91440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Доказательство. </a:t>
            </a:r>
            <a:r>
              <a:rPr lang="ru-RU" altLang="ru-RU" dirty="0">
                <a:cs typeface="Times New Roman" panose="02020603050405020304" pitchFamily="18" charset="0"/>
              </a:rPr>
              <a:t>Обозначим через </a:t>
            </a:r>
            <a:r>
              <a:rPr lang="ru-RU" altLang="ru-RU" dirty="0" err="1">
                <a:cs typeface="Times New Roman" panose="02020603050405020304" pitchFamily="18" charset="0"/>
              </a:rPr>
              <a:t>В</a:t>
            </a:r>
            <a:r>
              <a:rPr lang="ru-RU" altLang="ru-RU" i="1" baseline="-30000" dirty="0" err="1">
                <a:cs typeface="Times New Roman" panose="02020603050405020304" pitchFamily="18" charset="0"/>
              </a:rPr>
              <a:t>i</a:t>
            </a:r>
            <a:r>
              <a:rPr lang="ru-RU" altLang="ru-RU" baseline="-30000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число вершин выпуклого многогранника, в которых сходится </a:t>
            </a:r>
            <a:r>
              <a:rPr lang="ru-RU" altLang="ru-RU" i="1" dirty="0">
                <a:cs typeface="Times New Roman" panose="02020603050405020304" pitchFamily="18" charset="0"/>
              </a:rPr>
              <a:t>i </a:t>
            </a:r>
            <a:r>
              <a:rPr lang="ru-RU" altLang="ru-RU" dirty="0" err="1">
                <a:cs typeface="Times New Roman" panose="02020603050405020304" pitchFamily="18" charset="0"/>
              </a:rPr>
              <a:t>ребер</a:t>
            </a:r>
            <a:r>
              <a:rPr lang="ru-RU" altLang="ru-RU" dirty="0">
                <a:cs typeface="Times New Roman" panose="02020603050405020304" pitchFamily="18" charset="0"/>
              </a:rPr>
              <a:t>. Тогда для общего числа вершин В имеет место равенство В = В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 + В</a:t>
            </a:r>
            <a:r>
              <a:rPr lang="ru-RU" altLang="ru-RU" baseline="-30000" dirty="0">
                <a:cs typeface="Times New Roman" panose="02020603050405020304" pitchFamily="18" charset="0"/>
              </a:rPr>
              <a:t>4</a:t>
            </a:r>
            <a:r>
              <a:rPr lang="ru-RU" altLang="ru-RU" dirty="0">
                <a:cs typeface="Times New Roman" panose="02020603050405020304" pitchFamily="18" charset="0"/>
              </a:rPr>
              <a:t> + В</a:t>
            </a:r>
            <a:r>
              <a:rPr lang="ru-RU" altLang="ru-RU" baseline="-30000" dirty="0">
                <a:cs typeface="Times New Roman" panose="02020603050405020304" pitchFamily="18" charset="0"/>
              </a:rPr>
              <a:t>5</a:t>
            </a:r>
            <a:r>
              <a:rPr lang="ru-RU" altLang="ru-RU" dirty="0">
                <a:cs typeface="Times New Roman" panose="02020603050405020304" pitchFamily="18" charset="0"/>
              </a:rPr>
              <a:t> + … . Аналогично, обозначим через </a:t>
            </a:r>
            <a:r>
              <a:rPr lang="ru-RU" altLang="ru-RU" dirty="0" err="1">
                <a:cs typeface="Times New Roman" panose="02020603050405020304" pitchFamily="18" charset="0"/>
              </a:rPr>
              <a:t>Г</a:t>
            </a:r>
            <a:r>
              <a:rPr lang="ru-RU" altLang="ru-RU" baseline="-30000" dirty="0" err="1">
                <a:cs typeface="Times New Roman" panose="02020603050405020304" pitchFamily="18" charset="0"/>
              </a:rPr>
              <a:t>i</a:t>
            </a:r>
            <a:r>
              <a:rPr lang="ru-RU" altLang="ru-RU" baseline="-30000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число граней выпуклого многогранника, у которых имеется </a:t>
            </a:r>
            <a:r>
              <a:rPr lang="ru-RU" altLang="ru-RU" i="1" dirty="0">
                <a:cs typeface="Times New Roman" panose="02020603050405020304" pitchFamily="18" charset="0"/>
              </a:rPr>
              <a:t>i </a:t>
            </a:r>
            <a:r>
              <a:rPr lang="ru-RU" altLang="ru-RU" dirty="0" err="1">
                <a:cs typeface="Times New Roman" panose="02020603050405020304" pitchFamily="18" charset="0"/>
              </a:rPr>
              <a:t>ребер</a:t>
            </a:r>
            <a:r>
              <a:rPr lang="ru-RU" altLang="ru-RU" dirty="0">
                <a:cs typeface="Times New Roman" panose="02020603050405020304" pitchFamily="18" charset="0"/>
              </a:rPr>
              <a:t>. Тогда для общего числа граней Г имеет место равенство Г = Г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 + Г</a:t>
            </a:r>
            <a:r>
              <a:rPr lang="ru-RU" altLang="ru-RU" baseline="-30000" dirty="0">
                <a:cs typeface="Times New Roman" panose="02020603050405020304" pitchFamily="18" charset="0"/>
              </a:rPr>
              <a:t>4</a:t>
            </a:r>
            <a:r>
              <a:rPr lang="ru-RU" altLang="ru-RU" dirty="0">
                <a:cs typeface="Times New Roman" panose="02020603050405020304" pitchFamily="18" charset="0"/>
              </a:rPr>
              <a:t> + Г</a:t>
            </a:r>
            <a:r>
              <a:rPr lang="ru-RU" altLang="ru-RU" baseline="-30000" dirty="0">
                <a:cs typeface="Times New Roman" panose="02020603050405020304" pitchFamily="18" charset="0"/>
              </a:rPr>
              <a:t>5</a:t>
            </a:r>
            <a:r>
              <a:rPr lang="ru-RU" altLang="ru-RU" dirty="0">
                <a:cs typeface="Times New Roman" panose="02020603050405020304" pitchFamily="18" charset="0"/>
              </a:rPr>
              <a:t> + … . Имеем: 3В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 + 4В</a:t>
            </a:r>
            <a:r>
              <a:rPr lang="ru-RU" altLang="ru-RU" baseline="-30000" dirty="0">
                <a:cs typeface="Times New Roman" panose="02020603050405020304" pitchFamily="18" charset="0"/>
              </a:rPr>
              <a:t>4</a:t>
            </a:r>
            <a:r>
              <a:rPr lang="ru-RU" altLang="ru-RU" dirty="0">
                <a:cs typeface="Times New Roman" panose="02020603050405020304" pitchFamily="18" charset="0"/>
              </a:rPr>
              <a:t> + 5В</a:t>
            </a:r>
            <a:r>
              <a:rPr lang="ru-RU" altLang="ru-RU" baseline="-30000" dirty="0">
                <a:cs typeface="Times New Roman" panose="02020603050405020304" pitchFamily="18" charset="0"/>
              </a:rPr>
              <a:t>5</a:t>
            </a:r>
            <a:r>
              <a:rPr lang="ru-RU" altLang="ru-RU" dirty="0">
                <a:cs typeface="Times New Roman" panose="02020603050405020304" pitchFamily="18" charset="0"/>
              </a:rPr>
              <a:t> + … = 2Р, 3Г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 + 4Г</a:t>
            </a:r>
            <a:r>
              <a:rPr lang="ru-RU" altLang="ru-RU" baseline="-30000" dirty="0">
                <a:cs typeface="Times New Roman" panose="02020603050405020304" pitchFamily="18" charset="0"/>
              </a:rPr>
              <a:t>4</a:t>
            </a:r>
            <a:r>
              <a:rPr lang="ru-RU" altLang="ru-RU" dirty="0">
                <a:cs typeface="Times New Roman" panose="02020603050405020304" pitchFamily="18" charset="0"/>
              </a:rPr>
              <a:t> + 5Г</a:t>
            </a:r>
            <a:r>
              <a:rPr lang="ru-RU" altLang="ru-RU" baseline="-30000" dirty="0">
                <a:cs typeface="Times New Roman" panose="02020603050405020304" pitchFamily="18" charset="0"/>
              </a:rPr>
              <a:t>5</a:t>
            </a:r>
            <a:r>
              <a:rPr lang="ru-RU" altLang="ru-RU" dirty="0">
                <a:cs typeface="Times New Roman" panose="02020603050405020304" pitchFamily="18" charset="0"/>
              </a:rPr>
              <a:t> + … = 2Р. По теореме Эйлера выполняется равенство 4В – 4Р + 4Г = 8. Подставляя вместо В, Р и Г их выражения, получим 4В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 + 4В</a:t>
            </a:r>
            <a:r>
              <a:rPr lang="ru-RU" altLang="ru-RU" baseline="-30000" dirty="0">
                <a:cs typeface="Times New Roman" panose="02020603050405020304" pitchFamily="18" charset="0"/>
              </a:rPr>
              <a:t>4</a:t>
            </a:r>
            <a:r>
              <a:rPr lang="ru-RU" altLang="ru-RU" dirty="0">
                <a:cs typeface="Times New Roman" panose="02020603050405020304" pitchFamily="18" charset="0"/>
              </a:rPr>
              <a:t> + 4В</a:t>
            </a:r>
            <a:r>
              <a:rPr lang="ru-RU" altLang="ru-RU" baseline="-30000" dirty="0">
                <a:cs typeface="Times New Roman" panose="02020603050405020304" pitchFamily="18" charset="0"/>
              </a:rPr>
              <a:t>5</a:t>
            </a:r>
            <a:r>
              <a:rPr lang="ru-RU" altLang="ru-RU" dirty="0">
                <a:cs typeface="Times New Roman" panose="02020603050405020304" pitchFamily="18" charset="0"/>
              </a:rPr>
              <a:t> + … – (3В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 + 4В</a:t>
            </a:r>
            <a:r>
              <a:rPr lang="ru-RU" altLang="ru-RU" baseline="-30000" dirty="0">
                <a:cs typeface="Times New Roman" panose="02020603050405020304" pitchFamily="18" charset="0"/>
              </a:rPr>
              <a:t>4</a:t>
            </a:r>
            <a:r>
              <a:rPr lang="ru-RU" altLang="ru-RU" dirty="0">
                <a:cs typeface="Times New Roman" panose="02020603050405020304" pitchFamily="18" charset="0"/>
              </a:rPr>
              <a:t> + 5В</a:t>
            </a:r>
            <a:r>
              <a:rPr lang="ru-RU" altLang="ru-RU" baseline="-30000" dirty="0">
                <a:cs typeface="Times New Roman" panose="02020603050405020304" pitchFamily="18" charset="0"/>
              </a:rPr>
              <a:t>5</a:t>
            </a:r>
            <a:r>
              <a:rPr lang="ru-RU" altLang="ru-RU" dirty="0">
                <a:cs typeface="Times New Roman" panose="02020603050405020304" pitchFamily="18" charset="0"/>
              </a:rPr>
              <a:t> + …) – (3Г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 + 4Г</a:t>
            </a:r>
            <a:r>
              <a:rPr lang="ru-RU" altLang="ru-RU" baseline="-30000" dirty="0">
                <a:cs typeface="Times New Roman" panose="02020603050405020304" pitchFamily="18" charset="0"/>
              </a:rPr>
              <a:t>4</a:t>
            </a:r>
            <a:r>
              <a:rPr lang="ru-RU" altLang="ru-RU" dirty="0">
                <a:cs typeface="Times New Roman" panose="02020603050405020304" pitchFamily="18" charset="0"/>
              </a:rPr>
              <a:t> + 5Г</a:t>
            </a:r>
            <a:r>
              <a:rPr lang="ru-RU" altLang="ru-RU" baseline="-30000" dirty="0">
                <a:cs typeface="Times New Roman" panose="02020603050405020304" pitchFamily="18" charset="0"/>
              </a:rPr>
              <a:t>5</a:t>
            </a:r>
            <a:r>
              <a:rPr lang="ru-RU" altLang="ru-RU" dirty="0">
                <a:cs typeface="Times New Roman" panose="02020603050405020304" pitchFamily="18" charset="0"/>
              </a:rPr>
              <a:t> + …) + 4Г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 + 4Г</a:t>
            </a:r>
            <a:r>
              <a:rPr lang="ru-RU" altLang="ru-RU" baseline="-30000" dirty="0">
                <a:cs typeface="Times New Roman" panose="02020603050405020304" pitchFamily="18" charset="0"/>
              </a:rPr>
              <a:t>4</a:t>
            </a:r>
            <a:r>
              <a:rPr lang="ru-RU" altLang="ru-RU" dirty="0">
                <a:cs typeface="Times New Roman" panose="02020603050405020304" pitchFamily="18" charset="0"/>
              </a:rPr>
              <a:t> + 4Г</a:t>
            </a:r>
            <a:r>
              <a:rPr lang="ru-RU" altLang="ru-RU" baseline="-30000" dirty="0">
                <a:cs typeface="Times New Roman" panose="02020603050405020304" pitchFamily="18" charset="0"/>
              </a:rPr>
              <a:t>5</a:t>
            </a:r>
            <a:r>
              <a:rPr lang="ru-RU" altLang="ru-RU" dirty="0">
                <a:cs typeface="Times New Roman" panose="02020603050405020304" pitchFamily="18" charset="0"/>
              </a:rPr>
              <a:t> + … = 8.</a:t>
            </a:r>
          </a:p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Следовательно, В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 + Г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 = 8 + В</a:t>
            </a:r>
            <a:r>
              <a:rPr lang="ru-RU" altLang="ru-RU" baseline="-30000" dirty="0">
                <a:cs typeface="Times New Roman" panose="02020603050405020304" pitchFamily="18" charset="0"/>
              </a:rPr>
              <a:t>5</a:t>
            </a:r>
            <a:r>
              <a:rPr lang="ru-RU" altLang="ru-RU" dirty="0">
                <a:cs typeface="Times New Roman" panose="02020603050405020304" pitchFamily="18" charset="0"/>
              </a:rPr>
              <a:t> + … + Г</a:t>
            </a:r>
            <a:r>
              <a:rPr lang="ru-RU" altLang="ru-RU" baseline="-30000" dirty="0">
                <a:cs typeface="Times New Roman" panose="02020603050405020304" pitchFamily="18" charset="0"/>
              </a:rPr>
              <a:t>5</a:t>
            </a:r>
            <a:r>
              <a:rPr lang="ru-RU" altLang="ru-RU" dirty="0">
                <a:cs typeface="Times New Roman" panose="02020603050405020304" pitchFamily="18" charset="0"/>
              </a:rPr>
              <a:t> + … , значит, число треугольных граней плюс число </a:t>
            </a:r>
            <a:r>
              <a:rPr lang="ru-RU" altLang="ru-RU" dirty="0" err="1">
                <a:cs typeface="Times New Roman" panose="02020603050405020304" pitchFamily="18" charset="0"/>
              </a:rPr>
              <a:t>трехгранных</a:t>
            </a:r>
            <a:r>
              <a:rPr lang="ru-RU" altLang="ru-RU" dirty="0">
                <a:cs typeface="Times New Roman" panose="02020603050405020304" pitchFamily="18" charset="0"/>
              </a:rPr>
              <a:t> углов больше или равно восьми.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>
            <a:extLst>
              <a:ext uri="{FF2B5EF4-FFF2-40B4-BE49-F238E27FC236}">
                <a16:creationId xmlns:a16="http://schemas.microsoft.com/office/drawing/2014/main" id="{60AD0E56-F3FF-2AD9-C4EA-8B3D8123A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126"/>
            <a:ext cx="891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solidFill>
                  <a:srgbClr val="FF0000"/>
                </a:solidFill>
              </a:rPr>
              <a:t>Теорема.</a:t>
            </a:r>
            <a:r>
              <a:rPr lang="ru-RU" altLang="ru-RU" dirty="0"/>
              <a:t> В</a:t>
            </a:r>
            <a:r>
              <a:rPr lang="ru-RU" altLang="ru-RU" dirty="0">
                <a:cs typeface="Times New Roman" panose="02020603050405020304" pitchFamily="18" charset="0"/>
              </a:rPr>
              <a:t> любом выпуклом многограннике имеется грань с числом сторон, меньшим шести. 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FE0CFAAC-988B-450B-FEA3-A5A586E6E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2736"/>
            <a:ext cx="91440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Доказательство. </a:t>
            </a:r>
            <a:r>
              <a:rPr lang="ru-RU" altLang="ru-RU" dirty="0">
                <a:cs typeface="Times New Roman" panose="02020603050405020304" pitchFamily="18" charset="0"/>
              </a:rPr>
              <a:t>Обозначим через </a:t>
            </a:r>
            <a:r>
              <a:rPr lang="ru-RU" altLang="ru-RU" dirty="0" err="1">
                <a:cs typeface="Times New Roman" panose="02020603050405020304" pitchFamily="18" charset="0"/>
              </a:rPr>
              <a:t>В</a:t>
            </a:r>
            <a:r>
              <a:rPr lang="ru-RU" altLang="ru-RU" i="1" baseline="-30000" dirty="0" err="1">
                <a:cs typeface="Times New Roman" panose="02020603050405020304" pitchFamily="18" charset="0"/>
              </a:rPr>
              <a:t>i</a:t>
            </a:r>
            <a:r>
              <a:rPr lang="ru-RU" altLang="ru-RU" baseline="-30000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число вершин выпуклого многогранника, в которых сходится </a:t>
            </a:r>
            <a:r>
              <a:rPr lang="ru-RU" altLang="ru-RU" i="1" dirty="0">
                <a:cs typeface="Times New Roman" panose="02020603050405020304" pitchFamily="18" charset="0"/>
              </a:rPr>
              <a:t>i </a:t>
            </a:r>
            <a:r>
              <a:rPr lang="ru-RU" altLang="ru-RU" dirty="0" err="1">
                <a:cs typeface="Times New Roman" panose="02020603050405020304" pitchFamily="18" charset="0"/>
              </a:rPr>
              <a:t>ребер</a:t>
            </a:r>
            <a:r>
              <a:rPr lang="ru-RU" altLang="ru-RU" dirty="0">
                <a:cs typeface="Times New Roman" panose="02020603050405020304" pitchFamily="18" charset="0"/>
              </a:rPr>
              <a:t>. Тогда для общего числа вершин В имеет место равенство В = В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 + В</a:t>
            </a:r>
            <a:r>
              <a:rPr lang="ru-RU" altLang="ru-RU" baseline="-30000" dirty="0">
                <a:cs typeface="Times New Roman" panose="02020603050405020304" pitchFamily="18" charset="0"/>
              </a:rPr>
              <a:t>4</a:t>
            </a:r>
            <a:r>
              <a:rPr lang="ru-RU" altLang="ru-RU" dirty="0">
                <a:cs typeface="Times New Roman" panose="02020603050405020304" pitchFamily="18" charset="0"/>
              </a:rPr>
              <a:t> + В</a:t>
            </a:r>
            <a:r>
              <a:rPr lang="ru-RU" altLang="ru-RU" baseline="-30000" dirty="0">
                <a:cs typeface="Times New Roman" panose="02020603050405020304" pitchFamily="18" charset="0"/>
              </a:rPr>
              <a:t>5</a:t>
            </a:r>
            <a:r>
              <a:rPr lang="ru-RU" altLang="ru-RU" dirty="0">
                <a:cs typeface="Times New Roman" panose="02020603050405020304" pitchFamily="18" charset="0"/>
              </a:rPr>
              <a:t> + … . Аналогично, обозначим через </a:t>
            </a:r>
            <a:r>
              <a:rPr lang="ru-RU" altLang="ru-RU" dirty="0" err="1">
                <a:cs typeface="Times New Roman" panose="02020603050405020304" pitchFamily="18" charset="0"/>
              </a:rPr>
              <a:t>Г</a:t>
            </a:r>
            <a:r>
              <a:rPr lang="ru-RU" altLang="ru-RU" baseline="-30000" dirty="0" err="1">
                <a:cs typeface="Times New Roman" panose="02020603050405020304" pitchFamily="18" charset="0"/>
              </a:rPr>
              <a:t>i</a:t>
            </a:r>
            <a:r>
              <a:rPr lang="ru-RU" altLang="ru-RU" baseline="-30000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число граней выпуклого многогранника, у которых имеется </a:t>
            </a:r>
            <a:r>
              <a:rPr lang="ru-RU" altLang="ru-RU" i="1" dirty="0">
                <a:cs typeface="Times New Roman" panose="02020603050405020304" pitchFamily="18" charset="0"/>
              </a:rPr>
              <a:t>i </a:t>
            </a:r>
            <a:r>
              <a:rPr lang="ru-RU" altLang="ru-RU" dirty="0" err="1">
                <a:cs typeface="Times New Roman" panose="02020603050405020304" pitchFamily="18" charset="0"/>
              </a:rPr>
              <a:t>ребер</a:t>
            </a:r>
            <a:r>
              <a:rPr lang="ru-RU" altLang="ru-RU" dirty="0">
                <a:cs typeface="Times New Roman" panose="02020603050405020304" pitchFamily="18" charset="0"/>
              </a:rPr>
              <a:t>. Предположим, что у многогранника нет граней с числом сторон, меньшим шести. Тогда для общего числа граней Г имеет место равенство Г = Г</a:t>
            </a:r>
            <a:r>
              <a:rPr lang="ru-RU" altLang="ru-RU" baseline="-30000" dirty="0">
                <a:cs typeface="Times New Roman" panose="02020603050405020304" pitchFamily="18" charset="0"/>
              </a:rPr>
              <a:t>6</a:t>
            </a:r>
            <a:r>
              <a:rPr lang="ru-RU" altLang="ru-RU" dirty="0">
                <a:cs typeface="Times New Roman" panose="02020603050405020304" pitchFamily="18" charset="0"/>
              </a:rPr>
              <a:t> + Г</a:t>
            </a:r>
            <a:r>
              <a:rPr lang="ru-RU" altLang="ru-RU" baseline="-30000" dirty="0">
                <a:cs typeface="Times New Roman" panose="02020603050405020304" pitchFamily="18" charset="0"/>
              </a:rPr>
              <a:t>7</a:t>
            </a:r>
            <a:r>
              <a:rPr lang="ru-RU" altLang="ru-RU" dirty="0">
                <a:cs typeface="Times New Roman" panose="02020603050405020304" pitchFamily="18" charset="0"/>
              </a:rPr>
              <a:t> + Г</a:t>
            </a:r>
            <a:r>
              <a:rPr lang="ru-RU" altLang="ru-RU" baseline="-30000" dirty="0">
                <a:cs typeface="Times New Roman" panose="02020603050405020304" pitchFamily="18" charset="0"/>
              </a:rPr>
              <a:t>8</a:t>
            </a:r>
            <a:r>
              <a:rPr lang="ru-RU" altLang="ru-RU" dirty="0">
                <a:cs typeface="Times New Roman" panose="02020603050405020304" pitchFamily="18" charset="0"/>
              </a:rPr>
              <a:t> + … . Имеем: 3В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 + 4В</a:t>
            </a:r>
            <a:r>
              <a:rPr lang="ru-RU" altLang="ru-RU" baseline="-30000" dirty="0">
                <a:cs typeface="Times New Roman" panose="02020603050405020304" pitchFamily="18" charset="0"/>
              </a:rPr>
              <a:t>4</a:t>
            </a:r>
            <a:r>
              <a:rPr lang="ru-RU" altLang="ru-RU" dirty="0">
                <a:cs typeface="Times New Roman" panose="02020603050405020304" pitchFamily="18" charset="0"/>
              </a:rPr>
              <a:t> + 5В</a:t>
            </a:r>
            <a:r>
              <a:rPr lang="ru-RU" altLang="ru-RU" baseline="-30000" dirty="0">
                <a:cs typeface="Times New Roman" panose="02020603050405020304" pitchFamily="18" charset="0"/>
              </a:rPr>
              <a:t>5</a:t>
            </a:r>
            <a:r>
              <a:rPr lang="ru-RU" altLang="ru-RU" dirty="0">
                <a:cs typeface="Times New Roman" panose="02020603050405020304" pitchFamily="18" charset="0"/>
              </a:rPr>
              <a:t> + … = 2Р, 6Г</a:t>
            </a:r>
            <a:r>
              <a:rPr lang="ru-RU" altLang="ru-RU" baseline="-30000" dirty="0">
                <a:cs typeface="Times New Roman" panose="02020603050405020304" pitchFamily="18" charset="0"/>
              </a:rPr>
              <a:t>6</a:t>
            </a:r>
            <a:r>
              <a:rPr lang="ru-RU" altLang="ru-RU" dirty="0">
                <a:cs typeface="Times New Roman" panose="02020603050405020304" pitchFamily="18" charset="0"/>
              </a:rPr>
              <a:t> + 7Г</a:t>
            </a:r>
            <a:r>
              <a:rPr lang="ru-RU" altLang="ru-RU" baseline="-30000" dirty="0">
                <a:cs typeface="Times New Roman" panose="02020603050405020304" pitchFamily="18" charset="0"/>
              </a:rPr>
              <a:t>7</a:t>
            </a:r>
            <a:r>
              <a:rPr lang="ru-RU" altLang="ru-RU" dirty="0">
                <a:cs typeface="Times New Roman" panose="02020603050405020304" pitchFamily="18" charset="0"/>
              </a:rPr>
              <a:t> + 8Г</a:t>
            </a:r>
            <a:r>
              <a:rPr lang="ru-RU" altLang="ru-RU" baseline="-30000" dirty="0">
                <a:cs typeface="Times New Roman" panose="02020603050405020304" pitchFamily="18" charset="0"/>
              </a:rPr>
              <a:t>8</a:t>
            </a:r>
            <a:r>
              <a:rPr lang="ru-RU" altLang="ru-RU" dirty="0">
                <a:cs typeface="Times New Roman" panose="02020603050405020304" pitchFamily="18" charset="0"/>
              </a:rPr>
              <a:t> + … = 2Р. Из этих равенств следует выполнимость неравенств 3В 2Р и 6Г 2Р, из которых получаем: 3В – 3Р + 3Г  0, а по теореме Эйлера должно выполняться равенство 3В – 3Р + 3Г = 6. Полученное противоречие показывает, что неверным было наше предположение об отсутствии граней с числом сторон, меньшим шести. Значит, в выпуклом многограннике обязательно </a:t>
            </a:r>
            <a:r>
              <a:rPr lang="ru-RU" altLang="ru-RU" dirty="0" err="1">
                <a:cs typeface="Times New Roman" panose="02020603050405020304" pitchFamily="18" charset="0"/>
              </a:rPr>
              <a:t>найдется</a:t>
            </a:r>
            <a:r>
              <a:rPr lang="ru-RU" altLang="ru-RU" dirty="0">
                <a:cs typeface="Times New Roman" panose="02020603050405020304" pitchFamily="18" charset="0"/>
              </a:rPr>
              <a:t> грань с числом сторон, меньшим шести.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84A2E4F-3B93-45B4-8B39-64D50DFC6B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8347"/>
            <a:ext cx="864096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Задача Эйлера о Кёнигсбергских мостах</a:t>
            </a:r>
          </a:p>
        </p:txBody>
      </p:sp>
      <p:pic>
        <p:nvPicPr>
          <p:cNvPr id="5124" name="Picture 35">
            <a:extLst>
              <a:ext uri="{FF2B5EF4-FFF2-40B4-BE49-F238E27FC236}">
                <a16:creationId xmlns:a16="http://schemas.microsoft.com/office/drawing/2014/main" id="{E464AF72-412B-414E-B7A0-5EE81BF2F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47537"/>
            <a:ext cx="4419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 Box 36">
            <a:extLst>
              <a:ext uri="{FF2B5EF4-FFF2-40B4-BE49-F238E27FC236}">
                <a16:creationId xmlns:a16="http://schemas.microsoft.com/office/drawing/2014/main" id="{75F629EA-5FD4-4A1E-A979-7150FF8C4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400" dirty="0">
                <a:cs typeface="Times New Roman" panose="02020603050405020304" pitchFamily="18" charset="0"/>
              </a:rPr>
              <a:t>Во времена Эйлера г. Кёнигсберге (ныне Калининград) было семь мостов через реку </a:t>
            </a:r>
            <a:r>
              <a:rPr lang="ru-RU" altLang="ru-RU" sz="2400" dirty="0" err="1">
                <a:cs typeface="Times New Roman" panose="02020603050405020304" pitchFamily="18" charset="0"/>
              </a:rPr>
              <a:t>Прегель</a:t>
            </a:r>
            <a:r>
              <a:rPr lang="ru-RU" altLang="ru-RU" sz="2400" dirty="0"/>
              <a:t> (</a:t>
            </a:r>
            <a:r>
              <a:rPr lang="ru-RU" altLang="ru-RU" sz="2400" dirty="0">
                <a:cs typeface="Times New Roman" panose="02020603050405020304" pitchFamily="18" charset="0"/>
              </a:rPr>
              <a:t>Л - левый берег, П - правый берег, А и Б - острова). </a:t>
            </a:r>
            <a:r>
              <a:rPr lang="ru-RU" altLang="ru-RU" sz="2400" dirty="0"/>
              <a:t>М</a:t>
            </a:r>
            <a:r>
              <a:rPr lang="ru-RU" altLang="ru-RU" sz="2400" dirty="0">
                <a:cs typeface="Times New Roman" panose="02020603050405020304" pitchFamily="18" charset="0"/>
              </a:rPr>
              <a:t>ожно ли, прогуливаясь </a:t>
            </a:r>
            <a:r>
              <a:rPr lang="ru-RU" altLang="ru-RU" sz="2400" dirty="0"/>
              <a:t>вдоль реки</a:t>
            </a:r>
            <a:r>
              <a:rPr lang="ru-RU" altLang="ru-RU" sz="2400" dirty="0">
                <a:cs typeface="Times New Roman" panose="02020603050405020304" pitchFamily="18" charset="0"/>
              </a:rPr>
              <a:t>, пройти </a:t>
            </a:r>
            <a:r>
              <a:rPr lang="ru-RU" altLang="ru-RU" sz="2400" dirty="0"/>
              <a:t>по</a:t>
            </a:r>
            <a:r>
              <a:rPr lang="ru-RU" altLang="ru-RU" sz="2400" dirty="0">
                <a:cs typeface="Times New Roman" panose="02020603050405020304" pitchFamily="18" charset="0"/>
              </a:rPr>
              <a:t> кажд</a:t>
            </a:r>
            <a:r>
              <a:rPr lang="ru-RU" altLang="ru-RU" sz="2400" dirty="0"/>
              <a:t>ому</a:t>
            </a:r>
            <a:r>
              <a:rPr lang="ru-RU" altLang="ru-RU" sz="2400" dirty="0">
                <a:cs typeface="Times New Roman" panose="02020603050405020304" pitchFamily="18" charset="0"/>
              </a:rPr>
              <a:t> мост</a:t>
            </a:r>
            <a:r>
              <a:rPr lang="ru-RU" altLang="ru-RU" sz="2400" dirty="0"/>
              <a:t>у</a:t>
            </a:r>
            <a:r>
              <a:rPr lang="ru-RU" altLang="ru-RU" sz="2400" dirty="0">
                <a:cs typeface="Times New Roman" panose="02020603050405020304" pitchFamily="18" charset="0"/>
              </a:rPr>
              <a:t> ровно один раз?</a:t>
            </a:r>
          </a:p>
        </p:txBody>
      </p:sp>
    </p:spTree>
    <p:extLst>
      <p:ext uri="{BB962C8B-B14F-4D97-AF65-F5344CB8AC3E}">
        <p14:creationId xmlns:p14="http://schemas.microsoft.com/office/powerpoint/2010/main" val="227457261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56DBBB09-DF85-33A2-758A-A2F6CF041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2800" dirty="0">
                <a:solidFill>
                  <a:srgbClr val="FF3300"/>
                </a:solidFill>
              </a:rPr>
              <a:t>*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7F43ADB4-6BC5-1F9D-7AD8-59556A95C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067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/>
              <a:t>	На рисунке показан многогранник, гранями которого являются пятиугольники и шестиугольники, а в каждой вершине сходится три грани. Сколько у него пятиугольных граней?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0661" name="Object 5">
            <a:extLst>
              <a:ext uri="{FF2B5EF4-FFF2-40B4-BE49-F238E27FC236}">
                <a16:creationId xmlns:a16="http://schemas.microsoft.com/office/drawing/2014/main" id="{2845B6B2-45D2-2293-D976-628969A703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752600"/>
          <a:ext cx="39243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3924848" imgH="3885714" progId="Paint.Picture">
                  <p:embed/>
                </p:oleObj>
              </mc:Choice>
              <mc:Fallback>
                <p:oleObj name="Точечный рисунок" r:id="rId2" imgW="3924848" imgH="3885714" progId="Paint.Picture">
                  <p:embed/>
                  <p:pic>
                    <p:nvPicPr>
                      <p:cNvPr id="70661" name="Object 5">
                        <a:extLst>
                          <a:ext uri="{FF2B5EF4-FFF2-40B4-BE49-F238E27FC236}">
                            <a16:creationId xmlns:a16="http://schemas.microsoft.com/office/drawing/2014/main" id="{2845B6B2-45D2-2293-D976-628969A703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2600"/>
                        <a:ext cx="39243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664" name="Group 8">
            <a:extLst>
              <a:ext uri="{FF2B5EF4-FFF2-40B4-BE49-F238E27FC236}">
                <a16:creationId xmlns:a16="http://schemas.microsoft.com/office/drawing/2014/main" id="{EEE31F6C-9495-C6A3-60FE-BED70B3591CA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981200"/>
            <a:ext cx="8991600" cy="4267200"/>
            <a:chOff x="96" y="1248"/>
            <a:chExt cx="5664" cy="2688"/>
          </a:xfrm>
        </p:grpSpPr>
        <p:sp>
          <p:nvSpPr>
            <p:cNvPr id="70660" name="Text Box 4">
              <a:extLst>
                <a:ext uri="{FF2B5EF4-FFF2-40B4-BE49-F238E27FC236}">
                  <a16:creationId xmlns:a16="http://schemas.microsoft.com/office/drawing/2014/main" id="{BEDE3431-BF43-5E4E-F40F-E452E68BC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1248"/>
              <a:ext cx="3312" cy="2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</a:t>
              </a:r>
              <a:r>
                <a:rPr lang="ru-RU" altLang="ru-RU"/>
                <a:t> Пусть Г</a:t>
              </a:r>
              <a:r>
                <a:rPr lang="ru-RU" altLang="ru-RU" baseline="-25000"/>
                <a:t>5</a:t>
              </a:r>
              <a:r>
                <a:rPr lang="ru-RU" altLang="ru-RU"/>
                <a:t> и Г</a:t>
              </a:r>
              <a:r>
                <a:rPr lang="ru-RU" altLang="ru-RU" baseline="-25000"/>
                <a:t>6</a:t>
              </a:r>
              <a:r>
                <a:rPr lang="ru-RU" altLang="ru-RU"/>
                <a:t> – число пятиугольных и шестиугольных граней соответственно. Тогда Г = Г</a:t>
              </a:r>
              <a:r>
                <a:rPr lang="ru-RU" altLang="ru-RU" baseline="-25000"/>
                <a:t>5</a:t>
              </a:r>
              <a:r>
                <a:rPr lang="ru-RU" altLang="ru-RU"/>
                <a:t> + Г</a:t>
              </a:r>
              <a:r>
                <a:rPr lang="ru-RU" altLang="ru-RU" baseline="-25000"/>
                <a:t>6</a:t>
              </a:r>
              <a:r>
                <a:rPr lang="ru-RU" altLang="ru-RU"/>
                <a:t>. 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Так как в каждой вершине сходится три ребра, то 3В = 2Р. Кроме того, 2Р = 5Г</a:t>
              </a:r>
              <a:r>
                <a:rPr lang="ru-RU" altLang="ru-RU" baseline="-25000"/>
                <a:t>5</a:t>
              </a:r>
              <a:r>
                <a:rPr lang="ru-RU" altLang="ru-RU"/>
                <a:t> + 6Г</a:t>
              </a:r>
              <a:r>
                <a:rPr lang="ru-RU" altLang="ru-RU" baseline="-25000"/>
                <a:t>6</a:t>
              </a:r>
              <a:r>
                <a:rPr lang="ru-RU" altLang="ru-RU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По теореме Эйлера 6В – 6Р + 6Г = 12, значит, 6Г – 2Р = 12. </a:t>
              </a:r>
            </a:p>
          </p:txBody>
        </p:sp>
        <p:sp>
          <p:nvSpPr>
            <p:cNvPr id="70662" name="Text Box 6">
              <a:extLst>
                <a:ext uri="{FF2B5EF4-FFF2-40B4-BE49-F238E27FC236}">
                  <a16:creationId xmlns:a16="http://schemas.microsoft.com/office/drawing/2014/main" id="{1D1E45B8-8F9A-2BF8-3859-02F598D2D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648"/>
              <a:ext cx="56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Следовательно, 6Г</a:t>
              </a:r>
              <a:r>
                <a:rPr lang="ru-RU" altLang="ru-RU" baseline="-25000"/>
                <a:t>5</a:t>
              </a:r>
              <a:r>
                <a:rPr lang="ru-RU" altLang="ru-RU"/>
                <a:t> + 6Г</a:t>
              </a:r>
              <a:r>
                <a:rPr lang="ru-RU" altLang="ru-RU" baseline="-25000"/>
                <a:t>6</a:t>
              </a:r>
              <a:r>
                <a:rPr lang="ru-RU" altLang="ru-RU"/>
                <a:t> – (5Г</a:t>
              </a:r>
              <a:r>
                <a:rPr lang="ru-RU" altLang="ru-RU" baseline="-25000"/>
                <a:t>5</a:t>
              </a:r>
              <a:r>
                <a:rPr lang="ru-RU" altLang="ru-RU"/>
                <a:t> + 6Г</a:t>
              </a:r>
              <a:r>
                <a:rPr lang="ru-RU" altLang="ru-RU" baseline="-25000"/>
                <a:t>6</a:t>
              </a:r>
              <a:r>
                <a:rPr lang="ru-RU" altLang="ru-RU"/>
                <a:t>) = 12, т.е. Г</a:t>
              </a:r>
              <a:r>
                <a:rPr lang="ru-RU" altLang="ru-RU" baseline="-25000"/>
                <a:t>5</a:t>
              </a:r>
              <a:r>
                <a:rPr lang="ru-RU" altLang="ru-RU"/>
                <a:t> = 12.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5540</Words>
  <Application>Microsoft Office PowerPoint</Application>
  <PresentationFormat>Экран (4:3)</PresentationFormat>
  <Paragraphs>408</Paragraphs>
  <Slides>90</Slides>
  <Notes>87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5" baseType="lpstr">
      <vt:lpstr>Arial</vt:lpstr>
      <vt:lpstr>Cambria Math</vt:lpstr>
      <vt:lpstr>Times New Roman</vt:lpstr>
      <vt:lpstr>Оформление по умолчанию</vt:lpstr>
      <vt:lpstr>Точечный рисунок</vt:lpstr>
      <vt:lpstr>ГРАФЫ</vt:lpstr>
      <vt:lpstr>Презентация PowerPoint</vt:lpstr>
      <vt:lpstr>Дополнительная литература</vt:lpstr>
      <vt:lpstr>Презентация PowerPoint</vt:lpstr>
      <vt:lpstr>Презентация PowerPoint</vt:lpstr>
      <vt:lpstr>Презентация PowerPoint</vt:lpstr>
      <vt:lpstr>Теория графов</vt:lpstr>
      <vt:lpstr>Почему нужны графы в геометрии?</vt:lpstr>
      <vt:lpstr>Задача Эйлера о Кёнигсбергских мостах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Уникурсальные графы</vt:lpstr>
      <vt:lpstr>Теорема Эйлера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Теорема Эйлера  для графов на плоскости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Эйлера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Штейнера</vt:lpstr>
      <vt:lpstr>Задача Герона</vt:lpstr>
      <vt:lpstr>Задача о трёх домиках и колодце</vt:lpstr>
      <vt:lpstr>Решение задачи о трёх домиках и колодце</vt:lpstr>
      <vt:lpstr>Презентация PowerPoint</vt:lpstr>
      <vt:lpstr>Презентация PowerPoint</vt:lpstr>
      <vt:lpstr>Упражнение</vt:lpstr>
      <vt:lpstr>Презентация PowerPoint</vt:lpstr>
      <vt:lpstr>Теорема Эйлера  для выпуклых многогранников</vt:lpstr>
      <vt:lpstr>Вершины, ребра и грани</vt:lpstr>
      <vt:lpstr>Упражнение</vt:lpstr>
      <vt:lpstr>ТЕОРЕМА ЭЙЛЕРА</vt:lpstr>
      <vt:lpstr>Презентация PowerPoint</vt:lpstr>
      <vt:lpstr>Упражнение</vt:lpstr>
      <vt:lpstr>Упражнение</vt:lpstr>
      <vt:lpstr>Презентация PowerPoint</vt:lpstr>
      <vt:lpstr>Презентация PowerPoint</vt:lpstr>
      <vt:lpstr>Упражнение*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120</cp:revision>
  <dcterms:created xsi:type="dcterms:W3CDTF">2008-04-30T05:51:18Z</dcterms:created>
  <dcterms:modified xsi:type="dcterms:W3CDTF">2024-10-08T11:19:33Z</dcterms:modified>
</cp:coreProperties>
</file>