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1073" r:id="rId2"/>
    <p:sldId id="447" r:id="rId3"/>
    <p:sldId id="1174" r:id="rId4"/>
    <p:sldId id="1177" r:id="rId5"/>
    <p:sldId id="1236" r:id="rId6"/>
    <p:sldId id="1186" r:id="rId7"/>
    <p:sldId id="1187" r:id="rId8"/>
    <p:sldId id="1188" r:id="rId9"/>
    <p:sldId id="649" r:id="rId10"/>
    <p:sldId id="1220" r:id="rId11"/>
    <p:sldId id="1185" r:id="rId12"/>
    <p:sldId id="317" r:id="rId13"/>
    <p:sldId id="300" r:id="rId14"/>
    <p:sldId id="296" r:id="rId15"/>
    <p:sldId id="295" r:id="rId16"/>
    <p:sldId id="489" r:id="rId17"/>
    <p:sldId id="400" r:id="rId18"/>
    <p:sldId id="364" r:id="rId19"/>
    <p:sldId id="438" r:id="rId20"/>
    <p:sldId id="418" r:id="rId21"/>
    <p:sldId id="392" r:id="rId22"/>
    <p:sldId id="387" r:id="rId23"/>
    <p:sldId id="424" r:id="rId24"/>
    <p:sldId id="425" r:id="rId25"/>
    <p:sldId id="420" r:id="rId26"/>
    <p:sldId id="426" r:id="rId27"/>
    <p:sldId id="1180" r:id="rId28"/>
    <p:sldId id="333" r:id="rId29"/>
    <p:sldId id="1184" r:id="rId30"/>
    <p:sldId id="334" r:id="rId31"/>
    <p:sldId id="1182" r:id="rId32"/>
    <p:sldId id="1181" r:id="rId33"/>
    <p:sldId id="335" r:id="rId34"/>
    <p:sldId id="455" r:id="rId35"/>
    <p:sldId id="456" r:id="rId36"/>
    <p:sldId id="1229" r:id="rId37"/>
    <p:sldId id="1231" r:id="rId38"/>
    <p:sldId id="405" r:id="rId39"/>
    <p:sldId id="488" r:id="rId40"/>
    <p:sldId id="473" r:id="rId41"/>
    <p:sldId id="1227" r:id="rId42"/>
    <p:sldId id="1223" r:id="rId43"/>
    <p:sldId id="406" r:id="rId44"/>
    <p:sldId id="412" r:id="rId45"/>
    <p:sldId id="429" r:id="rId46"/>
    <p:sldId id="430" r:id="rId47"/>
    <p:sldId id="431" r:id="rId48"/>
    <p:sldId id="346" r:id="rId49"/>
    <p:sldId id="1232" r:id="rId50"/>
    <p:sldId id="358" r:id="rId51"/>
    <p:sldId id="359" r:id="rId52"/>
    <p:sldId id="360" r:id="rId53"/>
    <p:sldId id="361" r:id="rId54"/>
    <p:sldId id="362" r:id="rId55"/>
    <p:sldId id="388" r:id="rId56"/>
    <p:sldId id="1233" r:id="rId57"/>
    <p:sldId id="389" r:id="rId58"/>
    <p:sldId id="494" r:id="rId59"/>
    <p:sldId id="495" r:id="rId60"/>
    <p:sldId id="1134" r:id="rId61"/>
    <p:sldId id="496" r:id="rId62"/>
    <p:sldId id="331" r:id="rId63"/>
    <p:sldId id="350" r:id="rId64"/>
    <p:sldId id="1235" r:id="rId65"/>
    <p:sldId id="497" r:id="rId66"/>
    <p:sldId id="498" r:id="rId67"/>
    <p:sldId id="499" r:id="rId68"/>
    <p:sldId id="1135" r:id="rId69"/>
    <p:sldId id="1136" r:id="rId70"/>
    <p:sldId id="1228" r:id="rId71"/>
    <p:sldId id="451" r:id="rId72"/>
    <p:sldId id="380" r:id="rId73"/>
    <p:sldId id="381" r:id="rId74"/>
    <p:sldId id="1234" r:id="rId75"/>
    <p:sldId id="383" r:id="rId7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0929"/>
  </p:normalViewPr>
  <p:slideViewPr>
    <p:cSldViewPr>
      <p:cViewPr varScale="1">
        <p:scale>
          <a:sx n="95" d="100"/>
          <a:sy n="95" d="100"/>
        </p:scale>
        <p:origin x="36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55D47-3F0E-46BA-8362-A2F89A8971DB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0E677-96DE-486E-98D3-2C44A094E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37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87819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056143B9-9C1C-4495-A118-14633FDAC7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F9D0145-F9CF-4FA3-9BDE-6F413D3DB487}" type="slidenum">
              <a:rPr lang="ru-RU" altLang="ru-RU" sz="1200"/>
              <a:pPr/>
              <a:t>14</a:t>
            </a:fld>
            <a:endParaRPr lang="ru-RU" altLang="ru-RU" sz="12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62286A70-5EEC-40CC-8F91-88E51E5851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D191B58-81B0-4CEB-82EF-347E00203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34899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301815BC-B12C-4866-A3B1-898D640C5B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C589C4B-E627-4E19-BCC5-A84C4A60A710}" type="slidenum">
              <a:rPr lang="ru-RU" altLang="ru-RU"/>
              <a:pPr>
                <a:spcBef>
                  <a:spcPct val="0"/>
                </a:spcBef>
              </a:pPr>
              <a:t>15</a:t>
            </a:fld>
            <a:endParaRPr lang="ru-RU" altLang="ru-RU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0CBB016F-2AB1-451E-970B-789B2E7421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59D45211-C5DD-423E-AD6B-7B58138669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86536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EAEC8D-1FA1-4DA5-B599-3BA016DAD483}" type="slidenum">
              <a:rPr lang="ru-RU" sz="1200" smtClean="0"/>
              <a:pPr eaLnBrk="1" hangingPunct="1"/>
              <a:t>16</a:t>
            </a:fld>
            <a:endParaRPr lang="ru-RU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56899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DCC8D24-E104-4EAE-B3CC-8D1190AC0B2B}" type="slidenum">
              <a:rPr lang="ru-RU" altLang="ru-RU" sz="1200"/>
              <a:pPr eaLnBrk="1" hangingPunct="1"/>
              <a:t>17</a:t>
            </a:fld>
            <a:endParaRPr lang="ru-RU" altLang="ru-RU" sz="1200"/>
          </a:p>
        </p:txBody>
      </p:sp>
      <p:sp>
        <p:nvSpPr>
          <p:cNvPr id="194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68292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89D2197-8E00-44C7-ABB5-2617DA7C73E3}" type="slidenum">
              <a:rPr lang="ru-RU" altLang="ru-RU" sz="1200"/>
              <a:pPr eaLnBrk="1" hangingPunct="1"/>
              <a:t>18</a:t>
            </a:fld>
            <a:endParaRPr lang="ru-RU" altLang="ru-RU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17393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89D2197-8E00-44C7-ABB5-2617DA7C73E3}" type="slidenum">
              <a:rPr lang="ru-RU" altLang="ru-RU" sz="1200"/>
              <a:pPr eaLnBrk="1" hangingPunct="1"/>
              <a:t>19</a:t>
            </a:fld>
            <a:endParaRPr lang="ru-RU" altLang="ru-RU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58622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889AB61-29C8-4E73-B42C-5964C7ACCFC4}" type="slidenum">
              <a:rPr lang="ru-RU" altLang="ru-RU" sz="1200"/>
              <a:pPr eaLnBrk="1" hangingPunct="1"/>
              <a:t>20</a:t>
            </a:fld>
            <a:endParaRPr lang="ru-RU" altLang="ru-RU" sz="1200"/>
          </a:p>
        </p:txBody>
      </p:sp>
      <p:sp>
        <p:nvSpPr>
          <p:cNvPr id="286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67831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9A5F0D-B45A-4573-AAC1-53F9AA0081F9}" type="slidenum">
              <a:rPr lang="ru-RU" altLang="ru-RU" sz="1200"/>
              <a:pPr eaLnBrk="1" hangingPunct="1"/>
              <a:t>21</a:t>
            </a:fld>
            <a:endParaRPr lang="ru-RU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547415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9A5F0D-B45A-4573-AAC1-53F9AA0081F9}" type="slidenum">
              <a:rPr lang="ru-RU" altLang="ru-RU" sz="1200"/>
              <a:pPr eaLnBrk="1" hangingPunct="1"/>
              <a:t>22</a:t>
            </a:fld>
            <a:endParaRPr lang="ru-RU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29236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9A5F0D-B45A-4573-AAC1-53F9AA0081F9}" type="slidenum">
              <a:rPr lang="ru-RU" altLang="ru-RU" sz="1200"/>
              <a:pPr eaLnBrk="1" hangingPunct="1"/>
              <a:t>23</a:t>
            </a:fld>
            <a:endParaRPr lang="ru-RU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14053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31B8E4-AE98-49E4-9481-2C9362D663EA}" type="slidenum">
              <a:rPr lang="ru-RU" sz="1200" smtClean="0"/>
              <a:pPr eaLnBrk="1" hangingPunct="1"/>
              <a:t>6</a:t>
            </a:fld>
            <a:endParaRPr lang="ru-RU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676088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9A5F0D-B45A-4573-AAC1-53F9AA0081F9}" type="slidenum">
              <a:rPr lang="ru-RU" altLang="ru-RU" sz="1200"/>
              <a:pPr eaLnBrk="1" hangingPunct="1"/>
              <a:t>24</a:t>
            </a:fld>
            <a:endParaRPr lang="ru-RU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654988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9ED6204-D843-4FC3-8B41-6A2181E8F97D}" type="slidenum">
              <a:rPr lang="ru-RU" altLang="ru-RU" sz="1200"/>
              <a:pPr eaLnBrk="1" hangingPunct="1"/>
              <a:t>25</a:t>
            </a:fld>
            <a:endParaRPr lang="ru-RU" altLang="ru-RU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672088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9A5F0D-B45A-4573-AAC1-53F9AA0081F9}" type="slidenum">
              <a:rPr lang="ru-RU" altLang="ru-RU" sz="1200"/>
              <a:pPr eaLnBrk="1" hangingPunct="1"/>
              <a:t>26</a:t>
            </a:fld>
            <a:endParaRPr lang="ru-RU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425796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9A5F0D-B45A-4573-AAC1-53F9AA0081F9}" type="slidenum">
              <a:rPr lang="ru-RU" altLang="ru-RU" sz="1200"/>
              <a:pPr eaLnBrk="1" hangingPunct="1"/>
              <a:t>27</a:t>
            </a:fld>
            <a:endParaRPr lang="ru-RU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042933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9A5F0D-B45A-4573-AAC1-53F9AA0081F9}" type="slidenum">
              <a:rPr lang="ru-RU" altLang="ru-RU" sz="1200"/>
              <a:pPr eaLnBrk="1" hangingPunct="1"/>
              <a:t>28</a:t>
            </a:fld>
            <a:endParaRPr lang="ru-RU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578888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9A5F0D-B45A-4573-AAC1-53F9AA0081F9}" type="slidenum">
              <a:rPr lang="ru-RU" altLang="ru-RU" sz="1200"/>
              <a:pPr eaLnBrk="1" hangingPunct="1"/>
              <a:t>29</a:t>
            </a:fld>
            <a:endParaRPr lang="ru-RU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311359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9ED6204-D843-4FC3-8B41-6A2181E8F97D}" type="slidenum">
              <a:rPr lang="ru-RU" altLang="ru-RU" sz="1200"/>
              <a:pPr eaLnBrk="1" hangingPunct="1"/>
              <a:t>30</a:t>
            </a:fld>
            <a:endParaRPr lang="ru-RU" altLang="ru-RU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596451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9ED6204-D843-4FC3-8B41-6A2181E8F97D}" type="slidenum">
              <a:rPr lang="ru-RU" altLang="ru-RU" sz="1200"/>
              <a:pPr eaLnBrk="1" hangingPunct="1"/>
              <a:t>31</a:t>
            </a:fld>
            <a:endParaRPr lang="ru-RU" altLang="ru-RU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401921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9ED6204-D843-4FC3-8B41-6A2181E8F97D}" type="slidenum">
              <a:rPr lang="ru-RU" altLang="ru-RU" sz="1200"/>
              <a:pPr eaLnBrk="1" hangingPunct="1"/>
              <a:t>32</a:t>
            </a:fld>
            <a:endParaRPr lang="ru-RU" altLang="ru-RU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817792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9ED6204-D843-4FC3-8B41-6A2181E8F97D}" type="slidenum">
              <a:rPr lang="ru-RU" altLang="ru-RU" sz="1200"/>
              <a:pPr eaLnBrk="1" hangingPunct="1"/>
              <a:t>33</a:t>
            </a:fld>
            <a:endParaRPr lang="ru-RU" altLang="ru-RU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31298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31B8E4-AE98-49E4-9481-2C9362D663EA}" type="slidenum">
              <a:rPr lang="ru-RU" sz="1200" smtClean="0"/>
              <a:pPr eaLnBrk="1" hangingPunct="1"/>
              <a:t>7</a:t>
            </a:fld>
            <a:endParaRPr lang="ru-RU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829532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C305456-F89E-40B8-83D1-BCE282A255CC}" type="slidenum">
              <a:rPr lang="ru-RU" altLang="ru-RU" sz="1200"/>
              <a:pPr eaLnBrk="1" hangingPunct="1"/>
              <a:t>38</a:t>
            </a:fld>
            <a:endParaRPr lang="ru-RU" altLang="ru-RU" sz="1200"/>
          </a:p>
        </p:txBody>
      </p:sp>
      <p:sp>
        <p:nvSpPr>
          <p:cNvPr id="296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217484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39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40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158623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41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201798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42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346248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D9BA8D9-717D-47FD-98E7-D1E0CF9F82FC}" type="slidenum">
              <a:rPr lang="ru-RU" altLang="ru-RU" sz="1200"/>
              <a:pPr eaLnBrk="1" hangingPunct="1"/>
              <a:t>43</a:t>
            </a:fld>
            <a:endParaRPr lang="ru-RU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153165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777836F-7941-40A2-B0DA-E2730F932BE5}" type="slidenum">
              <a:rPr lang="ru-RU" altLang="ru-RU" sz="1200"/>
              <a:pPr eaLnBrk="1" hangingPunct="1"/>
              <a:t>44</a:t>
            </a:fld>
            <a:endParaRPr lang="ru-RU" altLang="ru-RU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629775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0994E63-D01D-40D2-BAF4-8CB7D85B33F9}" type="slidenum">
              <a:rPr lang="ru-RU" altLang="ru-RU" sz="1200"/>
              <a:pPr eaLnBrk="1" hangingPunct="1"/>
              <a:t>45</a:t>
            </a:fld>
            <a:endParaRPr lang="ru-RU" altLang="ru-RU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385555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C516030-A11A-4F90-8842-7D419231BA6B}" type="slidenum">
              <a:rPr lang="ru-RU" altLang="ru-RU" sz="1200"/>
              <a:pPr eaLnBrk="1" hangingPunct="1"/>
              <a:t>46</a:t>
            </a:fld>
            <a:endParaRPr lang="ru-RU" altLang="ru-RU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278095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D425BAB-3D52-4693-B595-49A09F011638}" type="slidenum">
              <a:rPr lang="ru-RU" altLang="ru-RU" sz="1200"/>
              <a:pPr eaLnBrk="1" hangingPunct="1"/>
              <a:t>47</a:t>
            </a:fld>
            <a:endParaRPr lang="ru-RU" altLang="ru-RU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59972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31B8E4-AE98-49E4-9481-2C9362D663EA}" type="slidenum">
              <a:rPr lang="ru-RU" sz="1200" smtClean="0"/>
              <a:pPr eaLnBrk="1" hangingPunct="1"/>
              <a:t>8</a:t>
            </a:fld>
            <a:endParaRPr lang="ru-RU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135727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B496F0-78F3-404E-ABFE-EA2CAB541549}" type="slidenum">
              <a:rPr lang="ru-RU"/>
              <a:pPr/>
              <a:t>50</a:t>
            </a:fld>
            <a:endParaRPr lang="ru-RU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81847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B496F0-78F3-404E-ABFE-EA2CAB541549}" type="slidenum">
              <a:rPr lang="ru-RU"/>
              <a:pPr/>
              <a:t>51</a:t>
            </a:fld>
            <a:endParaRPr lang="ru-RU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567071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92071E-6C45-484D-A9F1-BBB2D1083ED8}" type="slidenum">
              <a:rPr lang="ru-RU"/>
              <a:pPr/>
              <a:t>52</a:t>
            </a:fld>
            <a:endParaRPr lang="ru-RU"/>
          </a:p>
        </p:txBody>
      </p:sp>
      <p:sp>
        <p:nvSpPr>
          <p:cNvPr id="1730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087464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92071E-6C45-484D-A9F1-BBB2D1083ED8}" type="slidenum">
              <a:rPr lang="ru-RU"/>
              <a:pPr/>
              <a:t>53</a:t>
            </a:fld>
            <a:endParaRPr lang="ru-RU"/>
          </a:p>
        </p:txBody>
      </p:sp>
      <p:sp>
        <p:nvSpPr>
          <p:cNvPr id="1730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482982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EBE3BF-ED5C-4F3E-A0F8-AD3016B42B2C}" type="slidenum">
              <a:rPr lang="ru-RU"/>
              <a:pPr/>
              <a:t>54</a:t>
            </a:fld>
            <a:endParaRPr lang="ru-RU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5995956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EBE3BF-ED5C-4F3E-A0F8-AD3016B42B2C}" type="slidenum">
              <a:rPr lang="ru-RU"/>
              <a:pPr/>
              <a:t>55</a:t>
            </a:fld>
            <a:endParaRPr lang="ru-RU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2445279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9AA26-4938-478F-9E23-412DB3B236F4}" type="slidenum">
              <a:rPr lang="ru-RU"/>
              <a:pPr/>
              <a:t>56</a:t>
            </a:fld>
            <a:endParaRPr lang="ru-RU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6223865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9AA26-4938-478F-9E23-412DB3B236F4}" type="slidenum">
              <a:rPr lang="ru-RU"/>
              <a:pPr/>
              <a:t>57</a:t>
            </a:fld>
            <a:endParaRPr lang="ru-RU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935239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96255719-48B7-35D4-B8B7-DC5200C2B4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6AAC2FB-67F9-4368-B727-B71EA94EFA5C}" type="slidenum">
              <a:rPr lang="ru-RU" altLang="ru-RU" sz="1200"/>
              <a:pPr eaLnBrk="1" hangingPunct="1"/>
              <a:t>58</a:t>
            </a:fld>
            <a:endParaRPr lang="ru-RU" altLang="ru-RU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F596A0E3-63BD-85A2-4646-11DA2208ED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50DCF914-31DB-C404-740D-E21EEA1C42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C4BE1765-12B1-DA5C-88B9-DB9EEBFA8E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EAA093C-B6E9-4559-8A58-11C3020A3EE3}" type="slidenum">
              <a:rPr lang="ru-RU" altLang="ru-RU" sz="1200"/>
              <a:pPr eaLnBrk="1" hangingPunct="1"/>
              <a:t>59</a:t>
            </a:fld>
            <a:endParaRPr lang="ru-RU" altLang="ru-RU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9E280D41-9CD1-C88D-2BAB-326424B228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F09DE200-4431-94E2-86E7-C23DCE9A34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31B8E4-AE98-49E4-9481-2C9362D663EA}" type="slidenum">
              <a:rPr lang="ru-RU" sz="1200" smtClean="0"/>
              <a:pPr eaLnBrk="1" hangingPunct="1"/>
              <a:t>9</a:t>
            </a:fld>
            <a:endParaRPr lang="ru-RU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3327556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13506F60-8FE1-4089-B2F7-1A24DD1352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3399ACE-7767-493E-A918-7DB269CC9935}" type="slidenum">
              <a:rPr lang="ru-RU" altLang="ru-RU" sz="1200"/>
              <a:pPr eaLnBrk="1" hangingPunct="1"/>
              <a:t>60</a:t>
            </a:fld>
            <a:endParaRPr lang="ru-RU" altLang="ru-RU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2931B1DD-9671-4CEF-90F1-EA5140C5C5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B4CAE6DE-785D-4FE1-9E98-BC2B2415EC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9028309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D2A01350-23C0-BB89-FD77-8DADAF2B9D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FEBB7D3-BEDC-4FB2-A56C-67328141DFB3}" type="slidenum">
              <a:rPr lang="ru-RU" altLang="ru-RU" sz="1200"/>
              <a:pPr eaLnBrk="1" hangingPunct="1"/>
              <a:t>61</a:t>
            </a:fld>
            <a:endParaRPr lang="ru-RU" altLang="ru-RU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C35D7A91-428D-3351-4832-9EFF03C5C0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46DF8E75-47D9-7359-E2E2-6F293B3DE3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57A4A9F-91ED-49B2-8B03-6CE83EE0C312}" type="slidenum">
              <a:rPr lang="ru-RU" altLang="ru-RU" sz="1200"/>
              <a:pPr eaLnBrk="1" hangingPunct="1"/>
              <a:t>62</a:t>
            </a:fld>
            <a:endParaRPr lang="ru-RU" altLang="ru-RU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57A4A9F-91ED-49B2-8B03-6CE83EE0C312}" type="slidenum">
              <a:rPr lang="ru-RU" altLang="ru-RU" sz="1200"/>
              <a:pPr eaLnBrk="1" hangingPunct="1"/>
              <a:t>63</a:t>
            </a:fld>
            <a:endParaRPr lang="ru-RU" altLang="ru-RU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24142999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2F8EBC23-3E81-4C06-9B50-6E5ABCB805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4021ADF-C8CF-4B8B-9F09-DB3249B63185}" type="slidenum">
              <a:rPr lang="ru-RU" altLang="ru-RU" sz="1200"/>
              <a:pPr eaLnBrk="1" hangingPunct="1"/>
              <a:t>64</a:t>
            </a:fld>
            <a:endParaRPr lang="ru-RU" altLang="ru-RU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DA1570D3-17B9-4B4E-9A9D-723F70542A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10AA5467-FA9E-465A-8005-518D85FE1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9364586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2442ABD6-DC24-AE75-427F-54BFF3E14B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71FC840-F128-445C-827C-3F98A150A8B5}" type="slidenum">
              <a:rPr lang="ru-RU" altLang="ru-RU" sz="1200"/>
              <a:pPr eaLnBrk="1" hangingPunct="1"/>
              <a:t>65</a:t>
            </a:fld>
            <a:endParaRPr lang="ru-RU" altLang="ru-RU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2DD6265D-B3B4-5FF7-F41A-C54E9C93DC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1E50A9E4-2C5C-8D85-02BF-58D6ECE91E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7A9BE45E-CC20-729B-C6B6-274FF9BF34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FBC3E60-4F76-4D45-9764-6464EB54BE49}" type="slidenum">
              <a:rPr lang="ru-RU" altLang="ru-RU" sz="1200"/>
              <a:pPr eaLnBrk="1" hangingPunct="1"/>
              <a:t>66</a:t>
            </a:fld>
            <a:endParaRPr lang="ru-RU" altLang="ru-RU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27590673-6A34-A476-EF5E-67E7AF1EDC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6A80D366-711F-EBE4-88B4-D72C8050DE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31C7056E-41AE-4068-5AC1-E8358B3BDD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5E493A0-47C8-4060-8EBC-509E702C220F}" type="slidenum">
              <a:rPr lang="ru-RU" altLang="ru-RU" sz="1200"/>
              <a:pPr eaLnBrk="1" hangingPunct="1"/>
              <a:t>67</a:t>
            </a:fld>
            <a:endParaRPr lang="ru-RU" altLang="ru-RU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91583B0E-2529-2504-F3E3-83AE386C4D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4D8BF184-FF36-4418-D755-C001990D93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2F8EBC23-3E81-4C06-9B50-6E5ABCB805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4021ADF-C8CF-4B8B-9F09-DB3249B63185}" type="slidenum">
              <a:rPr lang="ru-RU" altLang="ru-RU" sz="1200"/>
              <a:pPr eaLnBrk="1" hangingPunct="1"/>
              <a:t>68</a:t>
            </a:fld>
            <a:endParaRPr lang="ru-RU" altLang="ru-RU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DA1570D3-17B9-4B4E-9A9D-723F70542A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10AA5467-FA9E-465A-8005-518D85FE1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7473736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2F8EBC23-3E81-4C06-9B50-6E5ABCB805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4021ADF-C8CF-4B8B-9F09-DB3249B63185}" type="slidenum">
              <a:rPr lang="ru-RU" altLang="ru-RU" sz="1200"/>
              <a:pPr eaLnBrk="1" hangingPunct="1"/>
              <a:t>69</a:t>
            </a:fld>
            <a:endParaRPr lang="ru-RU" altLang="ru-RU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DA1570D3-17B9-4B4E-9A9D-723F70542A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10AA5467-FA9E-465A-8005-518D85FE1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84976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31B8E4-AE98-49E4-9481-2C9362D663EA}" type="slidenum">
              <a:rPr lang="ru-RU" sz="1200" smtClean="0"/>
              <a:pPr eaLnBrk="1" hangingPunct="1"/>
              <a:t>10</a:t>
            </a:fld>
            <a:endParaRPr lang="ru-RU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401467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2F8EBC23-3E81-4C06-9B50-6E5ABCB805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4021ADF-C8CF-4B8B-9F09-DB3249B63185}" type="slidenum">
              <a:rPr lang="ru-RU" altLang="ru-RU" sz="1200"/>
              <a:pPr eaLnBrk="1" hangingPunct="1"/>
              <a:t>70</a:t>
            </a:fld>
            <a:endParaRPr lang="ru-RU" altLang="ru-RU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DA1570D3-17B9-4B4E-9A9D-723F70542A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10AA5467-FA9E-465A-8005-518D85FE1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1095455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E2241D-CC39-4F99-B041-D0E47E5FAFC9}" type="slidenum">
              <a:rPr lang="ru-RU"/>
              <a:pPr/>
              <a:t>71</a:t>
            </a:fld>
            <a:endParaRPr lang="ru-RU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9868D7-58A7-456E-8173-2C3AC28BF365}" type="slidenum">
              <a:rPr lang="ru-RU"/>
              <a:pPr/>
              <a:t>72</a:t>
            </a:fld>
            <a:endParaRPr lang="ru-RU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796463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9868D7-58A7-456E-8173-2C3AC28BF365}" type="slidenum">
              <a:rPr lang="ru-RU"/>
              <a:pPr/>
              <a:t>73</a:t>
            </a:fld>
            <a:endParaRPr lang="ru-RU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1235731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74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9515985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236A30F-32EB-408B-8685-49C28DFC830B}" type="slidenum">
              <a:rPr lang="ru-RU" sz="1200" smtClean="0"/>
              <a:pPr eaLnBrk="1" hangingPunct="1"/>
              <a:t>75</a:t>
            </a:fld>
            <a:endParaRPr 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11024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A7F9624B-0257-4336-9E9D-0C5F546AE0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947D5D5-712F-4DB8-99EA-57952AF381F7}" type="slidenum">
              <a:rPr lang="ru-RU" altLang="ru-RU" sz="1200"/>
              <a:pPr eaLnBrk="1" hangingPunct="1"/>
              <a:t>11</a:t>
            </a:fld>
            <a:endParaRPr lang="ru-RU" altLang="ru-RU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9BC59692-F66A-45BD-9BD6-BB13606D40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436761C0-9688-403A-BBB7-079BD8BAD1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51216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849810EC-C583-4DF1-8843-A583C89182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5A7585E-91B4-424F-BDB1-473B7C5069F5}" type="slidenum">
              <a:rPr lang="ru-RU" altLang="ru-RU" sz="1200"/>
              <a:pPr eaLnBrk="1" hangingPunct="1"/>
              <a:t>12</a:t>
            </a:fld>
            <a:endParaRPr lang="ru-RU" altLang="ru-RU" sz="12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CE9FDBC8-F5DE-4984-AA9F-1620FC0C2F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A3716114-36C6-4B55-BFCF-4698EFA58A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89181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11C7C3B5-A677-4C92-80C8-B62C73CD98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59B8851-B7CA-4461-A8F6-2CC207A87203}" type="slidenum">
              <a:rPr lang="ru-RU" altLang="ru-RU" sz="1200"/>
              <a:pPr/>
              <a:t>13</a:t>
            </a:fld>
            <a:endParaRPr lang="ru-RU" altLang="ru-RU" sz="12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FF4BE08A-0D18-4309-9FB6-B1117BD9EA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450EE834-55D1-4FDB-8574-5D7B94F9C6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7181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F3E6E-ACD7-4C5B-9184-CBB2281A20A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241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8AC7E-C8D9-46BB-8CC3-843BC5F61A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64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C8890-0A13-48A7-B2DB-748B03F976E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46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68F22-11BA-4D0E-A233-0C76300652A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04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3D0DD-2DE3-4F4B-BE87-B98054DC041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00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406AD-5F0B-40F1-934D-680F7324E31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80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F0CA0-C365-4FE2-9BD4-31B8A5299E4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83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83536-8292-48C2-844E-10611AD0EA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18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1DA6B-3281-4421-9C24-6F83840074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01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A880D-9C5E-481E-8043-7B6D0815C14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87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4A6CE-B59D-408F-8555-410423B0143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60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9B32B0-1281-4E1A-B4F3-60148745A6E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0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NUL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5" Type="http://schemas.openxmlformats.org/officeDocument/2006/relationships/image" Target="NULL"/><Relationship Id="rId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5" Type="http://schemas.openxmlformats.org/officeDocument/2006/relationships/image" Target="NULL"/><Relationship Id="rId4" Type="http://schemas.openxmlformats.org/officeDocument/2006/relationships/image" Target="../media/image5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4.png"/><Relationship Id="rId4" Type="http://schemas.openxmlformats.org/officeDocument/2006/relationships/image" Target="../media/image18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0.png"/><Relationship Id="rId4" Type="http://schemas.openxmlformats.org/officeDocument/2006/relationships/image" Target="../media/image8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769"/>
            <a:ext cx="5005754" cy="63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3779228" y="652097"/>
            <a:ext cx="5364773" cy="60369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ru-RU" altLang="ru-RU" sz="3323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237312"/>
            <a:ext cx="9144000" cy="3722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defTabSz="844083">
              <a:defRPr/>
            </a:pPr>
            <a:r>
              <a:rPr lang="ru-RU" sz="1846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24.10.</a:t>
            </a:r>
            <a:r>
              <a:rPr lang="ru-RU" sz="17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DED678-C70D-5A3B-E78F-68FABCB26631}"/>
              </a:ext>
            </a:extLst>
          </p:cNvPr>
          <p:cNvSpPr txBox="1"/>
          <p:nvPr/>
        </p:nvSpPr>
        <p:spPr>
          <a:xfrm>
            <a:off x="143508" y="2054322"/>
            <a:ext cx="88569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accent6"/>
                </a:solidFill>
                <a:effectLst/>
              </a:rPr>
              <a:t>Признаки равенства треугольников </a:t>
            </a:r>
          </a:p>
          <a:p>
            <a:pPr algn="ctr"/>
            <a:r>
              <a:rPr lang="ru-RU" sz="4400" dirty="0">
                <a:solidFill>
                  <a:schemeClr val="accent6"/>
                </a:solidFill>
                <a:effectLst/>
              </a:rPr>
              <a:t>и следствия из них</a:t>
            </a:r>
          </a:p>
          <a:p>
            <a:pPr algn="ctr"/>
            <a:r>
              <a:rPr lang="ru-RU" sz="36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</a:rPr>
              <a:t>сайт: </a:t>
            </a:r>
            <a:r>
              <a:rPr lang="en-US" sz="36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</a:rPr>
              <a:t>vasmirnov.ru</a:t>
            </a:r>
            <a:r>
              <a:rPr lang="ru-RU" sz="3600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ru-RU" sz="3600" dirty="0">
                <a:solidFill>
                  <a:schemeClr val="accent2"/>
                </a:solidFill>
                <a:latin typeface="+mj-lt"/>
              </a:rPr>
              <a:t>эл. почта: </a:t>
            </a:r>
            <a:r>
              <a:rPr lang="en-US" sz="3600" dirty="0">
                <a:solidFill>
                  <a:schemeClr val="accent2"/>
                </a:solidFill>
                <a:latin typeface="+mj-lt"/>
              </a:rPr>
              <a:t>v-a-smirnov@mail.ru</a:t>
            </a:r>
            <a:endParaRPr lang="ru-RU" sz="4400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E02A440-64B1-F950-2942-AE488527113C}"/>
              </a:ext>
            </a:extLst>
          </p:cNvPr>
          <p:cNvSpPr/>
          <p:nvPr/>
        </p:nvSpPr>
        <p:spPr>
          <a:xfrm>
            <a:off x="2755093" y="140510"/>
            <a:ext cx="633670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 А. Смирнов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доктор физ.-мат. наук, профессор,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заведующий кафедрой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элементарной математики и теории чисел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Московского педагогического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университета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614F6B-D993-5B6E-8B16-51CAC1887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782" y="4670497"/>
            <a:ext cx="1854802" cy="133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64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0FB0F837-51D3-ACE2-F389-5D22D9B3E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116632"/>
            <a:ext cx="91440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dirty="0"/>
              <a:t>	</a:t>
            </a:r>
            <a:r>
              <a:rPr lang="ru-RU" sz="2800" dirty="0"/>
              <a:t>Признаки равенства треугольников являются основой доказательств в геометрии.</a:t>
            </a:r>
          </a:p>
          <a:p>
            <a:pPr algn="just" eaLnBrk="1" hangingPunct="1"/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Учащиеся должны понимать, что такое доказательство, уметь:  </a:t>
            </a:r>
          </a:p>
          <a:p>
            <a:pPr algn="just" eaLnBrk="1" hangingPunct="1"/>
            <a:r>
              <a:rPr lang="ru-RU" sz="2800" dirty="0">
                <a:ea typeface="Calibri" panose="020F0502020204030204" pitchFamily="34" charset="0"/>
              </a:rPr>
              <a:t>	-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проводить доказательства свойств и теорем, содержащихся в</a:t>
            </a:r>
            <a:r>
              <a:rPr lang="ru-RU" sz="2800" dirty="0"/>
              <a:t> 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учебнике геометрии; </a:t>
            </a:r>
          </a:p>
          <a:p>
            <a:pPr algn="just" eaLnBrk="1" hangingPunct="1"/>
            <a:r>
              <a:rPr lang="ru-RU" sz="2800" dirty="0">
                <a:ea typeface="Calibri" panose="020F0502020204030204" pitchFamily="34" charset="0"/>
              </a:rPr>
              <a:t>	-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решать задачи на доказательства, используя признаки равенства треугольников; </a:t>
            </a:r>
          </a:p>
          <a:p>
            <a:pPr algn="just" eaLnBrk="1" hangingPunct="1"/>
            <a:r>
              <a:rPr lang="ru-RU" sz="2800" dirty="0">
                <a:ea typeface="Calibri" panose="020F0502020204030204" pitchFamily="34" charset="0"/>
              </a:rPr>
              <a:t>	-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распознавать верные и неверные утверждения;</a:t>
            </a:r>
          </a:p>
          <a:p>
            <a:pPr algn="just" eaLnBrk="1" hangingPunct="1"/>
            <a:r>
              <a:rPr lang="ru-RU" sz="2800" dirty="0">
                <a:ea typeface="Calibri" panose="020F0502020204030204" pitchFamily="34" charset="0"/>
              </a:rPr>
              <a:t>	-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находить ошибки в</a:t>
            </a:r>
            <a:r>
              <a:rPr lang="ru-RU" sz="2800" dirty="0"/>
              <a:t> 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доказательствах; </a:t>
            </a:r>
          </a:p>
          <a:p>
            <a:pPr algn="just" eaLnBrk="1" hangingPunct="1"/>
            <a:r>
              <a:rPr lang="ru-RU" sz="2800" dirty="0">
                <a:ea typeface="Calibri" panose="020F0502020204030204" pitchFamily="34" charset="0"/>
              </a:rPr>
              <a:t>	-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приводить примеры и контрпримеры.</a:t>
            </a:r>
            <a:endParaRPr lang="ru-RU" sz="2800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899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>
            <a:extLst>
              <a:ext uri="{FF2B5EF4-FFF2-40B4-BE49-F238E27FC236}">
                <a16:creationId xmlns:a16="http://schemas.microsoft.com/office/drawing/2014/main" id="{2BC482FE-B281-4496-9B7A-C9C4D62E2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379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0000"/>
                </a:solidFill>
              </a:rPr>
              <a:t>Равенство треугольников</a:t>
            </a:r>
            <a:endParaRPr lang="ru-RU" altLang="ru-RU" sz="32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4837" name="Group 21">
            <a:extLst>
              <a:ext uri="{FF2B5EF4-FFF2-40B4-BE49-F238E27FC236}">
                <a16:creationId xmlns:a16="http://schemas.microsoft.com/office/drawing/2014/main" id="{A26128AD-1A24-476C-9B3C-59D57BAA5FBB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698182"/>
            <a:ext cx="8991600" cy="3213100"/>
            <a:chOff x="96" y="594"/>
            <a:chExt cx="5664" cy="2024"/>
          </a:xfrm>
        </p:grpSpPr>
        <p:sp>
          <p:nvSpPr>
            <p:cNvPr id="2059" name="Text Box 7">
              <a:extLst>
                <a:ext uri="{FF2B5EF4-FFF2-40B4-BE49-F238E27FC236}">
                  <a16:creationId xmlns:a16="http://schemas.microsoft.com/office/drawing/2014/main" id="{B18863CA-29A9-4FFC-879B-89D0FC0383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594"/>
              <a:ext cx="5664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dirty="0"/>
                <a:t>	</a:t>
              </a:r>
              <a:r>
                <a:rPr lang="ru-RU" altLang="ru-RU" i="1" dirty="0"/>
                <a:t> </a:t>
              </a:r>
              <a:r>
                <a:rPr lang="ru-RU" altLang="ru-RU" dirty="0"/>
                <a:t>Два треугольника называются</a:t>
              </a:r>
              <a:r>
                <a:rPr lang="ru-RU" altLang="ru-RU" dirty="0">
                  <a:solidFill>
                    <a:schemeClr val="accent1"/>
                  </a:solidFill>
                </a:rPr>
                <a:t> </a:t>
              </a:r>
              <a:r>
                <a:rPr lang="ru-RU" altLang="ru-RU" dirty="0">
                  <a:solidFill>
                    <a:srgbClr val="FF3300"/>
                  </a:solidFill>
                </a:rPr>
                <a:t>равными</a:t>
              </a:r>
              <a:r>
                <a:rPr lang="ru-RU" altLang="ru-RU" dirty="0"/>
                <a:t>, если стороны одного соответственно равны сторонам другого и углы, заключенные между соответственно равными сторонами, равны.</a:t>
              </a:r>
              <a:endParaRPr lang="ru-RU" altLang="ru-RU" dirty="0">
                <a:cs typeface="Times New Roman" panose="02020603050405020304" pitchFamily="18" charset="0"/>
              </a:endParaRPr>
            </a:p>
          </p:txBody>
        </p:sp>
        <p:pic>
          <p:nvPicPr>
            <p:cNvPr id="2060" name="Picture 20">
              <a:extLst>
                <a:ext uri="{FF2B5EF4-FFF2-40B4-BE49-F238E27FC236}">
                  <a16:creationId xmlns:a16="http://schemas.microsoft.com/office/drawing/2014/main" id="{8A43F7CC-56BC-425A-8297-9174F6C4A3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" y="1555"/>
              <a:ext cx="3325" cy="1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49C52A-7A9B-4520-9A22-A3CB46DF123C}"/>
                  </a:ext>
                </a:extLst>
              </p:cNvPr>
              <p:cNvSpPr txBox="1"/>
              <p:nvPr/>
            </p:nvSpPr>
            <p:spPr>
              <a:xfrm>
                <a:off x="107504" y="4245787"/>
                <a:ext cx="892899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/>
                  <a:t>	</a:t>
                </a:r>
                <a:r>
                  <a:rPr lang="ru-RU" dirty="0"/>
                  <a:t>Равенство треугольников </a:t>
                </a:r>
                <a:r>
                  <a:rPr lang="en-US" i="1" dirty="0"/>
                  <a:t>ABC </a:t>
                </a:r>
                <a:r>
                  <a:rPr lang="ru-RU" dirty="0"/>
                  <a:t>и </a:t>
                </a:r>
                <a:r>
                  <a:rPr lang="en-US" i="1" dirty="0"/>
                  <a:t>A</a:t>
                </a:r>
                <a:r>
                  <a:rPr lang="en-US" baseline="-25000" dirty="0"/>
                  <a:t>1</a:t>
                </a:r>
                <a:r>
                  <a:rPr lang="en-US" i="1" dirty="0"/>
                  <a:t>B</a:t>
                </a:r>
                <a:r>
                  <a:rPr lang="en-US" baseline="-25000" dirty="0"/>
                  <a:t>1</a:t>
                </a:r>
                <a:r>
                  <a:rPr lang="en-US" i="1" dirty="0"/>
                  <a:t>C</a:t>
                </a:r>
                <a:r>
                  <a:rPr lang="en-US" baseline="-25000" dirty="0"/>
                  <a:t>1 </a:t>
                </a:r>
                <a:r>
                  <a:rPr lang="ru-RU" dirty="0"/>
                  <a:t>записывается в виде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endParaRPr lang="ru-RU" dirty="0"/>
              </a:p>
              <a:p>
                <a:pPr algn="just"/>
                <a:r>
                  <a:rPr lang="ru-RU" dirty="0"/>
                  <a:t>	Эта запись означает</a:t>
                </a:r>
                <a:r>
                  <a:rPr lang="en-US" dirty="0"/>
                  <a:t> </a:t>
                </a:r>
                <a:r>
                  <a:rPr lang="ru-RU" dirty="0"/>
                  <a:t>не только равенство треугольников, но и равенство соответствующих элементов: </a:t>
                </a:r>
              </a:p>
              <a:p>
                <a:pPr algn="just"/>
                <a:r>
                  <a:rPr lang="en-US" i="1" dirty="0"/>
                  <a:t>AB = A</a:t>
                </a:r>
                <a:r>
                  <a:rPr lang="en-US" baseline="-25000" dirty="0"/>
                  <a:t>1</a:t>
                </a:r>
                <a:r>
                  <a:rPr lang="en-US" i="1" dirty="0"/>
                  <a:t>B</a:t>
                </a:r>
                <a:r>
                  <a:rPr lang="en-US" baseline="-25000" dirty="0"/>
                  <a:t>1</a:t>
                </a:r>
                <a:r>
                  <a:rPr lang="en-US" dirty="0"/>
                  <a:t>, </a:t>
                </a:r>
                <a:r>
                  <a:rPr lang="en-US" i="1" dirty="0"/>
                  <a:t>AC = A</a:t>
                </a:r>
                <a:r>
                  <a:rPr lang="en-US" baseline="-25000" dirty="0"/>
                  <a:t>1</a:t>
                </a:r>
                <a:r>
                  <a:rPr lang="en-US" i="1" dirty="0"/>
                  <a:t>C</a:t>
                </a:r>
                <a:r>
                  <a:rPr lang="en-US" baseline="-25000" dirty="0"/>
                  <a:t>1</a:t>
                </a:r>
                <a:r>
                  <a:rPr lang="en-US" dirty="0"/>
                  <a:t>, </a:t>
                </a:r>
                <a:r>
                  <a:rPr lang="en-US" i="1" dirty="0"/>
                  <a:t>BC = B</a:t>
                </a:r>
                <a:r>
                  <a:rPr lang="en-US" baseline="-25000" dirty="0"/>
                  <a:t>1</a:t>
                </a:r>
                <a:r>
                  <a:rPr lang="en-US" i="1" dirty="0"/>
                  <a:t>C</a:t>
                </a:r>
                <a:r>
                  <a:rPr lang="en-US" baseline="-25000" dirty="0"/>
                  <a:t>1</a:t>
                </a:r>
                <a:r>
                  <a:rPr lang="ru-RU" dirty="0"/>
                  <a:t>;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49C52A-7A9B-4520-9A22-A3CB46DF1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245787"/>
                <a:ext cx="8928992" cy="1938992"/>
              </a:xfrm>
              <a:prstGeom prst="rect">
                <a:avLst/>
              </a:prstGeom>
              <a:blipFill>
                <a:blip r:embed="rId4"/>
                <a:stretch>
                  <a:fillRect l="-1093" t="-2508" r="-1093" b="-59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564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3" name="Text Box 11">
            <a:extLst>
              <a:ext uri="{FF2B5EF4-FFF2-40B4-BE49-F238E27FC236}">
                <a16:creationId xmlns:a16="http://schemas.microsoft.com/office/drawing/2014/main" id="{299ADDF9-DAE7-4475-852E-46961B7DB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660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dirty="0"/>
              <a:t>	</a:t>
            </a:r>
            <a:r>
              <a:rPr lang="ru-RU" dirty="0"/>
              <a:t>Следующее свойство равенства треугольников принимается за аксио­му.</a:t>
            </a:r>
          </a:p>
          <a:p>
            <a:pPr algn="just"/>
            <a:r>
              <a:rPr lang="en-US" i="1" dirty="0"/>
              <a:t>	</a:t>
            </a:r>
            <a:r>
              <a:rPr lang="ru-RU" i="1" dirty="0">
                <a:solidFill>
                  <a:srgbClr val="FF0000"/>
                </a:solidFill>
              </a:rPr>
              <a:t>Каковы бы ни были треугольник и луч на плоскости</a:t>
            </a:r>
            <a:r>
              <a:rPr lang="ru-RU" dirty="0">
                <a:solidFill>
                  <a:srgbClr val="FF0000"/>
                </a:solidFill>
              </a:rPr>
              <a:t>,</a:t>
            </a:r>
            <a:r>
              <a:rPr lang="ru-RU" i="1" dirty="0">
                <a:solidFill>
                  <a:srgbClr val="FF0000"/>
                </a:solidFill>
              </a:rPr>
              <a:t> существует единственный тре­угольник</a:t>
            </a:r>
            <a:r>
              <a:rPr lang="ru-RU" dirty="0">
                <a:solidFill>
                  <a:srgbClr val="FF0000"/>
                </a:solidFill>
              </a:rPr>
              <a:t>,</a:t>
            </a:r>
            <a:r>
              <a:rPr lang="ru-RU" i="1" dirty="0">
                <a:solidFill>
                  <a:srgbClr val="FF0000"/>
                </a:solidFill>
              </a:rPr>
              <a:t> равный данному</a:t>
            </a:r>
            <a:r>
              <a:rPr lang="ru-RU" dirty="0">
                <a:solidFill>
                  <a:srgbClr val="FF0000"/>
                </a:solidFill>
              </a:rPr>
              <a:t>,</a:t>
            </a:r>
            <a:r>
              <a:rPr lang="ru-RU" i="1" dirty="0">
                <a:solidFill>
                  <a:srgbClr val="FF0000"/>
                </a:solidFill>
              </a:rPr>
              <a:t> у которого первая вершина совпадает с верши­ной луча</a:t>
            </a:r>
            <a:r>
              <a:rPr lang="ru-RU" dirty="0">
                <a:solidFill>
                  <a:srgbClr val="FF0000"/>
                </a:solidFill>
              </a:rPr>
              <a:t>,</a:t>
            </a:r>
            <a:r>
              <a:rPr lang="ru-RU" i="1" dirty="0">
                <a:solidFill>
                  <a:srgbClr val="FF0000"/>
                </a:solidFill>
              </a:rPr>
              <a:t> вторая - лежит на луче</a:t>
            </a:r>
            <a:r>
              <a:rPr lang="ru-RU" dirty="0">
                <a:solidFill>
                  <a:srgbClr val="FF0000"/>
                </a:solidFill>
              </a:rPr>
              <a:t>,</a:t>
            </a:r>
            <a:r>
              <a:rPr lang="ru-RU" i="1" dirty="0">
                <a:solidFill>
                  <a:srgbClr val="FF0000"/>
                </a:solidFill>
              </a:rPr>
              <a:t> а третья расположена в заданной по­луплоскости относительно луча.</a:t>
            </a:r>
            <a:r>
              <a:rPr lang="en-US" dirty="0">
                <a:solidFill>
                  <a:srgbClr val="FF0000"/>
                </a:solidFill>
              </a:rPr>
              <a:t>	</a:t>
            </a:r>
            <a:endParaRPr lang="ru-RU" altLang="ru-RU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B8AE7E-863F-4705-AD87-6E128924F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840" y="2673198"/>
            <a:ext cx="4596319" cy="2576724"/>
          </a:xfrm>
          <a:prstGeom prst="rect">
            <a:avLst/>
          </a:prstGeom>
        </p:spPr>
      </p:pic>
      <p:sp>
        <p:nvSpPr>
          <p:cNvPr id="21" name="Text Box 11">
            <a:extLst>
              <a:ext uri="{FF2B5EF4-FFF2-40B4-BE49-F238E27FC236}">
                <a16:creationId xmlns:a16="http://schemas.microsoft.com/office/drawing/2014/main" id="{5A0AC03F-5B4B-4690-A4CB-FEA5710B6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70552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dirty="0"/>
              <a:t>	</a:t>
            </a:r>
            <a:r>
              <a:rPr lang="ru-RU" dirty="0"/>
              <a:t> Другими словами, это свойство означает, что в заданной полуплос­кости относительно заданного луча можно отложить единственный треугольник, равный данному, у которого одна вершина совпадает с вершиной луча, а другая принадлежит лучу.</a:t>
            </a:r>
            <a:endParaRPr lang="ru-RU" altLang="ru-RU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824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>
            <a:extLst>
              <a:ext uri="{FF2B5EF4-FFF2-40B4-BE49-F238E27FC236}">
                <a16:creationId xmlns:a16="http://schemas.microsoft.com/office/drawing/2014/main" id="{CC7386D9-5463-4F1C-8CD8-8351CAD1B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926"/>
            <a:ext cx="91440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Теорема (Первый признак равенства треугольников). </a:t>
            </a:r>
            <a:r>
              <a:rPr lang="ru-RU" altLang="ru-RU" dirty="0">
                <a:cs typeface="Times New Roman" panose="02020603050405020304" pitchFamily="18" charset="0"/>
              </a:rPr>
              <a:t>Если две стороны и угол между ними одного треугольника соответственно равны двум сторонам и углу между ними другого треугольника, то такие треугольники равны.</a:t>
            </a:r>
            <a:r>
              <a:rPr lang="ru-RU" altLang="ru-RU" dirty="0"/>
              <a:t> </a:t>
            </a:r>
          </a:p>
        </p:txBody>
      </p:sp>
      <p:pic>
        <p:nvPicPr>
          <p:cNvPr id="3076" name="Picture 8">
            <a:extLst>
              <a:ext uri="{FF2B5EF4-FFF2-40B4-BE49-F238E27FC236}">
                <a16:creationId xmlns:a16="http://schemas.microsoft.com/office/drawing/2014/main" id="{8E771EDC-094D-42E4-B850-9BD6342FA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191" y="1691750"/>
            <a:ext cx="6081713" cy="188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BAD813F0-C15C-4834-BD4D-C64A28500C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48" y="3564791"/>
                <a:ext cx="9144000" cy="32932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32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	</a:t>
                </a:r>
                <a:r>
                  <a:rPr lang="ru-RU" sz="22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Доказательство.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 Пусть </a:t>
                </a:r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ABC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 и </a:t>
                </a:r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A</a:t>
                </a:r>
                <a:r>
                  <a:rPr lang="ru-RU" sz="2200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B</a:t>
                </a:r>
                <a:r>
                  <a:rPr lang="ru-RU" sz="2200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C</a:t>
                </a:r>
                <a:r>
                  <a:rPr lang="ru-RU" sz="2200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 – два треугольника, у которых </a:t>
                </a:r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AB = A</a:t>
                </a:r>
                <a:r>
                  <a:rPr lang="ru-RU" sz="2200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B</a:t>
                </a:r>
                <a:r>
                  <a:rPr lang="ru-RU" sz="2200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,</a:t>
                </a:r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 AC = A</a:t>
                </a:r>
                <a:r>
                  <a:rPr lang="ru-RU" sz="2200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C</a:t>
                </a:r>
                <a:r>
                  <a:rPr lang="ru-RU" sz="2200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,</a:t>
                </a:r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2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 </m:t>
                    </m:r>
                  </m:oMath>
                </a14:m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A = 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 </m:t>
                    </m:r>
                  </m:oMath>
                </a14:m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A</a:t>
                </a:r>
                <a:r>
                  <a:rPr lang="ru-RU" sz="2200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. Отложим треугольник </a:t>
                </a:r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ABC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 от луча </a:t>
                </a:r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A</a:t>
                </a:r>
                <a:r>
                  <a:rPr lang="ru-RU" sz="2200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B</a:t>
                </a:r>
                <a:r>
                  <a:rPr lang="ru-RU" sz="2200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 в полуплос­кости, определяемой вершиной </a:t>
                </a:r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С</a:t>
                </a:r>
                <a:r>
                  <a:rPr lang="ru-RU" sz="2200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. При </a:t>
                </a:r>
                <a:r>
                  <a:rPr lang="ru-RU" sz="2200" dirty="0">
                    <a:ea typeface="Times New Roman" panose="02020603050405020304" pitchFamily="18" charset="0"/>
                  </a:rPr>
                  <a:t>этом 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вершина </a:t>
                </a:r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A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 совместится с вер­шиной </a:t>
                </a:r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A</a:t>
                </a:r>
                <a:r>
                  <a:rPr lang="ru-RU" sz="2200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. В силу равенства сторон </a:t>
                </a:r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AB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 и </a:t>
                </a:r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A</a:t>
                </a:r>
                <a:r>
                  <a:rPr lang="ru-RU" sz="2200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B</a:t>
                </a:r>
                <a:r>
                  <a:rPr lang="ru-RU" sz="2200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, вершина </a:t>
                </a:r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B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 совместится с вершиной </a:t>
                </a:r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B</a:t>
                </a:r>
                <a:r>
                  <a:rPr lang="ru-RU" sz="2200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. В силу равенства углов </a:t>
                </a:r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A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 и </a:t>
                </a:r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A</a:t>
                </a:r>
                <a:r>
                  <a:rPr lang="ru-RU" sz="2200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, сторона </a:t>
                </a:r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AC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 пойдет по сто­роне </a:t>
                </a:r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A</a:t>
                </a:r>
                <a:r>
                  <a:rPr lang="ru-RU" sz="2200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C</a:t>
                </a:r>
                <a:r>
                  <a:rPr lang="ru-RU" sz="2200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, и в силу равенства этих сторон, вершина </a:t>
                </a:r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С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 совместится с вершиной </a:t>
                </a:r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С</a:t>
                </a:r>
                <a:r>
                  <a:rPr lang="ru-RU" sz="2200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. Таким образом, треугольник </a:t>
                </a:r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АВС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 совместится с треугольни­ком </a:t>
                </a:r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А</a:t>
                </a:r>
                <a:r>
                  <a:rPr lang="ru-RU" sz="2200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В</a:t>
                </a:r>
                <a:r>
                  <a:rPr lang="ru-RU" sz="2200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С</a:t>
                </a:r>
                <a:r>
                  <a:rPr lang="ru-RU" sz="2200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. Следовательно, эти треугольники равны. </a:t>
                </a:r>
                <a:endParaRPr lang="ru-RU" altLang="ru-RU" sz="2200" dirty="0"/>
              </a:p>
            </p:txBody>
          </p:sp>
        </mc:Choice>
        <mc:Fallback xmlns="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BAD813F0-C15C-4834-BD4D-C64A2850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48" y="3564791"/>
                <a:ext cx="9144000" cy="3293209"/>
              </a:xfrm>
              <a:prstGeom prst="rect">
                <a:avLst/>
              </a:prstGeom>
              <a:blipFill>
                <a:blip r:embed="rId4"/>
                <a:stretch>
                  <a:fillRect l="-867" r="-867" b="-27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701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027">
            <a:extLst>
              <a:ext uri="{FF2B5EF4-FFF2-40B4-BE49-F238E27FC236}">
                <a16:creationId xmlns:a16="http://schemas.microsoft.com/office/drawing/2014/main" id="{3953EE7E-06CD-4291-A9D8-D161FBBEB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2448"/>
            <a:ext cx="91440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Теорема (Второй признак равенства треугольников). </a:t>
            </a:r>
            <a:r>
              <a:rPr lang="ru-RU" altLang="ru-RU" dirty="0">
                <a:cs typeface="Times New Roman" panose="02020603050405020304" pitchFamily="18" charset="0"/>
              </a:rPr>
              <a:t>Если сторона и два прилежащих к ней угла одного треугольника соответственно равны стороне и двум прилежащим к ней углам другого треугольника, то такие треугольники равны.</a:t>
            </a:r>
            <a:r>
              <a:rPr lang="ru-RU" altLang="ru-RU" dirty="0"/>
              <a:t> </a:t>
            </a:r>
          </a:p>
        </p:txBody>
      </p:sp>
      <p:pic>
        <p:nvPicPr>
          <p:cNvPr id="3076" name="Picture 1029">
            <a:extLst>
              <a:ext uri="{FF2B5EF4-FFF2-40B4-BE49-F238E27FC236}">
                <a16:creationId xmlns:a16="http://schemas.microsoft.com/office/drawing/2014/main" id="{5F46A422-50C0-4382-AE72-12BE48913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61097"/>
            <a:ext cx="5400600" cy="171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1027">
                <a:extLst>
                  <a:ext uri="{FF2B5EF4-FFF2-40B4-BE49-F238E27FC236}">
                    <a16:creationId xmlns:a16="http://schemas.microsoft.com/office/drawing/2014/main" id="{A58D0562-7F72-47FC-A688-13CC73B4E7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564791"/>
                <a:ext cx="9144000" cy="29546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32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	</a:t>
                </a:r>
                <a:r>
                  <a:rPr lang="ru-RU" sz="22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Доказательство. 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Пусть</a:t>
                </a:r>
                <a:r>
                  <a:rPr lang="ru-RU" sz="2200" b="1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i="1" dirty="0">
                    <a:effectLst/>
                    <a:ea typeface="Times New Roman" panose="02020603050405020304" pitchFamily="18" charset="0"/>
                  </a:rPr>
                  <a:t>ABC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 и</a:t>
                </a:r>
                <a:r>
                  <a:rPr lang="ru-RU" sz="2200" b="1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i="1" dirty="0">
                    <a:effectLst/>
                    <a:ea typeface="Times New Roman" panose="02020603050405020304" pitchFamily="18" charset="0"/>
                  </a:rPr>
                  <a:t>A</a:t>
                </a:r>
                <a:r>
                  <a:rPr lang="ru-RU" sz="2200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en-US" sz="2200" i="1" dirty="0">
                    <a:effectLst/>
                    <a:ea typeface="Times New Roman" panose="02020603050405020304" pitchFamily="18" charset="0"/>
                  </a:rPr>
                  <a:t>B</a:t>
                </a:r>
                <a:r>
                  <a:rPr lang="ru-RU" sz="2200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С</a:t>
                </a:r>
                <a:r>
                  <a:rPr lang="ru-RU" sz="2200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 два треугольника, у которых </a:t>
                </a:r>
                <a:r>
                  <a:rPr lang="en-US" sz="2200" i="1" dirty="0">
                    <a:effectLst/>
                    <a:ea typeface="Times New Roman" panose="02020603050405020304" pitchFamily="18" charset="0"/>
                  </a:rPr>
                  <a:t>AB</a:t>
                </a:r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=</a:t>
                </a:r>
                <a:r>
                  <a:rPr lang="en-US" sz="2200" i="1" dirty="0">
                    <a:effectLst/>
                    <a:ea typeface="Times New Roman" panose="02020603050405020304" pitchFamily="18" charset="0"/>
                  </a:rPr>
                  <a:t>A</a:t>
                </a:r>
                <a:r>
                  <a:rPr lang="ru-RU" sz="2200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en-US" sz="2200" i="1" dirty="0">
                    <a:effectLst/>
                    <a:ea typeface="Times New Roman" panose="02020603050405020304" pitchFamily="18" charset="0"/>
                  </a:rPr>
                  <a:t>B</a:t>
                </a:r>
                <a:r>
                  <a:rPr lang="ru-RU" sz="2200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,</a:t>
                </a:r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2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200" i="1" dirty="0">
                    <a:effectLst/>
                    <a:ea typeface="Times New Roman" panose="02020603050405020304" pitchFamily="18" charset="0"/>
                  </a:rPr>
                  <a:t>A</a:t>
                </a:r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 =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200" i="1" dirty="0">
                    <a:effectLst/>
                    <a:ea typeface="Times New Roman" panose="02020603050405020304" pitchFamily="18" charset="0"/>
                  </a:rPr>
                  <a:t>A</a:t>
                </a:r>
                <a:r>
                  <a:rPr lang="ru-RU" sz="2200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,</a:t>
                </a:r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200" i="1" dirty="0">
                    <a:effectLst/>
                    <a:ea typeface="Times New Roman" panose="02020603050405020304" pitchFamily="18" charset="0"/>
                  </a:rPr>
                  <a:t>B</a:t>
                </a:r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200" i="1" dirty="0">
                    <a:effectLst/>
                    <a:ea typeface="Times New Roman" panose="02020603050405020304" pitchFamily="18" charset="0"/>
                  </a:rPr>
                  <a:t>B</a:t>
                </a:r>
                <a:r>
                  <a:rPr lang="ru-RU" sz="2200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. Отложим треугольник </a:t>
                </a:r>
                <a:r>
                  <a:rPr lang="en-US" sz="2200" i="1" dirty="0">
                    <a:effectLst/>
                    <a:ea typeface="Times New Roman" panose="02020603050405020304" pitchFamily="18" charset="0"/>
                  </a:rPr>
                  <a:t>ABC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 от луча </a:t>
                </a:r>
                <a:r>
                  <a:rPr lang="en-US" sz="2200" i="1" dirty="0">
                    <a:effectLst/>
                    <a:ea typeface="Times New Roman" panose="02020603050405020304" pitchFamily="18" charset="0"/>
                  </a:rPr>
                  <a:t>A</a:t>
                </a:r>
                <a:r>
                  <a:rPr lang="ru-RU" sz="2200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en-US" sz="2200" i="1" dirty="0">
                    <a:effectLst/>
                    <a:ea typeface="Times New Roman" panose="02020603050405020304" pitchFamily="18" charset="0"/>
                  </a:rPr>
                  <a:t>B</a:t>
                </a:r>
                <a:r>
                  <a:rPr lang="ru-RU" sz="2200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 в полуплоскости, опре­деляемой вершиной </a:t>
                </a:r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С</a:t>
                </a:r>
                <a:r>
                  <a:rPr lang="ru-RU" sz="2200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. При этом вершина </a:t>
                </a:r>
                <a:r>
                  <a:rPr lang="en-US" sz="2200" i="1" dirty="0">
                    <a:effectLst/>
                    <a:ea typeface="Times New Roman" panose="02020603050405020304" pitchFamily="18" charset="0"/>
                  </a:rPr>
                  <a:t>A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 совместится с вершиной </a:t>
                </a:r>
                <a:r>
                  <a:rPr lang="en-US" sz="2200" i="1" dirty="0">
                    <a:effectLst/>
                    <a:ea typeface="Times New Roman" panose="02020603050405020304" pitchFamily="18" charset="0"/>
                  </a:rPr>
                  <a:t>A</a:t>
                </a:r>
                <a:r>
                  <a:rPr lang="ru-RU" sz="2200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. В силу равенства сторон </a:t>
                </a:r>
                <a:r>
                  <a:rPr lang="en-US" sz="2200" i="1" dirty="0">
                    <a:effectLst/>
                    <a:ea typeface="Times New Roman" panose="02020603050405020304" pitchFamily="18" charset="0"/>
                  </a:rPr>
                  <a:t>AB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 и </a:t>
                </a:r>
                <a:r>
                  <a:rPr lang="en-US" sz="2200" i="1" dirty="0">
                    <a:effectLst/>
                    <a:ea typeface="Times New Roman" panose="02020603050405020304" pitchFamily="18" charset="0"/>
                  </a:rPr>
                  <a:t>A</a:t>
                </a:r>
                <a:r>
                  <a:rPr lang="ru-RU" sz="2200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en-US" sz="2200" i="1" dirty="0">
                    <a:effectLst/>
                    <a:ea typeface="Times New Roman" panose="02020603050405020304" pitchFamily="18" charset="0"/>
                  </a:rPr>
                  <a:t>B</a:t>
                </a:r>
                <a:r>
                  <a:rPr lang="ru-RU" sz="2200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 вершина </a:t>
                </a:r>
                <a:r>
                  <a:rPr lang="en-US" sz="2200" i="1" dirty="0">
                    <a:effectLst/>
                    <a:ea typeface="Times New Roman" panose="02020603050405020304" pitchFamily="18" charset="0"/>
                  </a:rPr>
                  <a:t>B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 совместится с вершиной </a:t>
                </a:r>
                <a:r>
                  <a:rPr lang="en-US" sz="2200" i="1" dirty="0">
                    <a:effectLst/>
                    <a:ea typeface="Times New Roman" panose="02020603050405020304" pitchFamily="18" charset="0"/>
                  </a:rPr>
                  <a:t>B</a:t>
                </a:r>
                <a:r>
                  <a:rPr lang="ru-RU" sz="2200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. В силу равенства углов </a:t>
                </a:r>
                <a:r>
                  <a:rPr lang="en-US" sz="2200" i="1" dirty="0">
                    <a:effectLst/>
                    <a:ea typeface="Times New Roman" panose="02020603050405020304" pitchFamily="18" charset="0"/>
                  </a:rPr>
                  <a:t>A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 и </a:t>
                </a:r>
                <a:r>
                  <a:rPr lang="en-US" sz="2200" i="1" dirty="0">
                    <a:effectLst/>
                    <a:ea typeface="Times New Roman" panose="02020603050405020304" pitchFamily="18" charset="0"/>
                  </a:rPr>
                  <a:t>A</a:t>
                </a:r>
                <a:r>
                  <a:rPr lang="ru-RU" sz="2200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 сторона </a:t>
                </a:r>
                <a:r>
                  <a:rPr lang="en-US" sz="2200" i="1" dirty="0">
                    <a:effectLst/>
                    <a:ea typeface="Times New Roman" panose="02020603050405020304" pitchFamily="18" charset="0"/>
                  </a:rPr>
                  <a:t>AC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 пойдет по стороне </a:t>
                </a:r>
                <a:r>
                  <a:rPr lang="en-US" sz="2200" i="1" dirty="0">
                    <a:effectLst/>
                    <a:ea typeface="Times New Roman" panose="02020603050405020304" pitchFamily="18" charset="0"/>
                  </a:rPr>
                  <a:t>A</a:t>
                </a:r>
                <a:r>
                  <a:rPr lang="ru-RU" sz="2200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en-US" sz="2200" i="1" dirty="0">
                    <a:effectLst/>
                    <a:ea typeface="Times New Roman" panose="02020603050405020304" pitchFamily="18" charset="0"/>
                  </a:rPr>
                  <a:t>C</a:t>
                </a:r>
                <a:r>
                  <a:rPr lang="ru-RU" sz="2200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, и в силу равенства углов </a:t>
                </a:r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В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 и </a:t>
                </a:r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В</a:t>
                </a:r>
                <a:r>
                  <a:rPr lang="ru-RU" sz="2200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 сторона </a:t>
                </a:r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ВС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 пойдет по стороне </a:t>
                </a:r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В</a:t>
                </a:r>
                <a:r>
                  <a:rPr lang="ru-RU" sz="2200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С</a:t>
                </a:r>
                <a:r>
                  <a:rPr lang="ru-RU" sz="2200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. Таким образом, треугольник </a:t>
                </a:r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АВС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 совместится с треугольником </a:t>
                </a:r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А</a:t>
                </a:r>
                <a:r>
                  <a:rPr lang="ru-RU" sz="2200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В</a:t>
                </a:r>
                <a:r>
                  <a:rPr lang="ru-RU" sz="2200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ru-RU" sz="2200" i="1" dirty="0">
                    <a:effectLst/>
                    <a:ea typeface="Times New Roman" panose="02020603050405020304" pitchFamily="18" charset="0"/>
                  </a:rPr>
                  <a:t>С</a:t>
                </a:r>
                <a:r>
                  <a:rPr lang="ru-RU" sz="2200" baseline="-25000" dirty="0">
                    <a:effectLst/>
                    <a:ea typeface="Times New Roman" panose="02020603050405020304" pitchFamily="18" charset="0"/>
                  </a:rPr>
                  <a:t>1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. Следовательно, эти треугольники равны. </a:t>
                </a:r>
                <a:endParaRPr lang="ru-RU" altLang="ru-RU" sz="2200" dirty="0"/>
              </a:p>
            </p:txBody>
          </p:sp>
        </mc:Choice>
        <mc:Fallback xmlns="">
          <p:sp>
            <p:nvSpPr>
              <p:cNvPr id="6" name="Text Box 1027">
                <a:extLst>
                  <a:ext uri="{FF2B5EF4-FFF2-40B4-BE49-F238E27FC236}">
                    <a16:creationId xmlns:a16="http://schemas.microsoft.com/office/drawing/2014/main" id="{A58D0562-7F72-47FC-A688-13CC73B4E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564791"/>
                <a:ext cx="9144000" cy="2954655"/>
              </a:xfrm>
              <a:prstGeom prst="rect">
                <a:avLst/>
              </a:prstGeom>
              <a:blipFill>
                <a:blip r:embed="rId4"/>
                <a:stretch>
                  <a:fillRect l="-867" r="-867" b="-33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0993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3">
            <a:extLst>
              <a:ext uri="{FF2B5EF4-FFF2-40B4-BE49-F238E27FC236}">
                <a16:creationId xmlns:a16="http://schemas.microsoft.com/office/drawing/2014/main" id="{3833F87E-6943-4A2B-80AD-DB1E0FD40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3423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Теорема (Третий признак равенства треугольников). </a:t>
            </a:r>
            <a:r>
              <a:rPr lang="ru-RU" altLang="ru-RU" sz="2400" dirty="0">
                <a:cs typeface="Times New Roman" panose="02020603050405020304" pitchFamily="18" charset="0"/>
              </a:rPr>
              <a:t>Если три стороны одного треугольника соответственно равны трем сторонам другого треугольника, то такие треугольники равны.</a:t>
            </a:r>
            <a:endParaRPr lang="en-US" altLang="ru-RU" sz="24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6EEADD4F-227E-499F-810C-3EC80C96E4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626346"/>
                <a:ext cx="9144000" cy="32316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4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solidFill>
                      <a:srgbClr val="FF0000"/>
                    </a:solidFill>
                  </a:rPr>
                  <a:t> </a:t>
                </a:r>
                <a:r>
                  <a:rPr lang="ru-RU" sz="2000" dirty="0"/>
                  <a:t>Тогда треугольник </a:t>
                </a:r>
                <a:r>
                  <a:rPr lang="ru-RU" sz="2000" i="1" dirty="0"/>
                  <a:t>А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В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С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будет равен треу­гольнику </a:t>
                </a:r>
                <a:r>
                  <a:rPr lang="ru-RU" sz="2000" i="1" dirty="0"/>
                  <a:t>АВС</a:t>
                </a:r>
                <a:r>
                  <a:rPr lang="ru-RU" sz="2000" dirty="0"/>
                  <a:t>. При этом луч </a:t>
                </a:r>
                <a:r>
                  <a:rPr lang="ru-RU" sz="2000" i="1" dirty="0"/>
                  <a:t>С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С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может лежать внутри угла </a:t>
                </a:r>
                <a:r>
                  <a:rPr lang="ru-RU" sz="2000" i="1" dirty="0"/>
                  <a:t>А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С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В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, совпадать с одной из его сторон, или лежать вне этого угла. Рассмотрим первый из этих случаев (остальные случаи рассмотрите самостоятельно). Из равенства сторон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С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и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С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следует, что треугольник </a:t>
                </a:r>
                <a:r>
                  <a:rPr lang="ru-RU" sz="2000" i="1" dirty="0"/>
                  <a:t>С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А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С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- равнобедренный и, значит, </a:t>
                </a:r>
                <a14:m>
                  <m:oMath xmlns:m="http://schemas.openxmlformats.org/officeDocument/2006/math">
                    <m:r>
                      <a:rPr lang="ru-R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=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 </m:t>
                    </m:r>
                  </m:oMath>
                </a14:m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2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. Аналогично, из равенства сторон </a:t>
                </a:r>
                <a:r>
                  <a:rPr lang="ru-RU" sz="2000" i="1" dirty="0"/>
                  <a:t>В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С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и </a:t>
                </a:r>
                <a:r>
                  <a:rPr lang="ru-RU" sz="2000" i="1" dirty="0"/>
                  <a:t>В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С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следует, что треугольник </a:t>
                </a:r>
                <a:r>
                  <a:rPr lang="ru-RU" sz="2000" i="1" dirty="0"/>
                  <a:t>С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В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С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- равно­бедренный и, значит,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 </m:t>
                    </m:r>
                  </m:oMath>
                </a14:m>
                <a:r>
                  <a:rPr lang="ru-RU" sz="2000" i="1" dirty="0"/>
                  <a:t>В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2</a:t>
                </a:r>
                <a:r>
                  <a:rPr lang="ru-RU" sz="2000" i="1" dirty="0"/>
                  <a:t> =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 </m:t>
                    </m:r>
                  </m:oMath>
                </a14:m>
                <a:r>
                  <a:rPr lang="ru-RU" sz="2000" i="1" dirty="0"/>
                  <a:t>В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2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. Складывая равные углы, получа­ем, что угол </a:t>
                </a:r>
                <a:r>
                  <a:rPr lang="ru-RU" sz="2000" i="1" dirty="0"/>
                  <a:t>С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равен углу </a:t>
                </a:r>
                <a:r>
                  <a:rPr lang="ru-RU" sz="2000" i="1" dirty="0"/>
                  <a:t>С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. Таким образом, треугольники </a:t>
                </a:r>
                <a:r>
                  <a:rPr lang="ru-RU" sz="2000" i="1" dirty="0"/>
                  <a:t>А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В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С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, </a:t>
                </a:r>
                <a:r>
                  <a:rPr lang="ru-RU" sz="2000" i="1" dirty="0"/>
                  <a:t>А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В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С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равны (по первому признаку равенства треугольников). Следовательно, равны и треугольники </a:t>
                </a:r>
                <a:r>
                  <a:rPr lang="ru-RU" sz="2000" i="1" dirty="0"/>
                  <a:t>АВС</a:t>
                </a:r>
                <a:r>
                  <a:rPr lang="ru-RU" sz="2000" dirty="0"/>
                  <a:t> и </a:t>
                </a:r>
                <a:r>
                  <a:rPr lang="ru-RU" sz="2000" i="1" dirty="0"/>
                  <a:t>А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В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С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. </a:t>
                </a:r>
                <a:endParaRPr lang="en-US" altLang="ru-RU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6EEADD4F-227E-499F-810C-3EC80C96E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626346"/>
                <a:ext cx="9144000" cy="3231654"/>
              </a:xfrm>
              <a:prstGeom prst="rect">
                <a:avLst/>
              </a:prstGeom>
              <a:blipFill>
                <a:blip r:embed="rId3"/>
                <a:stretch>
                  <a:fillRect l="-667" r="-667" b="-24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62F5F5-DF81-4839-8B0B-9C2AEAB47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325901"/>
            <a:ext cx="3902973" cy="2264559"/>
          </a:xfrm>
          <a:prstGeom prst="rect">
            <a:avLst/>
          </a:prstGeom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id="{834C0D38-DD12-4EC4-81EE-0F45DD2EF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8383" y="1025787"/>
            <a:ext cx="5185617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Доказательство.</a:t>
            </a:r>
            <a:r>
              <a:rPr lang="ru-RU" sz="2000" dirty="0"/>
              <a:t> Пусть </a:t>
            </a:r>
            <a:r>
              <a:rPr lang="en-US" sz="2000" i="1" dirty="0"/>
              <a:t>ABC</a:t>
            </a:r>
            <a:r>
              <a:rPr lang="ru-RU" sz="2000" dirty="0"/>
              <a:t> и </a:t>
            </a:r>
            <a:r>
              <a:rPr lang="en-US" sz="2000" i="1" dirty="0"/>
              <a:t>A</a:t>
            </a:r>
            <a:r>
              <a:rPr lang="ru-RU" sz="2000" baseline="-25000" dirty="0"/>
              <a:t>1</a:t>
            </a:r>
            <a:r>
              <a:rPr lang="en-US" sz="2000" i="1" dirty="0"/>
              <a:t>B</a:t>
            </a:r>
            <a:r>
              <a:rPr lang="ru-RU" sz="2000" baseline="-25000" dirty="0"/>
              <a:t>1</a:t>
            </a:r>
            <a:r>
              <a:rPr lang="en-US" sz="2000" i="1" dirty="0"/>
              <a:t>C</a:t>
            </a:r>
            <a:r>
              <a:rPr lang="ru-RU" sz="2000" baseline="-25000" dirty="0"/>
              <a:t>1</a:t>
            </a:r>
            <a:r>
              <a:rPr lang="ru-RU" sz="2000" dirty="0"/>
              <a:t> – два треугольника, у которых </a:t>
            </a:r>
            <a:r>
              <a:rPr lang="en-US" sz="2000" i="1" dirty="0"/>
              <a:t>AB</a:t>
            </a:r>
            <a:r>
              <a:rPr lang="ru-RU" sz="2000" i="1" dirty="0"/>
              <a:t> = </a:t>
            </a:r>
            <a:r>
              <a:rPr lang="en-US" sz="2000" i="1" dirty="0"/>
              <a:t>A</a:t>
            </a:r>
            <a:r>
              <a:rPr lang="ru-RU" sz="2000" baseline="-25000" dirty="0"/>
              <a:t>1</a:t>
            </a:r>
            <a:r>
              <a:rPr lang="en-US" sz="2000" i="1" dirty="0"/>
              <a:t>B</a:t>
            </a:r>
            <a:r>
              <a:rPr lang="ru-RU" sz="2000" baseline="-25000" dirty="0"/>
              <a:t>1</a:t>
            </a:r>
            <a:r>
              <a:rPr lang="ru-RU" sz="2000" dirty="0"/>
              <a:t>,</a:t>
            </a:r>
            <a:r>
              <a:rPr lang="ru-RU" sz="2000" i="1" dirty="0"/>
              <a:t> </a:t>
            </a:r>
            <a:r>
              <a:rPr lang="en-US" sz="2000" i="1" dirty="0"/>
              <a:t>AC</a:t>
            </a:r>
            <a:r>
              <a:rPr lang="ru-RU" sz="2000" i="1" dirty="0"/>
              <a:t> = </a:t>
            </a:r>
            <a:r>
              <a:rPr lang="en-US" sz="2000" i="1" dirty="0"/>
              <a:t>A</a:t>
            </a:r>
            <a:r>
              <a:rPr lang="ru-RU" sz="2000" baseline="-25000" dirty="0"/>
              <a:t>1</a:t>
            </a:r>
            <a:r>
              <a:rPr lang="en-US" sz="2000" i="1" dirty="0"/>
              <a:t>C</a:t>
            </a:r>
            <a:r>
              <a:rPr lang="ru-RU" sz="2000" baseline="-25000" dirty="0"/>
              <a:t>1</a:t>
            </a:r>
            <a:r>
              <a:rPr lang="ru-RU" sz="2000" dirty="0"/>
              <a:t>,</a:t>
            </a:r>
            <a:r>
              <a:rPr lang="ru-RU" sz="2000" i="1" dirty="0"/>
              <a:t> ВС = В</a:t>
            </a:r>
            <a:r>
              <a:rPr lang="ru-RU" sz="2000" baseline="-25000" dirty="0"/>
              <a:t>1</a:t>
            </a:r>
            <a:r>
              <a:rPr lang="ru-RU" sz="2000" i="1" dirty="0"/>
              <a:t>С</a:t>
            </a:r>
            <a:r>
              <a:rPr lang="ru-RU" sz="2000" baseline="-25000" dirty="0"/>
              <a:t>1</a:t>
            </a:r>
            <a:r>
              <a:rPr lang="ru-RU" sz="2000" dirty="0"/>
              <a:t>. Докажем, что эти треуголь­ники равны. Отложим треугольник </a:t>
            </a:r>
            <a:r>
              <a:rPr lang="en-US" sz="2000" i="1" dirty="0"/>
              <a:t>ABC</a:t>
            </a:r>
            <a:r>
              <a:rPr lang="ru-RU" sz="2000" dirty="0"/>
              <a:t> от луча </a:t>
            </a:r>
            <a:r>
              <a:rPr lang="en-US" sz="2000" i="1" dirty="0"/>
              <a:t>A</a:t>
            </a:r>
            <a:r>
              <a:rPr lang="ru-RU" sz="2000" baseline="-25000" dirty="0"/>
              <a:t>1</a:t>
            </a:r>
            <a:r>
              <a:rPr lang="en-US" sz="2000" i="1" dirty="0"/>
              <a:t>B</a:t>
            </a:r>
            <a:r>
              <a:rPr lang="ru-RU" sz="2000" baseline="-25000" dirty="0"/>
              <a:t>1</a:t>
            </a:r>
            <a:r>
              <a:rPr lang="ru-RU" sz="2000" dirty="0"/>
              <a:t> так, чтобы вершина </a:t>
            </a:r>
            <a:r>
              <a:rPr lang="ru-RU" sz="2000" i="1" dirty="0"/>
              <a:t>С</a:t>
            </a:r>
            <a:r>
              <a:rPr lang="ru-RU" sz="2000" dirty="0"/>
              <a:t> перешла бы в точку </a:t>
            </a:r>
            <a:r>
              <a:rPr lang="ru-RU" sz="2000" i="1" dirty="0"/>
              <a:t>С</a:t>
            </a:r>
            <a:r>
              <a:rPr lang="ru-RU" sz="2000" baseline="-25000" dirty="0"/>
              <a:t>2</a:t>
            </a:r>
            <a:r>
              <a:rPr lang="ru-RU" sz="2000" dirty="0"/>
              <a:t>, лежащую по другую сторону от точки </a:t>
            </a:r>
            <a:r>
              <a:rPr lang="ru-RU" sz="2000" i="1" dirty="0"/>
              <a:t>С</a:t>
            </a:r>
            <a:r>
              <a:rPr lang="ru-RU" sz="2000" baseline="-25000" dirty="0"/>
              <a:t>1</a:t>
            </a:r>
            <a:r>
              <a:rPr lang="ru-RU" sz="2000" dirty="0"/>
              <a:t> относительно прямой </a:t>
            </a:r>
            <a:r>
              <a:rPr lang="ru-RU" sz="2000" i="1" dirty="0"/>
              <a:t>А</a:t>
            </a:r>
            <a:r>
              <a:rPr lang="ru-RU" sz="2000" baseline="-25000" dirty="0"/>
              <a:t>1</a:t>
            </a:r>
            <a:r>
              <a:rPr lang="ru-RU" sz="2000" i="1" dirty="0"/>
              <a:t>В</a:t>
            </a:r>
            <a:r>
              <a:rPr lang="ru-RU" sz="2000" baseline="-25000" dirty="0"/>
              <a:t>1</a:t>
            </a:r>
            <a:r>
              <a:rPr lang="ru-RU" sz="2000" dirty="0"/>
              <a:t>. </a:t>
            </a:r>
            <a:endParaRPr lang="en-US" altLang="ru-RU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36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autoUpdateAnimBg="0"/>
      <p:bldP spid="6" grpId="0" autoUpdateAnimBg="0"/>
      <p:bldP spid="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966376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chemeClr val="accent1"/>
                </a:solidFill>
              </a:rPr>
              <a:t>            </a:t>
            </a:r>
            <a:r>
              <a:rPr lang="ru-RU" altLang="ru-RU" dirty="0">
                <a:solidFill>
                  <a:srgbClr val="FF0000"/>
                </a:solidFill>
              </a:rPr>
              <a:t>Теорема 1. </a:t>
            </a:r>
            <a:r>
              <a:rPr lang="ru-RU" altLang="ru-RU" dirty="0"/>
              <a:t>Если катеты одного прямоугольного треугольника соответственно равны катетам другого прямоугольного треугольника, то такие треугольники равны.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3645024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Теорема </a:t>
            </a:r>
            <a:r>
              <a:rPr lang="en-US" altLang="ru-RU" dirty="0">
                <a:solidFill>
                  <a:srgbClr val="FF3300"/>
                </a:solidFill>
              </a:rPr>
              <a:t>3</a:t>
            </a:r>
            <a:r>
              <a:rPr lang="ru-RU" altLang="ru-RU" dirty="0">
                <a:solidFill>
                  <a:srgbClr val="FF3300"/>
                </a:solidFill>
              </a:rPr>
              <a:t>. </a:t>
            </a:r>
            <a:r>
              <a:rPr lang="ru-RU" altLang="ru-RU" dirty="0"/>
              <a:t>Е</a:t>
            </a:r>
            <a:r>
              <a:rPr lang="ru-RU" altLang="ru-RU" dirty="0">
                <a:cs typeface="Times New Roman" panose="02020603050405020304" pitchFamily="18" charset="0"/>
              </a:rPr>
              <a:t>сли катет и острый угол одного прямоугольного треугольника соответственно равны катету и острому углу другого прямоугольного треугольника, то такие треугольники равны.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63824E-6E5B-D0DE-31B3-B11A19440917}"/>
              </a:ext>
            </a:extLst>
          </p:cNvPr>
          <p:cNvSpPr txBox="1"/>
          <p:nvPr/>
        </p:nvSpPr>
        <p:spPr>
          <a:xfrm>
            <a:off x="76200" y="141230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Признаки равенства прямоугольных треугольников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2B9EC005-8B5D-99A6-7A67-3451AB0E3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29321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chemeClr val="accent1"/>
                </a:solidFill>
              </a:rPr>
              <a:t>            </a:t>
            </a:r>
            <a:r>
              <a:rPr lang="ru-RU" altLang="ru-RU" dirty="0">
                <a:solidFill>
                  <a:srgbClr val="FF0000"/>
                </a:solidFill>
              </a:rPr>
              <a:t>Теорема </a:t>
            </a:r>
            <a:r>
              <a:rPr lang="en-US" altLang="ru-RU" dirty="0">
                <a:solidFill>
                  <a:srgbClr val="FF0000"/>
                </a:solidFill>
              </a:rPr>
              <a:t>2</a:t>
            </a:r>
            <a:r>
              <a:rPr lang="ru-RU" altLang="ru-RU" dirty="0">
                <a:solidFill>
                  <a:srgbClr val="FF0000"/>
                </a:solidFill>
              </a:rPr>
              <a:t>. </a:t>
            </a:r>
            <a:r>
              <a:rPr lang="ru-RU" altLang="ru-RU" dirty="0"/>
              <a:t>Если гипотенуза и катет одного прямоугольного треугольника соответственно равны гипотенузе и катету другого прямоугольного треугольника, то такие треугольники равны.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48F87F4-761F-B1C4-B1A2-9096C26C8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07969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Теорема 4. </a:t>
            </a:r>
            <a:r>
              <a:rPr lang="ru-RU" altLang="ru-RU" dirty="0"/>
              <a:t>Е</a:t>
            </a:r>
            <a:r>
              <a:rPr lang="ru-RU" altLang="ru-RU" dirty="0">
                <a:cs typeface="Times New Roman" panose="02020603050405020304" pitchFamily="18" charset="0"/>
              </a:rPr>
              <a:t>сли гипотенуза и острый угол одного прямоугольного треугольника соответственно равны гипотенузе и острому углу другого прямоугольного треугольника, то такие треугольники равны.</a:t>
            </a:r>
          </a:p>
        </p:txBody>
      </p:sp>
    </p:spTree>
    <p:extLst>
      <p:ext uri="{BB962C8B-B14F-4D97-AF65-F5344CB8AC3E}">
        <p14:creationId xmlns:p14="http://schemas.microsoft.com/office/powerpoint/2010/main" val="3049440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52400" y="345167"/>
            <a:ext cx="876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Пособия на сайте </a:t>
            </a:r>
            <a:r>
              <a:rPr lang="en-US" altLang="ru-RU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vasmirnov.ru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5198F2BC-23EE-4600-A890-52FF66279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1268760"/>
            <a:ext cx="918051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en-US" altLang="ru-RU" dirty="0"/>
              <a:t>	</a:t>
            </a:r>
            <a:r>
              <a:rPr lang="en-US" altLang="ru-RU" sz="2800" dirty="0"/>
              <a:t>1. </a:t>
            </a:r>
            <a:r>
              <a:rPr lang="ru-RU" altLang="ru-RU" sz="2800" dirty="0"/>
              <a:t>Тренировочные задачи на доказательство 1 (65 стр.).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sz="2800" dirty="0"/>
              <a:t>	2. Тренировочные задачи на доказательство 2 (31 стр.).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sz="2800" dirty="0"/>
              <a:t>	 3. Признаки равенства треугольников. Самостоятельные и контрольные работы (65 стр.). 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sz="2800" dirty="0"/>
              <a:t>	 4. 50 задач на признаки равенства треугольников по трём элементам (30 стр.). 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sz="2800" dirty="0"/>
              <a:t>	 5. Задачи на доказательства (309 стр.).</a:t>
            </a:r>
          </a:p>
        </p:txBody>
      </p:sp>
    </p:spTree>
    <p:extLst>
      <p:ext uri="{BB962C8B-B14F-4D97-AF65-F5344CB8AC3E}">
        <p14:creationId xmlns:p14="http://schemas.microsoft.com/office/powerpoint/2010/main" val="368071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0" y="852736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/>
              <a:t>1. Докажите, что если</a:t>
            </a:r>
            <a:r>
              <a:rPr lang="ru-RU" altLang="ru-RU" dirty="0">
                <a:cs typeface="Times New Roman" panose="02020603050405020304" pitchFamily="18" charset="0"/>
              </a:rPr>
              <a:t> треугольниках </a:t>
            </a:r>
            <a:r>
              <a:rPr lang="en-US" altLang="ru-RU" i="1" dirty="0">
                <a:cs typeface="Times New Roman" panose="02020603050405020304" pitchFamily="18" charset="0"/>
              </a:rPr>
              <a:t>ABC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угол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i="1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равен углу</a:t>
            </a:r>
            <a:r>
              <a:rPr lang="ru-RU" altLang="ru-RU" i="1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AB</a:t>
            </a:r>
            <a:r>
              <a:rPr lang="ru-RU" altLang="ru-RU" i="1" dirty="0">
                <a:cs typeface="Times New Roman" panose="02020603050405020304" pitchFamily="18" charset="0"/>
              </a:rPr>
              <a:t> =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биссектриса </a:t>
            </a:r>
            <a:r>
              <a:rPr lang="en-US" altLang="ru-RU" i="1" dirty="0">
                <a:cs typeface="Times New Roman" panose="02020603050405020304" pitchFamily="18" charset="0"/>
              </a:rPr>
              <a:t>AD </a:t>
            </a:r>
            <a:r>
              <a:rPr lang="ru-RU" altLang="ru-RU" dirty="0">
                <a:cs typeface="Times New Roman" panose="02020603050405020304" pitchFamily="18" charset="0"/>
              </a:rPr>
              <a:t>равна биссектрисе </a:t>
            </a:r>
            <a:r>
              <a:rPr lang="ru-RU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i="1" dirty="0">
                <a:cs typeface="Times New Roman" panose="02020603050405020304" pitchFamily="18" charset="0"/>
              </a:rPr>
              <a:t>D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то</a:t>
            </a:r>
            <a:r>
              <a:rPr lang="ru-RU" altLang="ru-RU" dirty="0">
                <a:cs typeface="Times New Roman" panose="02020603050405020304" pitchFamily="18" charset="0"/>
              </a:rPr>
              <a:t> треугольники </a:t>
            </a:r>
            <a:r>
              <a:rPr lang="en-US" altLang="ru-RU" i="1" dirty="0">
                <a:cs typeface="Times New Roman" panose="02020603050405020304" pitchFamily="18" charset="0"/>
              </a:rPr>
              <a:t>ABC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равны. </a:t>
            </a:r>
          </a:p>
        </p:txBody>
      </p:sp>
      <p:pic>
        <p:nvPicPr>
          <p:cNvPr id="307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39772"/>
            <a:ext cx="5791200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6712"/>
          </a:xfrm>
        </p:spPr>
        <p:txBody>
          <a:bodyPr/>
          <a:lstStyle/>
          <a:p>
            <a:pPr eaLnBrk="1" hangingPunct="1"/>
            <a:r>
              <a:rPr lang="ru-RU" altLang="ru-RU" sz="3200" dirty="0">
                <a:solidFill>
                  <a:srgbClr val="FF3300"/>
                </a:solidFill>
              </a:rPr>
              <a:t>Признаки равенства треугольников по трём элементам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47617C73-F616-281F-AD69-31DADA11D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74048"/>
            <a:ext cx="9144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</a:rPr>
              <a:t>Доказательство. </a:t>
            </a:r>
            <a:r>
              <a:rPr lang="ru-RU" altLang="ru-RU" dirty="0"/>
              <a:t>Т</a:t>
            </a:r>
            <a:r>
              <a:rPr lang="ru-RU" altLang="ru-RU" dirty="0">
                <a:cs typeface="Times New Roman" panose="02020603050405020304" pitchFamily="18" charset="0"/>
              </a:rPr>
              <a:t>реугольники </a:t>
            </a:r>
            <a:r>
              <a:rPr lang="en-US" altLang="ru-RU" i="1" dirty="0">
                <a:cs typeface="Times New Roman" panose="02020603050405020304" pitchFamily="18" charset="0"/>
              </a:rPr>
              <a:t>ABD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D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равны по двум сторонам и углу между ними. Значит, </a:t>
            </a:r>
            <a:r>
              <a:rPr lang="ru-RU" altLang="ru-RU" dirty="0"/>
              <a:t>угол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i="1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равен углу</a:t>
            </a:r>
            <a:r>
              <a:rPr lang="ru-RU" altLang="ru-RU" i="1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. Таким образом, треугольники </a:t>
            </a:r>
            <a:r>
              <a:rPr lang="en-US" altLang="ru-RU" i="1" dirty="0">
                <a:cs typeface="Times New Roman" panose="02020603050405020304" pitchFamily="18" charset="0"/>
              </a:rPr>
              <a:t>ABC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равны по стороне и двум прилежащим к ней углам.</a:t>
            </a:r>
          </a:p>
        </p:txBody>
      </p:sp>
    </p:spTree>
    <p:extLst>
      <p:ext uri="{BB962C8B-B14F-4D97-AF65-F5344CB8AC3E}">
        <p14:creationId xmlns:p14="http://schemas.microsoft.com/office/powerpoint/2010/main" val="349565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0" y="-15240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/>
              <a:t>2. Докажите, что если</a:t>
            </a:r>
            <a:r>
              <a:rPr lang="ru-RU" altLang="ru-RU" dirty="0">
                <a:cs typeface="Times New Roman" panose="02020603050405020304" pitchFamily="18" charset="0"/>
              </a:rPr>
              <a:t> треугольниках </a:t>
            </a:r>
            <a:r>
              <a:rPr lang="en-US" altLang="ru-RU" i="1" dirty="0">
                <a:cs typeface="Times New Roman" panose="02020603050405020304" pitchFamily="18" charset="0"/>
              </a:rPr>
              <a:t>ABC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AB</a:t>
            </a:r>
            <a:r>
              <a:rPr lang="ru-RU" altLang="ru-RU" i="1" dirty="0">
                <a:cs typeface="Times New Roman" panose="02020603050405020304" pitchFamily="18" charset="0"/>
              </a:rPr>
              <a:t> =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ru-RU" altLang="ru-RU" dirty="0"/>
              <a:t>угол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i="1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равен углу</a:t>
            </a:r>
            <a:r>
              <a:rPr lang="ru-RU" altLang="ru-RU" i="1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высота </a:t>
            </a:r>
            <a:r>
              <a:rPr lang="en-US" altLang="ru-RU" i="1" dirty="0">
                <a:cs typeface="Times New Roman" panose="02020603050405020304" pitchFamily="18" charset="0"/>
              </a:rPr>
              <a:t>CH </a:t>
            </a:r>
            <a:r>
              <a:rPr lang="ru-RU" altLang="ru-RU" dirty="0">
                <a:cs typeface="Times New Roman" panose="02020603050405020304" pitchFamily="18" charset="0"/>
              </a:rPr>
              <a:t>равна высоте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H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то</a:t>
            </a:r>
            <a:r>
              <a:rPr lang="ru-RU" altLang="ru-RU" dirty="0">
                <a:cs typeface="Times New Roman" panose="02020603050405020304" pitchFamily="18" charset="0"/>
              </a:rPr>
              <a:t> треугольники </a:t>
            </a:r>
            <a:r>
              <a:rPr lang="en-US" altLang="ru-RU" i="1" dirty="0">
                <a:cs typeface="Times New Roman" panose="02020603050405020304" pitchFamily="18" charset="0"/>
              </a:rPr>
              <a:t>ABC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равны.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280428"/>
            <a:ext cx="614783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DE80206-A1D0-D13B-E6AF-FECDD7B0E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17032"/>
            <a:ext cx="9144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</a:rPr>
              <a:t>Доказательство. </a:t>
            </a:r>
            <a:r>
              <a:rPr lang="ru-RU" altLang="ru-RU" dirty="0"/>
              <a:t>Прямоугольные т</a:t>
            </a:r>
            <a:r>
              <a:rPr lang="ru-RU" altLang="ru-RU" dirty="0">
                <a:cs typeface="Times New Roman" panose="02020603050405020304" pitchFamily="18" charset="0"/>
              </a:rPr>
              <a:t>реугольники </a:t>
            </a:r>
            <a:r>
              <a:rPr lang="en-US" altLang="ru-RU" i="1" dirty="0">
                <a:cs typeface="Times New Roman" panose="02020603050405020304" pitchFamily="18" charset="0"/>
              </a:rPr>
              <a:t>ACH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H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равны по катету и острому углу. Значит, </a:t>
            </a:r>
            <a:r>
              <a:rPr lang="en-US" altLang="ru-RU" i="1" dirty="0"/>
              <a:t>AC = 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. Таким образом, треугольники </a:t>
            </a:r>
            <a:r>
              <a:rPr lang="en-US" altLang="ru-RU" i="1" dirty="0">
                <a:cs typeface="Times New Roman" panose="02020603050405020304" pitchFamily="18" charset="0"/>
              </a:rPr>
              <a:t>ABC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равны по двум сторонам и углу между ними.</a:t>
            </a:r>
          </a:p>
        </p:txBody>
      </p:sp>
    </p:spTree>
    <p:extLst>
      <p:ext uri="{BB962C8B-B14F-4D97-AF65-F5344CB8AC3E}">
        <p14:creationId xmlns:p14="http://schemas.microsoft.com/office/powerpoint/2010/main" val="287041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2800" dirty="0">
                <a:solidFill>
                  <a:srgbClr val="FF0000"/>
                </a:solidFill>
              </a:rPr>
              <a:t>Авторский сайт: </a:t>
            </a:r>
            <a:r>
              <a:rPr lang="en-US" sz="2800" dirty="0">
                <a:solidFill>
                  <a:srgbClr val="FF0000"/>
                </a:solidFill>
              </a:rPr>
              <a:t>vasmirnov.ru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955895-AF42-F1DD-86A0-07588A1EA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92504"/>
            <a:ext cx="7180280" cy="636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32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/>
              <a:t>3. Докажите, что если</a:t>
            </a:r>
            <a:r>
              <a:rPr lang="ru-RU" altLang="ru-RU" dirty="0">
                <a:cs typeface="Times New Roman" panose="02020603050405020304" pitchFamily="18" charset="0"/>
              </a:rPr>
              <a:t> в треугольниках </a:t>
            </a:r>
            <a:r>
              <a:rPr lang="en-US" altLang="ru-RU" i="1" dirty="0">
                <a:cs typeface="Times New Roman" panose="02020603050405020304" pitchFamily="18" charset="0"/>
              </a:rPr>
              <a:t>ABC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AB</a:t>
            </a:r>
            <a:r>
              <a:rPr lang="ru-RU" altLang="ru-RU" i="1" dirty="0">
                <a:cs typeface="Times New Roman" panose="02020603050405020304" pitchFamily="18" charset="0"/>
              </a:rPr>
              <a:t> =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AC</a:t>
            </a:r>
            <a:r>
              <a:rPr lang="ru-RU" altLang="ru-RU" i="1" dirty="0">
                <a:cs typeface="Times New Roman" panose="02020603050405020304" pitchFamily="18" charset="0"/>
              </a:rPr>
              <a:t> =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медиана </a:t>
            </a:r>
            <a:r>
              <a:rPr lang="ru-RU" altLang="ru-RU" i="1" dirty="0">
                <a:cs typeface="Times New Roman" panose="02020603050405020304" pitchFamily="18" charset="0"/>
              </a:rPr>
              <a:t>С</a:t>
            </a:r>
            <a:r>
              <a:rPr lang="en-US" altLang="ru-RU" i="1" dirty="0">
                <a:cs typeface="Times New Roman" panose="02020603050405020304" pitchFamily="18" charset="0"/>
              </a:rPr>
              <a:t>M </a:t>
            </a:r>
            <a:r>
              <a:rPr lang="ru-RU" altLang="ru-RU" dirty="0">
                <a:cs typeface="Times New Roman" panose="02020603050405020304" pitchFamily="18" charset="0"/>
              </a:rPr>
              <a:t>равна медиане </a:t>
            </a:r>
            <a:r>
              <a:rPr lang="ru-RU" altLang="ru-RU" i="1" dirty="0">
                <a:cs typeface="Times New Roman" panose="02020603050405020304" pitchFamily="18" charset="0"/>
              </a:rPr>
              <a:t>С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M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то</a:t>
            </a:r>
            <a:r>
              <a:rPr lang="ru-RU" altLang="ru-RU" dirty="0">
                <a:cs typeface="Times New Roman" panose="02020603050405020304" pitchFamily="18" charset="0"/>
              </a:rPr>
              <a:t> треугольники </a:t>
            </a:r>
            <a:r>
              <a:rPr lang="en-US" altLang="ru-RU" i="1" dirty="0">
                <a:cs typeface="Times New Roman" panose="02020603050405020304" pitchFamily="18" charset="0"/>
              </a:rPr>
              <a:t>ABC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равны. 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58342"/>
            <a:ext cx="5825257" cy="217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CB9E277-7B3D-C283-64E0-DF921CBF8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29000"/>
            <a:ext cx="91440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</a:rPr>
              <a:t>Доказательство.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Т</a:t>
            </a:r>
            <a:r>
              <a:rPr lang="ru-RU" altLang="ru-RU" dirty="0">
                <a:cs typeface="Times New Roman" panose="02020603050405020304" pitchFamily="18" charset="0"/>
              </a:rPr>
              <a:t>реугольники </a:t>
            </a:r>
            <a:r>
              <a:rPr lang="en-US" altLang="ru-RU" i="1" dirty="0">
                <a:cs typeface="Times New Roman" panose="02020603050405020304" pitchFamily="18" charset="0"/>
              </a:rPr>
              <a:t>ACM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M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равны по трем сторонам. Значит</a:t>
            </a:r>
            <a:r>
              <a:rPr lang="en-US" altLang="ru-RU" dirty="0">
                <a:cs typeface="Times New Roman" panose="02020603050405020304" pitchFamily="18" charset="0"/>
              </a:rPr>
              <a:t>, </a:t>
            </a:r>
            <a:r>
              <a:rPr lang="ru-RU" altLang="ru-RU" dirty="0"/>
              <a:t>углы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 </a:t>
            </a:r>
            <a:r>
              <a:rPr lang="ru-RU" altLang="ru-RU" dirty="0"/>
              <a:t>и</a:t>
            </a:r>
            <a:r>
              <a:rPr lang="en-US" altLang="ru-RU" i="1" dirty="0">
                <a:cs typeface="Times New Roman" panose="02020603050405020304" pitchFamily="18" charset="0"/>
              </a:rPr>
              <a:t> A</a:t>
            </a:r>
            <a:r>
              <a:rPr lang="en-US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 равны</a:t>
            </a:r>
            <a:r>
              <a:rPr lang="en-US" altLang="ru-RU" dirty="0">
                <a:cs typeface="Times New Roman" panose="02020603050405020304" pitchFamily="18" charset="0"/>
              </a:rPr>
              <a:t>. </a:t>
            </a:r>
            <a:r>
              <a:rPr lang="ru-RU" altLang="ru-RU" dirty="0">
                <a:cs typeface="Times New Roman" panose="02020603050405020304" pitchFamily="18" charset="0"/>
              </a:rPr>
              <a:t>Таким образом, в треугольниках </a:t>
            </a:r>
            <a:r>
              <a:rPr lang="en-US" altLang="ru-RU" i="1" dirty="0">
                <a:cs typeface="Times New Roman" panose="02020603050405020304" pitchFamily="18" charset="0"/>
              </a:rPr>
              <a:t>ABC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AB</a:t>
            </a:r>
            <a:r>
              <a:rPr lang="ru-RU" altLang="ru-RU" i="1" dirty="0">
                <a:cs typeface="Times New Roman" panose="02020603050405020304" pitchFamily="18" charset="0"/>
              </a:rPr>
              <a:t> =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i="1" dirty="0">
                <a:cs typeface="Times New Roman" panose="02020603050405020304" pitchFamily="18" charset="0"/>
              </a:rPr>
              <a:t>С =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i="1" dirty="0">
                <a:cs typeface="Times New Roman" panose="02020603050405020304" pitchFamily="18" charset="0"/>
              </a:rPr>
              <a:t>С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ru-RU" altLang="ru-RU" dirty="0"/>
              <a:t>угол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i="1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равен углу</a:t>
            </a:r>
            <a:r>
              <a:rPr lang="ru-RU" altLang="ru-RU" i="1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.  Следовательно, эти треугольники равны по двум сторонам и углу между ними. 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99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/>
              <a:t>4*. Докажите, что если</a:t>
            </a:r>
            <a:r>
              <a:rPr lang="ru-RU" altLang="ru-RU" dirty="0">
                <a:cs typeface="Times New Roman" panose="02020603050405020304" pitchFamily="18" charset="0"/>
              </a:rPr>
              <a:t> в треугольниках </a:t>
            </a:r>
            <a:r>
              <a:rPr lang="en-US" altLang="ru-RU" i="1" dirty="0">
                <a:cs typeface="Times New Roman" panose="02020603050405020304" pitchFamily="18" charset="0"/>
              </a:rPr>
              <a:t>ABC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AC</a:t>
            </a:r>
            <a:r>
              <a:rPr lang="ru-RU" altLang="ru-RU" i="1" dirty="0">
                <a:cs typeface="Times New Roman" panose="02020603050405020304" pitchFamily="18" charset="0"/>
              </a:rPr>
              <a:t> =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BC</a:t>
            </a:r>
            <a:r>
              <a:rPr lang="ru-RU" altLang="ru-RU" i="1" dirty="0">
                <a:cs typeface="Times New Roman" panose="02020603050405020304" pitchFamily="18" charset="0"/>
              </a:rPr>
              <a:t> =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медиана </a:t>
            </a:r>
            <a:r>
              <a:rPr lang="ru-RU" altLang="ru-RU" i="1" dirty="0">
                <a:cs typeface="Times New Roman" panose="02020603050405020304" pitchFamily="18" charset="0"/>
              </a:rPr>
              <a:t>С</a:t>
            </a:r>
            <a:r>
              <a:rPr lang="en-US" altLang="ru-RU" i="1" dirty="0">
                <a:cs typeface="Times New Roman" panose="02020603050405020304" pitchFamily="18" charset="0"/>
              </a:rPr>
              <a:t>M </a:t>
            </a:r>
            <a:r>
              <a:rPr lang="ru-RU" altLang="ru-RU" dirty="0">
                <a:cs typeface="Times New Roman" panose="02020603050405020304" pitchFamily="18" charset="0"/>
              </a:rPr>
              <a:t>равна медиане </a:t>
            </a:r>
            <a:r>
              <a:rPr lang="ru-RU" altLang="ru-RU" i="1" dirty="0">
                <a:cs typeface="Times New Roman" panose="02020603050405020304" pitchFamily="18" charset="0"/>
              </a:rPr>
              <a:t>С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M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то</a:t>
            </a:r>
            <a:r>
              <a:rPr lang="ru-RU" altLang="ru-RU" baseline="-30000" dirty="0"/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треугольники </a:t>
            </a:r>
            <a:r>
              <a:rPr lang="en-US" altLang="ru-RU" i="1" dirty="0">
                <a:cs typeface="Times New Roman" panose="02020603050405020304" pitchFamily="18" charset="0"/>
              </a:rPr>
              <a:t>ABC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равны.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585515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729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4" name="Group 4"/>
          <p:cNvGrpSpPr>
            <a:grpSpLocks/>
          </p:cNvGrpSpPr>
          <p:nvPr/>
        </p:nvGrpSpPr>
        <p:grpSpPr bwMode="auto">
          <a:xfrm>
            <a:off x="0" y="-14288"/>
            <a:ext cx="9144000" cy="6434139"/>
            <a:chOff x="0" y="-9"/>
            <a:chExt cx="5760" cy="40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01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0" y="2784"/>
                  <a:ext cx="5760" cy="12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50000"/>
                    </a:spcBef>
                  </a:pPr>
                  <a:r>
                    <a:rPr lang="ru-RU" altLang="ru-RU" sz="2800" dirty="0">
                      <a:solidFill>
                        <a:srgbClr val="FF3300"/>
                      </a:solidFill>
                    </a:rPr>
                    <a:t>	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Следовательно, </a:t>
                  </a:r>
                  <a14:m>
                    <m:oMath xmlns:m="http://schemas.openxmlformats.org/officeDocument/2006/math">
                      <m:r>
                        <a:rPr lang="ru-RU" alt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</m:oMath>
                  </a14:m>
                  <a:r>
                    <a:rPr lang="en-US" altLang="ru-RU" i="1" dirty="0">
                      <a:cs typeface="Times New Roman" panose="02020603050405020304" pitchFamily="18" charset="0"/>
                    </a:rPr>
                    <a:t>ACD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ru-RU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 </m:t>
                      </m:r>
                    </m:oMath>
                  </a14:m>
                  <a:r>
                    <a:rPr lang="en-US" altLang="ru-RU" i="1" dirty="0">
                      <a:cs typeface="Times New Roman" panose="02020603050405020304" pitchFamily="18" charset="0"/>
                    </a:rPr>
                    <a:t>A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C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D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. Аналогично, треугольники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BCD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и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B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C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D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равны по трем сторонам. Следовательно, </a:t>
                  </a:r>
                  <a:r>
                    <a:rPr lang="ru-RU" altLang="ru-RU" dirty="0"/>
                    <a:t>угол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BCD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   </a:t>
                  </a:r>
                  <a:r>
                    <a:rPr lang="ru-RU" altLang="ru-RU" dirty="0"/>
                    <a:t>равен углу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B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C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D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. Значит, </a:t>
                  </a:r>
                  <a:r>
                    <a:rPr lang="ru-RU" altLang="ru-RU" dirty="0"/>
                    <a:t>угол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С </a:t>
                  </a:r>
                  <a:r>
                    <a:rPr lang="ru-RU" altLang="ru-RU" dirty="0"/>
                    <a:t>равен углу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 С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и треугольники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ABC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и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A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B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C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равны по двум сторонам и углу между ними.</a:t>
                  </a:r>
                  <a:endParaRPr lang="en-US" altLang="ru-RU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01" name="Text 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2784"/>
                  <a:ext cx="5760" cy="1260"/>
                </a:xfrm>
                <a:prstGeom prst="rect">
                  <a:avLst/>
                </a:prstGeom>
                <a:blipFill>
                  <a:blip r:embed="rId3"/>
                  <a:stretch>
                    <a:fillRect l="-1000" r="-1000" b="-609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0" y="-9"/>
              <a:ext cx="5760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	Доказательство.</a:t>
              </a:r>
              <a:r>
                <a:rPr lang="ru-RU" altLang="ru-RU" dirty="0">
                  <a:cs typeface="Times New Roman" panose="02020603050405020304" pitchFamily="18" charset="0"/>
                </a:rPr>
                <a:t> Продолжим медианы и отложим отрезки </a:t>
              </a:r>
              <a:r>
                <a:rPr lang="en-US" altLang="ru-RU" i="1" dirty="0">
                  <a:cs typeface="Times New Roman" panose="02020603050405020304" pitchFamily="18" charset="0"/>
                </a:rPr>
                <a:t>MD</a:t>
              </a:r>
              <a:r>
                <a:rPr lang="ru-RU" altLang="ru-RU" i="1" dirty="0">
                  <a:cs typeface="Times New Roman" panose="02020603050405020304" pitchFamily="18" charset="0"/>
                </a:rPr>
                <a:t>=</a:t>
              </a:r>
              <a:r>
                <a:rPr lang="en-US" altLang="ru-RU" i="1" dirty="0">
                  <a:cs typeface="Times New Roman" panose="02020603050405020304" pitchFamily="18" charset="0"/>
                </a:rPr>
                <a:t>CM </a:t>
              </a:r>
              <a:r>
                <a:rPr lang="ru-RU" altLang="ru-RU" dirty="0">
                  <a:cs typeface="Times New Roman" panose="02020603050405020304" pitchFamily="18" charset="0"/>
                </a:rPr>
                <a:t>и </a:t>
              </a:r>
              <a:r>
                <a:rPr lang="en-US" altLang="ru-RU" i="1" dirty="0">
                  <a:cs typeface="Times New Roman" panose="02020603050405020304" pitchFamily="18" charset="0"/>
                </a:rPr>
                <a:t>M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1</a:t>
              </a:r>
              <a:r>
                <a:rPr lang="en-US" altLang="ru-RU" i="1" dirty="0">
                  <a:cs typeface="Times New Roman" panose="02020603050405020304" pitchFamily="18" charset="0"/>
                </a:rPr>
                <a:t>D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1</a:t>
              </a:r>
              <a:r>
                <a:rPr lang="ru-RU" altLang="ru-RU" dirty="0">
                  <a:cs typeface="Times New Roman" panose="02020603050405020304" pitchFamily="18" charset="0"/>
                </a:rPr>
                <a:t>=</a:t>
              </a:r>
              <a:r>
                <a:rPr lang="en-US" altLang="ru-RU" i="1" dirty="0">
                  <a:cs typeface="Times New Roman" panose="02020603050405020304" pitchFamily="18" charset="0"/>
                </a:rPr>
                <a:t>C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1</a:t>
              </a:r>
              <a:r>
                <a:rPr lang="en-US" altLang="ru-RU" i="1" dirty="0">
                  <a:cs typeface="Times New Roman" panose="02020603050405020304" pitchFamily="18" charset="0"/>
                </a:rPr>
                <a:t>M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1</a:t>
              </a:r>
              <a:r>
                <a:rPr lang="ru-RU" altLang="ru-RU" dirty="0">
                  <a:cs typeface="Times New Roman" panose="02020603050405020304" pitchFamily="18" charset="0"/>
                </a:rPr>
                <a:t>. Тогда четырехугольники </a:t>
              </a:r>
              <a:r>
                <a:rPr lang="en-US" altLang="ru-RU" i="1" dirty="0">
                  <a:cs typeface="Times New Roman" panose="02020603050405020304" pitchFamily="18" charset="0"/>
                </a:rPr>
                <a:t>ACBD </a:t>
              </a:r>
              <a:r>
                <a:rPr lang="ru-RU" altLang="ru-RU" dirty="0">
                  <a:cs typeface="Times New Roman" panose="02020603050405020304" pitchFamily="18" charset="0"/>
                </a:rPr>
                <a:t>и </a:t>
              </a:r>
              <a:r>
                <a:rPr lang="en-US" altLang="ru-RU" i="1" dirty="0">
                  <a:cs typeface="Times New Roman" panose="02020603050405020304" pitchFamily="18" charset="0"/>
                </a:rPr>
                <a:t>A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1</a:t>
              </a:r>
              <a:r>
                <a:rPr lang="ru-RU" altLang="ru-RU" i="1" dirty="0">
                  <a:cs typeface="Times New Roman" panose="02020603050405020304" pitchFamily="18" charset="0"/>
                </a:rPr>
                <a:t>С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1</a:t>
              </a:r>
              <a:r>
                <a:rPr lang="en-US" altLang="ru-RU" i="1" dirty="0">
                  <a:cs typeface="Times New Roman" panose="02020603050405020304" pitchFamily="18" charset="0"/>
                </a:rPr>
                <a:t>B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1</a:t>
              </a:r>
              <a:r>
                <a:rPr lang="en-US" altLang="ru-RU" i="1" dirty="0">
                  <a:cs typeface="Times New Roman" panose="02020603050405020304" pitchFamily="18" charset="0"/>
                </a:rPr>
                <a:t>D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1</a:t>
              </a:r>
              <a:r>
                <a:rPr lang="ru-RU" altLang="ru-RU" dirty="0">
                  <a:cs typeface="Times New Roman" panose="02020603050405020304" pitchFamily="18" charset="0"/>
                </a:rPr>
                <a:t> – параллелограммы. Треугольники </a:t>
              </a:r>
              <a:r>
                <a:rPr lang="en-US" altLang="ru-RU" i="1" dirty="0">
                  <a:cs typeface="Times New Roman" panose="02020603050405020304" pitchFamily="18" charset="0"/>
                </a:rPr>
                <a:t>ACD </a:t>
              </a:r>
              <a:r>
                <a:rPr lang="ru-RU" altLang="ru-RU" dirty="0">
                  <a:cs typeface="Times New Roman" panose="02020603050405020304" pitchFamily="18" charset="0"/>
                </a:rPr>
                <a:t>и </a:t>
              </a:r>
              <a:r>
                <a:rPr lang="en-US" altLang="ru-RU" i="1" dirty="0">
                  <a:cs typeface="Times New Roman" panose="02020603050405020304" pitchFamily="18" charset="0"/>
                </a:rPr>
                <a:t>A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1</a:t>
              </a:r>
              <a:r>
                <a:rPr lang="en-US" altLang="ru-RU" i="1" dirty="0">
                  <a:cs typeface="Times New Roman" panose="02020603050405020304" pitchFamily="18" charset="0"/>
                </a:rPr>
                <a:t>C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1</a:t>
              </a:r>
              <a:r>
                <a:rPr lang="en-US" altLang="ru-RU" i="1" dirty="0">
                  <a:cs typeface="Times New Roman" panose="02020603050405020304" pitchFamily="18" charset="0"/>
                </a:rPr>
                <a:t>D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1</a:t>
              </a:r>
              <a:r>
                <a:rPr lang="ru-RU" altLang="ru-RU" dirty="0">
                  <a:cs typeface="Times New Roman" panose="02020603050405020304" pitchFamily="18" charset="0"/>
                </a:rPr>
                <a:t> равны по трем сторонам. </a:t>
              </a:r>
              <a:endParaRPr lang="en-US" altLang="ru-RU" dirty="0">
                <a:cs typeface="Times New Roman" panose="02020603050405020304" pitchFamily="18" charset="0"/>
              </a:endParaRPr>
            </a:p>
          </p:txBody>
        </p:sp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6" y="935"/>
              <a:ext cx="2868" cy="1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2187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260648"/>
            <a:ext cx="91440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sz="2800" dirty="0">
                <a:solidFill>
                  <a:srgbClr val="FF0000"/>
                </a:solidFill>
              </a:rPr>
              <a:t>Верны ли следующие утверждения?</a:t>
            </a:r>
          </a:p>
          <a:p>
            <a:pPr algn="just"/>
            <a:r>
              <a:rPr lang="ru-RU" dirty="0"/>
              <a:t>	1. Если две стороны и высота, проведённая из их общей вершины, одного треугольника соответственно равны двум сторонам и высоте другого треугольника, то эти треугольники равны.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36912"/>
            <a:ext cx="5943702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680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-1161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dirty="0">
                <a:solidFill>
                  <a:srgbClr val="FF0000"/>
                </a:solidFill>
              </a:rPr>
              <a:t>	Ответ</a:t>
            </a:r>
            <a:r>
              <a:rPr lang="ru-RU" dirty="0"/>
              <a:t>. Неверно. Пример приведён на рисунке.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780" y="908720"/>
            <a:ext cx="3960440" cy="314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7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/>
              <a:t>2. Если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dirty="0"/>
              <a:t>две стороны и высота, проведённая к одной из них, одного треугольника соответственно равны двум сторонам и высоте другого треугольника, то такие треугольники равны.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4" name="Рисунок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55" y="2132856"/>
            <a:ext cx="5635689" cy="2048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043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-1161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dirty="0">
                <a:solidFill>
                  <a:srgbClr val="FF0000"/>
                </a:solidFill>
              </a:rPr>
              <a:t>	Ответ</a:t>
            </a:r>
            <a:r>
              <a:rPr lang="ru-RU" dirty="0"/>
              <a:t>. Неверно. Пример приведён на рисунке.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268760"/>
            <a:ext cx="7833741" cy="217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55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98" name="Text Box 2"/>
              <p:cNvSpPr txBox="1">
                <a:spLocks noChangeArrowheads="1"/>
              </p:cNvSpPr>
              <p:nvPr/>
            </p:nvSpPr>
            <p:spPr bwMode="auto">
              <a:xfrm>
                <a:off x="0" y="-11610"/>
                <a:ext cx="9144000" cy="2062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/>
                <a:r>
                  <a:rPr lang="ru-RU" altLang="ru-RU" sz="2800" dirty="0"/>
                  <a:t>	</a:t>
                </a:r>
                <a:r>
                  <a:rPr lang="ru-RU" altLang="ru-RU" dirty="0">
                    <a:solidFill>
                      <a:srgbClr val="FF0000"/>
                    </a:solidFill>
                  </a:rPr>
                  <a:t>Найдите ошибку в доказательстве следующих утверждений</a:t>
                </a:r>
                <a:endParaRPr lang="ru-RU" altLang="ru-RU" sz="2000" dirty="0"/>
              </a:p>
              <a:p>
                <a:pPr algn="just"/>
                <a:r>
                  <a:rPr lang="ru-RU" sz="2000" dirty="0"/>
                  <a:t>	1. Если две стороны и угол, противолежащий одной из них, одного треугольника соответственно равны двум сторонам и углу другого треугольника, то такие треугольники равны.</a:t>
                </a:r>
              </a:p>
              <a:p>
                <a:pPr algn="just"/>
                <a:r>
                  <a:rPr lang="ru-RU" sz="2000" dirty="0"/>
                  <a:t>	</a:t>
                </a:r>
                <a:r>
                  <a:rPr lang="ru-RU" sz="2000" dirty="0">
                    <a:solidFill>
                      <a:srgbClr val="FF0000"/>
                    </a:solidFill>
                  </a:rPr>
                  <a:t>Доказательство</a:t>
                </a:r>
                <a:r>
                  <a:rPr lang="ru-RU" sz="2000" dirty="0"/>
                  <a:t>. Пусть в треугольниках </a:t>
                </a:r>
                <a:r>
                  <a:rPr lang="en-US" sz="2000" i="1" dirty="0"/>
                  <a:t>ABC </a:t>
                </a:r>
                <a:r>
                  <a:rPr lang="ru-RU" sz="2000" dirty="0"/>
                  <a:t>и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</a:t>
                </a:r>
                <a:r>
                  <a:rPr lang="en-US" sz="2000" i="1" dirty="0"/>
                  <a:t>AB</a:t>
                </a:r>
                <a:r>
                  <a:rPr lang="ru-RU" sz="2000" i="1" dirty="0"/>
                  <a:t> =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, </a:t>
                </a:r>
                <a:r>
                  <a:rPr lang="en-US" sz="2000" i="1" dirty="0"/>
                  <a:t>AC</a:t>
                </a:r>
                <a:r>
                  <a:rPr lang="ru-RU" sz="2000" i="1" dirty="0"/>
                  <a:t> =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,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=∠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000" dirty="0"/>
                  <a:t>.</a:t>
                </a:r>
                <a:endParaRPr lang="ru-RU" altLang="ru-RU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98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11610"/>
                <a:ext cx="9144000" cy="2062103"/>
              </a:xfrm>
              <a:prstGeom prst="rect">
                <a:avLst/>
              </a:prstGeom>
              <a:blipFill>
                <a:blip r:embed="rId3"/>
                <a:stretch>
                  <a:fillRect l="-667" r="-667" b="-44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0" y="3780468"/>
            <a:ext cx="6372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ea typeface="Times New Roman" panose="02020603050405020304" pitchFamily="18" charset="0"/>
              </a:rPr>
              <a:t>	</a:t>
            </a:r>
            <a:r>
              <a:rPr lang="ru-RU" sz="2000" dirty="0">
                <a:ea typeface="Times New Roman" panose="02020603050405020304" pitchFamily="18" charset="0"/>
              </a:rPr>
              <a:t>Отложим треугольник </a:t>
            </a:r>
            <a:r>
              <a:rPr lang="en-US" sz="2000" i="1" dirty="0">
                <a:ea typeface="Times New Roman" panose="02020603050405020304" pitchFamily="18" charset="0"/>
              </a:rPr>
              <a:t>ABC </a:t>
            </a:r>
            <a:r>
              <a:rPr lang="ru-RU" sz="2000" dirty="0">
                <a:ea typeface="Times New Roman" panose="02020603050405020304" pitchFamily="18" charset="0"/>
              </a:rPr>
              <a:t>от луча </a:t>
            </a:r>
            <a:r>
              <a:rPr lang="en-US" sz="2000" i="1" dirty="0">
                <a:ea typeface="Times New Roman" panose="02020603050405020304" pitchFamily="18" charset="0"/>
              </a:rPr>
              <a:t>A</a:t>
            </a:r>
            <a:r>
              <a:rPr lang="ru-RU" sz="2000" baseline="-25000" dirty="0">
                <a:ea typeface="Times New Roman" panose="02020603050405020304" pitchFamily="18" charset="0"/>
              </a:rPr>
              <a:t>1</a:t>
            </a:r>
            <a:r>
              <a:rPr lang="en-US" sz="2000" i="1" dirty="0">
                <a:ea typeface="Times New Roman" panose="02020603050405020304" pitchFamily="18" charset="0"/>
              </a:rPr>
              <a:t>B</a:t>
            </a:r>
            <a:r>
              <a:rPr lang="ru-RU" sz="2000" baseline="-25000" dirty="0">
                <a:ea typeface="Times New Roman" panose="02020603050405020304" pitchFamily="18" charset="0"/>
              </a:rPr>
              <a:t>1</a:t>
            </a:r>
            <a:r>
              <a:rPr lang="ru-RU" sz="2000" dirty="0">
                <a:ea typeface="Times New Roman" panose="02020603050405020304" pitchFamily="18" charset="0"/>
              </a:rPr>
              <a:t> так, чтобы вершина </a:t>
            </a:r>
            <a:r>
              <a:rPr lang="ru-RU" sz="2000" i="1" dirty="0">
                <a:ea typeface="Times New Roman" panose="02020603050405020304" pitchFamily="18" charset="0"/>
              </a:rPr>
              <a:t>С</a:t>
            </a:r>
            <a:r>
              <a:rPr lang="ru-RU" sz="2000" dirty="0">
                <a:ea typeface="Times New Roman" panose="02020603050405020304" pitchFamily="18" charset="0"/>
              </a:rPr>
              <a:t> перешла бы в точку </a:t>
            </a:r>
            <a:r>
              <a:rPr lang="ru-RU" sz="2000" i="1" dirty="0">
                <a:ea typeface="Times New Roman" panose="02020603050405020304" pitchFamily="18" charset="0"/>
              </a:rPr>
              <a:t>С</a:t>
            </a:r>
            <a:r>
              <a:rPr lang="ru-RU" sz="2000" i="1" baseline="-25000" dirty="0">
                <a:ea typeface="Times New Roman" panose="02020603050405020304" pitchFamily="18" charset="0"/>
              </a:rPr>
              <a:t>2</a:t>
            </a:r>
            <a:r>
              <a:rPr lang="ru-RU" sz="2000" dirty="0">
                <a:ea typeface="Times New Roman" panose="02020603050405020304" pitchFamily="18" charset="0"/>
              </a:rPr>
              <a:t>, лежащую по другую сторону от точки </a:t>
            </a:r>
            <a:r>
              <a:rPr lang="ru-RU" sz="2000" i="1" dirty="0">
                <a:ea typeface="Times New Roman" panose="02020603050405020304" pitchFamily="18" charset="0"/>
              </a:rPr>
              <a:t>С</a:t>
            </a:r>
            <a:r>
              <a:rPr lang="ru-RU" sz="2000" baseline="-25000" dirty="0">
                <a:ea typeface="Times New Roman" panose="02020603050405020304" pitchFamily="18" charset="0"/>
              </a:rPr>
              <a:t>1</a:t>
            </a:r>
            <a:r>
              <a:rPr lang="ru-RU" sz="2000" dirty="0">
                <a:ea typeface="Times New Roman" panose="02020603050405020304" pitchFamily="18" charset="0"/>
              </a:rPr>
              <a:t> относительно прямой </a:t>
            </a:r>
            <a:r>
              <a:rPr lang="ru-RU" sz="2000" i="1" dirty="0">
                <a:ea typeface="Times New Roman" panose="02020603050405020304" pitchFamily="18" charset="0"/>
              </a:rPr>
              <a:t>А</a:t>
            </a:r>
            <a:r>
              <a:rPr lang="ru-RU" sz="2000" baseline="-25000" dirty="0">
                <a:ea typeface="Times New Roman" panose="02020603050405020304" pitchFamily="18" charset="0"/>
              </a:rPr>
              <a:t>1</a:t>
            </a:r>
            <a:r>
              <a:rPr lang="ru-RU" sz="2000" i="1" dirty="0">
                <a:ea typeface="Times New Roman" panose="02020603050405020304" pitchFamily="18" charset="0"/>
              </a:rPr>
              <a:t>В</a:t>
            </a:r>
            <a:r>
              <a:rPr lang="ru-RU" sz="2000" baseline="-25000" dirty="0">
                <a:ea typeface="Times New Roman" panose="02020603050405020304" pitchFamily="18" charset="0"/>
              </a:rPr>
              <a:t>1</a:t>
            </a:r>
            <a:r>
              <a:rPr lang="ru-RU" sz="2000" dirty="0">
                <a:ea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0" y="4857452"/>
                <a:ext cx="9144000" cy="2000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ea typeface="Times New Roman" panose="02020603050405020304" pitchFamily="18" charset="0"/>
                  </a:rPr>
                  <a:t>	</a:t>
                </a:r>
                <a:r>
                  <a:rPr lang="ru-RU" sz="2000" dirty="0"/>
                  <a:t>Из равенства сторон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С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и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С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следует, что треугольник </a:t>
                </a:r>
                <a:r>
                  <a:rPr lang="ru-RU" sz="2000" i="1" dirty="0"/>
                  <a:t>С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А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С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равнобедренный, значит,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=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2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. Из этого и равенства углов 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и 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следует равенство углов 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и 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2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. Значит, треугольник 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равнобедренный. Следовательно, его стороны 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 </a:t>
                </a:r>
                <a:r>
                  <a:rPr lang="ru-RU" sz="2000" dirty="0"/>
                  <a:t>и 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равны. Треугольники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и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равны по двум сторонам и углу между ними (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=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, 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= 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,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</a:rPr>
                      <m:t>=∠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000" dirty="0"/>
                  <a:t>).</a:t>
                </a:r>
                <a:r>
                  <a:rPr lang="ru-RU" sz="2000" i="1" dirty="0"/>
                  <a:t> </a:t>
                </a:r>
                <a:r>
                  <a:rPr lang="ru-RU" sz="2000" dirty="0"/>
                  <a:t>Следовательно, равны и треугольники </a:t>
                </a:r>
                <a:r>
                  <a:rPr lang="ru-RU" sz="2000" i="1" dirty="0"/>
                  <a:t>АВС</a:t>
                </a:r>
                <a:r>
                  <a:rPr lang="ru-RU" sz="2000" dirty="0"/>
                  <a:t> и </a:t>
                </a:r>
                <a:r>
                  <a:rPr lang="ru-RU" sz="2000" i="1" dirty="0"/>
                  <a:t>А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В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С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.</a:t>
                </a: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57452"/>
                <a:ext cx="9144000" cy="2000548"/>
              </a:xfrm>
              <a:prstGeom prst="rect">
                <a:avLst/>
              </a:prstGeom>
              <a:blipFill>
                <a:blip r:embed="rId4"/>
                <a:stretch>
                  <a:fillRect l="-667" r="-667" b="-45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7701" y="1916832"/>
            <a:ext cx="2564148" cy="29454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800" y="2055240"/>
            <a:ext cx="5688632" cy="172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413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-11610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altLang="ru-RU" sz="2800" dirty="0"/>
              <a:t>	Э</a:t>
            </a:r>
            <a:r>
              <a:rPr lang="ru-RU" dirty="0"/>
              <a:t>то утверждение неверно. Контрпример приведён на рисунке. Треугольники </a:t>
            </a:r>
            <a:r>
              <a:rPr lang="en-US" i="1" dirty="0"/>
              <a:t>ABC </a:t>
            </a:r>
            <a:r>
              <a:rPr lang="ru-RU" dirty="0"/>
              <a:t>и </a:t>
            </a:r>
            <a:r>
              <a:rPr lang="en-US" i="1" dirty="0"/>
              <a:t>AB</a:t>
            </a:r>
            <a:r>
              <a:rPr lang="ru-RU" baseline="-25000" dirty="0"/>
              <a:t>1</a:t>
            </a:r>
            <a:r>
              <a:rPr lang="en-US" i="1" dirty="0"/>
              <a:t>C </a:t>
            </a:r>
            <a:r>
              <a:rPr lang="ru-RU" dirty="0"/>
              <a:t>не равны, но у них </a:t>
            </a:r>
            <a:r>
              <a:rPr lang="en-US" i="1" dirty="0"/>
              <a:t>AB</a:t>
            </a:r>
            <a:r>
              <a:rPr lang="ru-RU" i="1" dirty="0"/>
              <a:t> = </a:t>
            </a:r>
            <a:r>
              <a:rPr lang="en-US" i="1" dirty="0"/>
              <a:t>AB</a:t>
            </a:r>
            <a:r>
              <a:rPr lang="ru-RU" baseline="-25000" dirty="0"/>
              <a:t>1</a:t>
            </a:r>
            <a:r>
              <a:rPr lang="ru-RU" dirty="0"/>
              <a:t>, </a:t>
            </a:r>
            <a:r>
              <a:rPr lang="en-US" i="1" dirty="0"/>
              <a:t>AC </a:t>
            </a:r>
            <a:r>
              <a:rPr lang="ru-RU" dirty="0"/>
              <a:t>– общая сторона, угол </a:t>
            </a:r>
            <a:r>
              <a:rPr lang="en-US" i="1" dirty="0"/>
              <a:t>C </a:t>
            </a:r>
            <a:r>
              <a:rPr lang="ru-RU" dirty="0"/>
              <a:t>общий.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5" y="1628800"/>
            <a:ext cx="3168352" cy="277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30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2A244D8D-61DF-290B-41C3-11B0F217A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altLang="ru-RU" sz="2800" dirty="0"/>
              <a:t>	</a:t>
            </a:r>
            <a:r>
              <a:rPr lang="ru-RU" altLang="ru-RU" dirty="0"/>
              <a:t>Если это утверждение подправить, то получим следующий (четвёртый) признак равенства треугольников.</a:t>
            </a:r>
          </a:p>
          <a:p>
            <a:pPr algn="just"/>
            <a:r>
              <a:rPr lang="ru-RU" dirty="0"/>
              <a:t>	Если две стороны и угол, противолежащий большей из них, одного треугольника соответственно равны двум сторонам и углу другого треугольника, то такие треугольники равны.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8C5CCF3E-CCA4-341A-9C75-36D71AAA9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58354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altLang="ru-RU" sz="2800" dirty="0"/>
              <a:t>	</a:t>
            </a:r>
            <a:r>
              <a:rPr lang="ru-RU" altLang="ru-RU" dirty="0"/>
              <a:t>Частным случаем этого признака является признак равенства прямоугольных треугольников по гипотенузе и катету.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C5F9B3-8FB5-2568-2B58-C5E15C628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91" y="2529501"/>
            <a:ext cx="5688632" cy="17254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806352-3735-FAB8-5E64-63890A152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340" y="1919490"/>
            <a:ext cx="2564148" cy="2945484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E0036D0E-14A6-533C-F02E-4BE074E93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88843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altLang="ru-RU" sz="2800" dirty="0"/>
              <a:t>	</a:t>
            </a:r>
            <a:r>
              <a:rPr lang="ru-RU" altLang="ru-RU" dirty="0"/>
              <a:t>Приведённое выше доказательство становится верным.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18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ADCE69-F032-30DB-0BBF-A8749A63AB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21" y="1340420"/>
            <a:ext cx="2808311" cy="357225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1C8616-9C6D-89BC-CE45-CEB174E346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149" y="1340768"/>
            <a:ext cx="2819702" cy="357187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B3557A-CEC6-FEF9-3AFC-CE35EC5F0A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786" y="1340420"/>
            <a:ext cx="2808312" cy="35722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30B98C-D269-8F86-9F2C-7CF7CEED6902}"/>
              </a:ext>
            </a:extLst>
          </p:cNvPr>
          <p:cNvSpPr txBox="1"/>
          <p:nvPr/>
        </p:nvSpPr>
        <p:spPr>
          <a:xfrm>
            <a:off x="0" y="11663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Наши новые учебники геометрии издательства «Просвещение»</a:t>
            </a:r>
          </a:p>
        </p:txBody>
      </p:sp>
    </p:spTree>
    <p:extLst>
      <p:ext uri="{BB962C8B-B14F-4D97-AF65-F5344CB8AC3E}">
        <p14:creationId xmlns:p14="http://schemas.microsoft.com/office/powerpoint/2010/main" val="41483563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/>
              <a:t>2.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 сторона и две высоты, опущенные из её концов, одного треугольника соответственно равны стороне и двум высотам другого треугольника, то такие треугольники равны.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0" y="4003610"/>
            <a:ext cx="9144000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</a:rPr>
              <a:t>Доказательство.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Пусть в треугольниках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высота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равна высоте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высота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BH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равна высоте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Прямоугольные треугольники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ABG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равны по гипотенузе и катету. Следовательно, угол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равен углу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Прямоугольные треугольники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ABH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равны по гипотенузе и катету. Следовательно, угол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равен углу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Значит, треугольники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равны по стороне и двум прилежащим к ней углам.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0917BE-018D-5645-75D0-888E1BE5B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340768"/>
            <a:ext cx="618088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43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 равенства углов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ABG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не следует равенство углов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Угол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может быть смежным с углом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0" y="5373216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dirty="0">
                <a:ea typeface="Times New Roman" panose="02020603050405020304" pitchFamily="18" charset="0"/>
              </a:rPr>
              <a:t>	В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треугольниках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сторона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общая, высота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i="1" dirty="0">
                <a:ea typeface="Times New Roman" panose="02020603050405020304" pitchFamily="18" charset="0"/>
              </a:rPr>
              <a:t>H </a:t>
            </a:r>
            <a:r>
              <a:rPr lang="ru-RU" dirty="0">
                <a:ea typeface="Times New Roman" panose="02020603050405020304" pitchFamily="18" charset="0"/>
              </a:rPr>
              <a:t>общая, высота </a:t>
            </a:r>
            <a:r>
              <a:rPr lang="en-US" i="1" dirty="0">
                <a:ea typeface="Times New Roman" panose="02020603050405020304" pitchFamily="18" charset="0"/>
              </a:rPr>
              <a:t>AG </a:t>
            </a:r>
            <a:r>
              <a:rPr lang="ru-RU" dirty="0">
                <a:ea typeface="Times New Roman" panose="02020603050405020304" pitchFamily="18" charset="0"/>
              </a:rPr>
              <a:t>равна высоте </a:t>
            </a:r>
            <a:r>
              <a:rPr lang="en-US" i="1" dirty="0">
                <a:ea typeface="Times New Roman" panose="02020603050405020304" pitchFamily="18" charset="0"/>
              </a:rPr>
              <a:t>AG</a:t>
            </a:r>
            <a:r>
              <a:rPr lang="en-US" baseline="-25000" dirty="0">
                <a:ea typeface="Times New Roman" panose="02020603050405020304" pitchFamily="18" charset="0"/>
              </a:rPr>
              <a:t>1</a:t>
            </a:r>
            <a:r>
              <a:rPr lang="en-US" dirty="0">
                <a:ea typeface="Times New Roman" panose="02020603050405020304" pitchFamily="18" charset="0"/>
              </a:rPr>
              <a:t>, </a:t>
            </a:r>
            <a:r>
              <a:rPr lang="ru-RU" dirty="0">
                <a:ea typeface="Times New Roman" panose="02020603050405020304" pitchFamily="18" charset="0"/>
              </a:rPr>
              <a:t>однако треугольники </a:t>
            </a:r>
            <a:r>
              <a:rPr lang="en-US" i="1" dirty="0">
                <a:ea typeface="Times New Roman" panose="02020603050405020304" pitchFamily="18" charset="0"/>
              </a:rPr>
              <a:t>ABC </a:t>
            </a:r>
            <a:r>
              <a:rPr lang="ru-RU" dirty="0">
                <a:ea typeface="Times New Roman" panose="02020603050405020304" pitchFamily="18" charset="0"/>
              </a:rPr>
              <a:t>и </a:t>
            </a:r>
            <a:r>
              <a:rPr lang="en-US" i="1" dirty="0">
                <a:ea typeface="Times New Roman" panose="02020603050405020304" pitchFamily="18" charset="0"/>
              </a:rPr>
              <a:t>ABC</a:t>
            </a:r>
            <a:r>
              <a:rPr lang="en-US" baseline="-25000" dirty="0">
                <a:ea typeface="Times New Roman" panose="02020603050405020304" pitchFamily="18" charset="0"/>
              </a:rPr>
              <a:t>1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ru-RU" dirty="0">
                <a:ea typeface="Times New Roman" panose="02020603050405020304" pitchFamily="18" charset="0"/>
              </a:rPr>
              <a:t>не равны.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2AA4DB-F539-7509-5D28-495B42873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124744"/>
            <a:ext cx="4317301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668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/>
              <a:t>3. Г</a:t>
            </a:r>
            <a:r>
              <a:rPr lang="ru-RU" dirty="0"/>
              <a:t>ипотенуза прямоугольного треугольника равна его катету.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0" y="2944607"/>
            <a:ext cx="9144000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000" dirty="0">
                <a:solidFill>
                  <a:srgbClr val="FF3300"/>
                </a:solidFill>
              </a:rPr>
              <a:t>Доказательство. </a:t>
            </a:r>
            <a:r>
              <a:rPr lang="ru-RU" sz="2000" dirty="0"/>
              <a:t>Пусть </a:t>
            </a:r>
            <a:r>
              <a:rPr lang="en-US" sz="2000" i="1" dirty="0"/>
              <a:t>ABC </a:t>
            </a:r>
            <a:r>
              <a:rPr lang="ru-RU" sz="2000" dirty="0"/>
              <a:t>– прямоугольный треугольник (угол </a:t>
            </a:r>
            <a:r>
              <a:rPr lang="en-US" sz="2000" i="1" dirty="0"/>
              <a:t>C </a:t>
            </a:r>
            <a:r>
              <a:rPr lang="ru-RU" sz="2000" dirty="0"/>
              <a:t>– прямой). Докажем, что гипотенуза </a:t>
            </a:r>
            <a:r>
              <a:rPr lang="en-US" sz="2000" i="1" dirty="0"/>
              <a:t>AB </a:t>
            </a:r>
            <a:r>
              <a:rPr lang="ru-RU" sz="2000" dirty="0"/>
              <a:t>равна катету </a:t>
            </a:r>
            <a:r>
              <a:rPr lang="en-US" sz="2000" i="1" dirty="0"/>
              <a:t>AC</a:t>
            </a:r>
            <a:r>
              <a:rPr lang="ru-RU" sz="2000" dirty="0"/>
              <a:t>.</a:t>
            </a:r>
            <a:r>
              <a:rPr lang="ru-RU" sz="2000" i="1" dirty="0"/>
              <a:t> </a:t>
            </a:r>
            <a:r>
              <a:rPr lang="ru-RU" sz="2000" dirty="0"/>
              <a:t>Проведём биссектрису угла </a:t>
            </a:r>
            <a:r>
              <a:rPr lang="en-US" sz="2000" i="1" dirty="0"/>
              <a:t>A</a:t>
            </a:r>
            <a:r>
              <a:rPr lang="ru-RU" sz="2000" dirty="0"/>
              <a:t> и серединный перпендикуляр к стороне </a:t>
            </a:r>
            <a:r>
              <a:rPr lang="en-US" sz="2000" i="1" dirty="0"/>
              <a:t>BC</a:t>
            </a:r>
            <a:r>
              <a:rPr lang="ru-RU" sz="2000" dirty="0"/>
              <a:t>. Обозначим через </a:t>
            </a:r>
            <a:r>
              <a:rPr lang="en-US" sz="2000" i="1" dirty="0"/>
              <a:t>E </a:t>
            </a:r>
            <a:r>
              <a:rPr lang="ru-RU" sz="2000" dirty="0"/>
              <a:t>их точку пересечения. Соединим отрезками точку </a:t>
            </a:r>
            <a:r>
              <a:rPr lang="en-US" sz="2000" i="1" dirty="0"/>
              <a:t>E</a:t>
            </a:r>
            <a:r>
              <a:rPr lang="ru-RU" sz="2000" dirty="0"/>
              <a:t> с вершинами </a:t>
            </a:r>
            <a:r>
              <a:rPr lang="en-US" sz="2000" i="1" dirty="0"/>
              <a:t>B </a:t>
            </a:r>
            <a:r>
              <a:rPr lang="ru-RU" sz="2000" dirty="0"/>
              <a:t>и </a:t>
            </a:r>
            <a:r>
              <a:rPr lang="en-US" sz="2000" i="1" dirty="0"/>
              <a:t>C</a:t>
            </a:r>
            <a:r>
              <a:rPr lang="ru-RU" sz="2000" dirty="0"/>
              <a:t>. Из точки </a:t>
            </a:r>
            <a:r>
              <a:rPr lang="en-US" sz="2000" i="1" dirty="0"/>
              <a:t>E </a:t>
            </a:r>
            <a:r>
              <a:rPr lang="ru-RU" sz="2000" dirty="0"/>
              <a:t>опустим перпендикуляры </a:t>
            </a:r>
            <a:r>
              <a:rPr lang="en-US" sz="2000" i="1" dirty="0"/>
              <a:t>EF </a:t>
            </a:r>
            <a:r>
              <a:rPr lang="ru-RU" sz="2000" dirty="0"/>
              <a:t>и </a:t>
            </a:r>
            <a:r>
              <a:rPr lang="en-US" sz="2000" i="1" dirty="0"/>
              <a:t>EG </a:t>
            </a:r>
            <a:r>
              <a:rPr lang="ru-RU" sz="2000" dirty="0"/>
              <a:t>соответственно на стороны </a:t>
            </a:r>
            <a:r>
              <a:rPr lang="en-US" sz="2000" i="1" dirty="0"/>
              <a:t>AC </a:t>
            </a:r>
            <a:r>
              <a:rPr lang="ru-RU" sz="2000" dirty="0"/>
              <a:t>и </a:t>
            </a:r>
            <a:r>
              <a:rPr lang="en-US" sz="2000" i="1" dirty="0"/>
              <a:t>AB </a:t>
            </a:r>
            <a:r>
              <a:rPr lang="ru-RU" sz="2000" dirty="0"/>
              <a:t>треугольника </a:t>
            </a:r>
            <a:r>
              <a:rPr lang="en-US" sz="2000" i="1" dirty="0"/>
              <a:t>ABC</a:t>
            </a:r>
            <a:r>
              <a:rPr lang="ru-RU" sz="2000" dirty="0"/>
              <a:t>. Так как точка </a:t>
            </a:r>
            <a:r>
              <a:rPr lang="en-US" sz="2000" i="1" dirty="0"/>
              <a:t>E </a:t>
            </a:r>
            <a:r>
              <a:rPr lang="ru-RU" sz="2000" dirty="0"/>
              <a:t>принадлежит серединному перпендикуляру к отрезку </a:t>
            </a:r>
            <a:r>
              <a:rPr lang="en-US" sz="2000" i="1" dirty="0"/>
              <a:t>BC</a:t>
            </a:r>
            <a:r>
              <a:rPr lang="ru-RU" sz="2000" dirty="0"/>
              <a:t>, то отрезки </a:t>
            </a:r>
            <a:r>
              <a:rPr lang="en-US" sz="2000" i="1" dirty="0"/>
              <a:t>BE </a:t>
            </a:r>
            <a:r>
              <a:rPr lang="ru-RU" sz="2000" dirty="0"/>
              <a:t>и </a:t>
            </a:r>
            <a:r>
              <a:rPr lang="en-US" sz="2000" i="1" dirty="0"/>
              <a:t>CE </a:t>
            </a:r>
            <a:r>
              <a:rPr lang="ru-RU" sz="2000" dirty="0"/>
              <a:t>равны. Так как точка </a:t>
            </a:r>
            <a:r>
              <a:rPr lang="ru-RU" sz="2000" i="1" dirty="0"/>
              <a:t>Е </a:t>
            </a:r>
            <a:r>
              <a:rPr lang="ru-RU" sz="2000" dirty="0"/>
              <a:t>принадлежит биссектрисе угла </a:t>
            </a:r>
            <a:r>
              <a:rPr lang="en-US" sz="2000" i="1" dirty="0"/>
              <a:t>A</a:t>
            </a:r>
            <a:r>
              <a:rPr lang="ru-RU" sz="2000" dirty="0"/>
              <a:t>, то отрезки </a:t>
            </a:r>
            <a:r>
              <a:rPr lang="en-US" sz="2000" i="1" dirty="0"/>
              <a:t>EF </a:t>
            </a:r>
            <a:r>
              <a:rPr lang="ru-RU" sz="2000" dirty="0"/>
              <a:t>и </a:t>
            </a:r>
            <a:r>
              <a:rPr lang="en-US" sz="2000" i="1" dirty="0"/>
              <a:t>EG </a:t>
            </a:r>
            <a:r>
              <a:rPr lang="ru-RU" sz="2000" dirty="0"/>
              <a:t>равны. Прямоугольные треугольники </a:t>
            </a:r>
            <a:r>
              <a:rPr lang="en-US" sz="2000" i="1" dirty="0"/>
              <a:t>BEG </a:t>
            </a:r>
            <a:r>
              <a:rPr lang="ru-RU" sz="2000" dirty="0"/>
              <a:t>и </a:t>
            </a:r>
            <a:r>
              <a:rPr lang="en-US" sz="2000" i="1" dirty="0"/>
              <a:t>CEF </a:t>
            </a:r>
            <a:r>
              <a:rPr lang="ru-RU" sz="2000" dirty="0"/>
              <a:t>равны по катету и гипотенузе. Следовательно, отрезки </a:t>
            </a:r>
            <a:r>
              <a:rPr lang="en-US" sz="2000" i="1" dirty="0"/>
              <a:t>BG </a:t>
            </a:r>
            <a:r>
              <a:rPr lang="ru-RU" sz="2000" dirty="0"/>
              <a:t>и </a:t>
            </a:r>
            <a:r>
              <a:rPr lang="en-US" sz="2000" i="1" dirty="0"/>
              <a:t>CF </a:t>
            </a:r>
            <a:r>
              <a:rPr lang="ru-RU" sz="2000" dirty="0"/>
              <a:t>равны. Прямоугольные треугольники </a:t>
            </a:r>
            <a:r>
              <a:rPr lang="en-US" sz="2000" i="1" dirty="0"/>
              <a:t>AEG </a:t>
            </a:r>
            <a:r>
              <a:rPr lang="ru-RU" sz="2000" dirty="0"/>
              <a:t>и </a:t>
            </a:r>
            <a:r>
              <a:rPr lang="en-US" sz="2000" i="1" dirty="0"/>
              <a:t>AEF </a:t>
            </a:r>
            <a:r>
              <a:rPr lang="ru-RU" sz="2000" dirty="0"/>
              <a:t>равны по катету и гипотенузе. Следовательно, отрезки </a:t>
            </a:r>
            <a:r>
              <a:rPr lang="en-US" sz="2000" i="1" dirty="0"/>
              <a:t>AG </a:t>
            </a:r>
            <a:r>
              <a:rPr lang="ru-RU" sz="2000" dirty="0"/>
              <a:t>и </a:t>
            </a:r>
            <a:r>
              <a:rPr lang="en-US" sz="2000" i="1" dirty="0"/>
              <a:t>AF </a:t>
            </a:r>
            <a:r>
              <a:rPr lang="ru-RU" sz="2000" dirty="0"/>
              <a:t>равны. Складывая отрезки </a:t>
            </a:r>
            <a:r>
              <a:rPr lang="en-US" sz="2000" i="1" dirty="0"/>
              <a:t>AG </a:t>
            </a:r>
            <a:r>
              <a:rPr lang="ru-RU" sz="2000" dirty="0"/>
              <a:t>и </a:t>
            </a:r>
            <a:r>
              <a:rPr lang="en-US" sz="2000" i="1" dirty="0"/>
              <a:t>BG</a:t>
            </a:r>
            <a:r>
              <a:rPr lang="ru-RU" sz="2000" dirty="0"/>
              <a:t>, </a:t>
            </a:r>
            <a:r>
              <a:rPr lang="en-US" sz="2000" i="1" dirty="0"/>
              <a:t>AF </a:t>
            </a:r>
            <a:r>
              <a:rPr lang="ru-RU" sz="2000" dirty="0"/>
              <a:t>и </a:t>
            </a:r>
            <a:r>
              <a:rPr lang="en-US" sz="2000" i="1" dirty="0"/>
              <a:t>CF</a:t>
            </a:r>
            <a:r>
              <a:rPr lang="ru-RU" sz="2000" dirty="0"/>
              <a:t>, получаем равенство гипотенузы </a:t>
            </a:r>
            <a:r>
              <a:rPr lang="en-US" sz="2000" i="1" dirty="0"/>
              <a:t>AB </a:t>
            </a:r>
            <a:r>
              <a:rPr lang="ru-RU" sz="2000" dirty="0"/>
              <a:t>и катета </a:t>
            </a:r>
            <a:r>
              <a:rPr lang="en-US" sz="2000" i="1" dirty="0"/>
              <a:t>AC</a:t>
            </a:r>
            <a:r>
              <a:rPr lang="ru-RU" sz="2000" dirty="0"/>
              <a:t>.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501455"/>
            <a:ext cx="4608512" cy="244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596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sz="2000" dirty="0"/>
              <a:t>Найти ошибку поможет программа </a:t>
            </a:r>
            <a:r>
              <a:rPr lang="en-US" sz="2000" dirty="0" err="1"/>
              <a:t>GeoGebra</a:t>
            </a:r>
            <a:r>
              <a:rPr lang="ru-RU" sz="2000" dirty="0"/>
              <a:t>. В ней можно построить прямоугольный треугольник </a:t>
            </a:r>
            <a:r>
              <a:rPr lang="en-US" sz="2000" i="1" dirty="0"/>
              <a:t>ABC</a:t>
            </a:r>
            <a:r>
              <a:rPr lang="ru-RU" sz="2000" dirty="0"/>
              <a:t>, провести биссектрису угла </a:t>
            </a:r>
            <a:r>
              <a:rPr lang="en-US" sz="2000" i="1" dirty="0"/>
              <a:t>A</a:t>
            </a:r>
            <a:r>
              <a:rPr lang="ru-RU" sz="2000" dirty="0"/>
              <a:t> и серединный перпендикуляр к отрезку </a:t>
            </a:r>
            <a:r>
              <a:rPr lang="en-US" sz="2000" i="1" dirty="0"/>
              <a:t>BC</a:t>
            </a:r>
            <a:r>
              <a:rPr lang="ru-RU" sz="2000" dirty="0"/>
              <a:t>, найти их точку пересечения </a:t>
            </a:r>
            <a:r>
              <a:rPr lang="en-US" sz="2000" i="1" dirty="0"/>
              <a:t>E</a:t>
            </a:r>
            <a:r>
              <a:rPr lang="ru-RU" sz="2000" dirty="0"/>
              <a:t>, опустить из неё перпендикуляры на прямые, содержащие стороны </a:t>
            </a:r>
            <a:r>
              <a:rPr lang="en-US" sz="2000" i="1" dirty="0"/>
              <a:t>AC </a:t>
            </a:r>
            <a:r>
              <a:rPr lang="ru-RU" sz="2000" dirty="0"/>
              <a:t>и </a:t>
            </a:r>
            <a:r>
              <a:rPr lang="en-US" sz="2000" i="1" dirty="0"/>
              <a:t>AB</a:t>
            </a:r>
            <a:r>
              <a:rPr lang="ru-RU" sz="2000" dirty="0"/>
              <a:t>.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3564791"/>
            <a:ext cx="91440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sz="2000" dirty="0"/>
              <a:t>В треугольнике </a:t>
            </a:r>
            <a:r>
              <a:rPr lang="en-US" sz="2000" i="1" dirty="0"/>
              <a:t>ABH AB</a:t>
            </a:r>
            <a:r>
              <a:rPr lang="ru-RU" sz="2000" i="1" dirty="0"/>
              <a:t> = </a:t>
            </a:r>
            <a:r>
              <a:rPr lang="en-US" sz="2000" i="1" dirty="0"/>
              <a:t>AH</a:t>
            </a:r>
            <a:r>
              <a:rPr lang="ru-RU" sz="2000" dirty="0"/>
              <a:t>. Следовательно, биссектриса угла </a:t>
            </a:r>
            <a:r>
              <a:rPr lang="en-US" sz="2000" i="1" dirty="0"/>
              <a:t>A</a:t>
            </a:r>
            <a:r>
              <a:rPr lang="ru-RU" sz="2000" dirty="0"/>
              <a:t> пересечёт отрезок </a:t>
            </a:r>
            <a:r>
              <a:rPr lang="en-US" sz="2000" i="1" dirty="0"/>
              <a:t>BH </a:t>
            </a:r>
            <a:r>
              <a:rPr lang="ru-RU" sz="2000" dirty="0"/>
              <a:t>в его середине </a:t>
            </a:r>
            <a:r>
              <a:rPr lang="en-US" sz="2000" i="1" dirty="0"/>
              <a:t>E</a:t>
            </a:r>
            <a:r>
              <a:rPr lang="ru-RU" sz="2000" dirty="0"/>
              <a:t>, которая расположена вне треугольника </a:t>
            </a:r>
            <a:r>
              <a:rPr lang="en-US" sz="2000" i="1" dirty="0"/>
              <a:t>ABC</a:t>
            </a:r>
            <a:r>
              <a:rPr lang="ru-RU" sz="2000" dirty="0"/>
              <a:t>. Серединный перпендикуляр к отрезку </a:t>
            </a:r>
            <a:r>
              <a:rPr lang="en-US" sz="2000" i="1" dirty="0"/>
              <a:t>BC </a:t>
            </a:r>
            <a:r>
              <a:rPr lang="ru-RU" sz="2000" dirty="0"/>
              <a:t>содержит среднюю линию треугольника </a:t>
            </a:r>
            <a:r>
              <a:rPr lang="en-US" sz="2000" i="1" dirty="0"/>
              <a:t>BCH</a:t>
            </a:r>
            <a:r>
              <a:rPr lang="ru-RU" sz="2000" dirty="0"/>
              <a:t>, следовательно, пересекает отрезок </a:t>
            </a:r>
            <a:r>
              <a:rPr lang="en-US" sz="2000" i="1" dirty="0"/>
              <a:t>BH </a:t>
            </a:r>
            <a:r>
              <a:rPr lang="ru-RU" sz="2000" dirty="0"/>
              <a:t>в точке </a:t>
            </a:r>
            <a:r>
              <a:rPr lang="en-US" sz="2000" i="1" dirty="0"/>
              <a:t>E</a:t>
            </a:r>
            <a:r>
              <a:rPr lang="ru-RU" sz="2000" dirty="0"/>
              <a:t>. Таким образом, точка </a:t>
            </a:r>
            <a:r>
              <a:rPr lang="en-US" sz="2000" i="1" dirty="0"/>
              <a:t>E </a:t>
            </a:r>
            <a:r>
              <a:rPr lang="ru-RU" sz="2000" dirty="0"/>
              <a:t>является точкой пересечения биссектрисы угла </a:t>
            </a:r>
            <a:r>
              <a:rPr lang="en-US" sz="2000" i="1" dirty="0"/>
              <a:t>A </a:t>
            </a:r>
            <a:r>
              <a:rPr lang="ru-RU" sz="2000" dirty="0"/>
              <a:t>и серединного перпендикуляра к отрезку </a:t>
            </a:r>
            <a:r>
              <a:rPr lang="en-US" sz="2000" i="1" dirty="0"/>
              <a:t>BC</a:t>
            </a:r>
            <a:r>
              <a:rPr lang="ru-RU" sz="2000" dirty="0"/>
              <a:t>. Так как точка </a:t>
            </a:r>
            <a:r>
              <a:rPr lang="en-US" sz="2000" i="1" dirty="0"/>
              <a:t>E</a:t>
            </a:r>
            <a:r>
              <a:rPr lang="ru-RU" sz="2000" dirty="0"/>
              <a:t> расположена вне треугольника </a:t>
            </a:r>
            <a:r>
              <a:rPr lang="en-US" sz="2000" i="1" dirty="0"/>
              <a:t>ABC</a:t>
            </a:r>
            <a:r>
              <a:rPr lang="ru-RU" sz="2000" dirty="0"/>
              <a:t>, то основание </a:t>
            </a:r>
            <a:r>
              <a:rPr lang="en-US" sz="2000" i="1" dirty="0"/>
              <a:t>F </a:t>
            </a:r>
            <a:r>
              <a:rPr lang="ru-RU" sz="2000" dirty="0"/>
              <a:t>перпендикуляра, опущенного из точки </a:t>
            </a:r>
            <a:r>
              <a:rPr lang="en-US" sz="2000" i="1" dirty="0"/>
              <a:t>E </a:t>
            </a:r>
            <a:r>
              <a:rPr lang="ru-RU" sz="2000" dirty="0"/>
              <a:t>на прямую </a:t>
            </a:r>
            <a:r>
              <a:rPr lang="en-US" sz="2000" i="1" dirty="0"/>
              <a:t>AC</a:t>
            </a:r>
            <a:r>
              <a:rPr lang="ru-RU" sz="2000" dirty="0"/>
              <a:t>, будет принадлежать продолжению стороны </a:t>
            </a:r>
            <a:r>
              <a:rPr lang="en-US" sz="2000" i="1" dirty="0"/>
              <a:t>AC</a:t>
            </a:r>
            <a:r>
              <a:rPr lang="ru-RU" sz="2000" dirty="0"/>
              <a:t>, а так как отрезок </a:t>
            </a:r>
            <a:r>
              <a:rPr lang="en-US" sz="2000" i="1" dirty="0"/>
              <a:t>AE </a:t>
            </a:r>
            <a:r>
              <a:rPr lang="ru-RU" sz="2000" dirty="0"/>
              <a:t>меньше отрезка </a:t>
            </a:r>
            <a:r>
              <a:rPr lang="en-US" sz="2000" i="1" dirty="0"/>
              <a:t>AB</a:t>
            </a:r>
            <a:r>
              <a:rPr lang="ru-RU" sz="2000" dirty="0"/>
              <a:t>, то основание </a:t>
            </a:r>
            <a:r>
              <a:rPr lang="en-US" sz="2000" i="1" dirty="0"/>
              <a:t>G </a:t>
            </a:r>
            <a:r>
              <a:rPr lang="ru-RU" sz="2000" dirty="0"/>
              <a:t>перпендикуляра, опущенного из точки </a:t>
            </a:r>
            <a:r>
              <a:rPr lang="en-US" sz="2000" i="1" dirty="0"/>
              <a:t>E </a:t>
            </a:r>
            <a:r>
              <a:rPr lang="ru-RU" sz="2000" dirty="0"/>
              <a:t>на прямую </a:t>
            </a:r>
            <a:r>
              <a:rPr lang="en-US" sz="2000" i="1" dirty="0"/>
              <a:t>AB</a:t>
            </a:r>
            <a:r>
              <a:rPr lang="ru-RU" sz="2000" dirty="0"/>
              <a:t>, будет принадлежать стороне </a:t>
            </a:r>
            <a:r>
              <a:rPr lang="en-US" sz="2000" i="1" dirty="0"/>
              <a:t>AB</a:t>
            </a:r>
            <a:r>
              <a:rPr lang="ru-RU" sz="2000" dirty="0"/>
              <a:t>.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8F4CF1-35E7-FBEA-548B-845F73C48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446550"/>
            <a:ext cx="3672408" cy="229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160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774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4. Прямой угол равен тупому углу.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-17748" y="461665"/>
                <a:ext cx="9107996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Доказательство.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Пусть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ABCD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– четырёхугольник, в котором 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AD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BC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угол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D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прямой, угол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C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тупой. Докажем, что углы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D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C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равны. Проведём серединные перпендикуляры к сторонам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AB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CD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 Обозначим через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G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их точку пересечения. Прямоугольные треугольники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AEG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BEG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равны по двум катетам. Следовательно,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AG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BG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 Прямоугольные треугольники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DFG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CFG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также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равны по двум катетам. Следовательно,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DG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CG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∠</m:t>
                    </m:r>
                    <m:r>
                      <a:rPr lang="en-US" i="1">
                        <a:latin typeface="Cambria Math"/>
                      </a:rPr>
                      <m:t>𝐺𝐷𝐹</m:t>
                    </m:r>
                    <m:r>
                      <a:rPr lang="ru-RU">
                        <a:latin typeface="Cambria Math"/>
                      </a:rPr>
                      <m:t>=</m:t>
                    </m:r>
                    <m:r>
                      <a:rPr lang="ru-RU" i="1">
                        <a:latin typeface="Cambria Math"/>
                      </a:rPr>
                      <m:t>∠</m:t>
                    </m:r>
                    <m:r>
                      <a:rPr lang="ru-RU" i="1">
                        <a:latin typeface="Cambria Math"/>
                      </a:rPr>
                      <m:t>𝐺𝐶𝐹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748" y="461665"/>
                <a:ext cx="9107996" cy="2677656"/>
              </a:xfrm>
              <a:prstGeom prst="rect">
                <a:avLst/>
              </a:prstGeom>
              <a:blipFill>
                <a:blip r:embed="rId2"/>
                <a:stretch>
                  <a:fillRect l="-1004" t="-1822" r="-1071" b="-43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AA2EE7-7CEA-2AF1-F0FE-C209C0BEE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19" y="3138338"/>
            <a:ext cx="3338827" cy="33718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1453119-8C39-FF9D-745A-B92F879B36F8}"/>
                  </a:ext>
                </a:extLst>
              </p:cNvPr>
              <p:cNvSpPr txBox="1"/>
              <p:nvPr/>
            </p:nvSpPr>
            <p:spPr>
              <a:xfrm>
                <a:off x="3789172" y="3314943"/>
                <a:ext cx="527433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Треугольники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ADG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BCG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равны по трём сторонам. Следовательно,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∠</m:t>
                    </m:r>
                    <m:r>
                      <a:rPr lang="en-US" i="1">
                        <a:latin typeface="Cambria Math"/>
                      </a:rPr>
                      <m:t>𝐴𝐷𝐺</m:t>
                    </m:r>
                    <m:r>
                      <a:rPr lang="ru-RU">
                        <a:latin typeface="Cambria Math"/>
                      </a:rPr>
                      <m:t>=</m:t>
                    </m:r>
                    <m:r>
                      <a:rPr lang="ru-RU" i="1">
                        <a:latin typeface="Cambria Math"/>
                      </a:rPr>
                      <m:t>∠</m:t>
                    </m:r>
                    <m:r>
                      <a:rPr lang="ru-RU" i="1">
                        <a:latin typeface="Cambria Math"/>
                      </a:rPr>
                      <m:t>𝐵𝐶𝐺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pPr algn="just"/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	Вычитая из второго равенства углов первое, получаем равенство углов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ADC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BCD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т. е. получаем, что прямой угол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ADC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равен тупому углу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BCD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1453119-8C39-FF9D-745A-B92F879B3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172" y="3314943"/>
                <a:ext cx="5274332" cy="3046988"/>
              </a:xfrm>
              <a:prstGeom prst="rect">
                <a:avLst/>
              </a:prstGeom>
              <a:blipFill>
                <a:blip r:embed="rId4"/>
                <a:stretch>
                  <a:fillRect l="-1850" t="-1600" r="-1734" b="-36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93731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097" y="377996"/>
            <a:ext cx="903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Решение. </a:t>
            </a:r>
            <a:r>
              <a:rPr lang="ru-RU" sz="2400" dirty="0"/>
              <a:t>Найти ошибку поможет программа </a:t>
            </a:r>
            <a:r>
              <a:rPr lang="en-US" sz="2400" dirty="0"/>
              <a:t>GeoGebra</a:t>
            </a:r>
            <a:r>
              <a:rPr lang="ru-RU" sz="2400" dirty="0"/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равенства углов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ADG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BCG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GDF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GCF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следует равенство углов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ADC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BCD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так как угол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ADC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равен разности углов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ADG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CDF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угол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BCD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нет.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5DBC2B-A919-0094-3DD0-052587CFC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403" y="2276872"/>
            <a:ext cx="3191884" cy="407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420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BF936C-6F1E-6E65-CAAD-FC8D805BF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9" y="332656"/>
            <a:ext cx="9031441" cy="633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575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254" y="101745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Книги о развитии критического мышления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DB93B3-377C-65D3-E9C9-9F816AE64B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513" y="849366"/>
            <a:ext cx="3719487" cy="544522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7F92A1-8A2D-36AF-0F31-4E2367FE89EE}"/>
              </a:ext>
            </a:extLst>
          </p:cNvPr>
          <p:cNvSpPr txBox="1"/>
          <p:nvPr/>
        </p:nvSpPr>
        <p:spPr>
          <a:xfrm>
            <a:off x="0" y="755822"/>
            <a:ext cx="5427821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3429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Брадис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В.М. и др. Ошибки в</a:t>
            </a:r>
            <a:r>
              <a:rPr lang="ru-RU" sz="2000" dirty="0"/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математических рассуждениях. – 2-е изд. – М.: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Учпедгиз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1959.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3429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-3420745" algn="l"/>
                <a:tab pos="270510" algn="l"/>
              </a:tabLst>
            </a:pP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Дубнов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Я.С. Ошибки в геометрических доказательствах. – 2-е изд. – М.: Гос. изд. Технико-теоретической литературы, 1955 / Популярные лекции по математике. Выпуск 11.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3429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Литцман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В. Где ошибка? – М.: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Физматлит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1962.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3429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-3420745" algn="l"/>
                <a:tab pos="27051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Мадера А.Г., Мадера Д.А. Математические софизмы. – М.: Просвещение, 2003. 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3429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Уёмов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А.И. Логические ошибки. – М.: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Госполитиздат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1958.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3429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Халперн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Д. Психология критического мышления. – М.–СПб.: Питер, 2000.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indent="-3429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Смирнов В.А., Смирнова И.М. Геометрические задачи на развитие критического мышления. – М.: МЦНМО, 2021.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746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/>
          <a:lstStyle/>
          <a:p>
            <a:pPr eaLnBrk="1" hangingPunct="1"/>
            <a:r>
              <a:rPr lang="ru-RU" altLang="ru-RU" sz="2400" dirty="0">
                <a:solidFill>
                  <a:srgbClr val="FF0000"/>
                </a:solidFill>
              </a:rPr>
              <a:t>Соотношения между углами и сторонами треугольника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0" y="464443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0000"/>
                </a:solidFill>
              </a:rPr>
              <a:t>	Теорема. </a:t>
            </a:r>
            <a:r>
              <a:rPr lang="ru-RU" altLang="ru-RU" dirty="0"/>
              <a:t>Внешний угол произвольного треугольника</a:t>
            </a:r>
            <a:r>
              <a:rPr lang="en-US" altLang="ru-RU" dirty="0"/>
              <a:t> </a:t>
            </a:r>
            <a:r>
              <a:rPr lang="ru-RU" altLang="ru-RU" dirty="0"/>
              <a:t>больше каждого внутреннего, не смежного с ним.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2052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2809875" cy="233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5333" name="Group 37"/>
          <p:cNvGrpSpPr>
            <a:grpSpLocks/>
          </p:cNvGrpSpPr>
          <p:nvPr/>
        </p:nvGrpSpPr>
        <p:grpSpPr bwMode="auto">
          <a:xfrm>
            <a:off x="0" y="1295400"/>
            <a:ext cx="9144000" cy="5600700"/>
            <a:chOff x="0" y="816"/>
            <a:chExt cx="5760" cy="3528"/>
          </a:xfrm>
        </p:grpSpPr>
        <p:pic>
          <p:nvPicPr>
            <p:cNvPr id="2054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816"/>
              <a:ext cx="1770" cy="14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5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0" y="2192"/>
                  <a:ext cx="5760" cy="21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  <a:cs typeface="Times New Roman" panose="02020603050405020304" pitchFamily="18" charset="0"/>
                    </a:rPr>
                    <a:t>	</a:t>
                  </a:r>
                  <a:r>
                    <a:rPr lang="ru-RU" altLang="ru-RU" dirty="0">
                      <a:solidFill>
                        <a:srgbClr val="FF0000"/>
                      </a:solidFill>
                      <a:cs typeface="Times New Roman" panose="02020603050405020304" pitchFamily="18" charset="0"/>
                    </a:rPr>
                    <a:t>Доказательство.</a:t>
                  </a:r>
                  <a:r>
                    <a:rPr lang="ru-RU" altLang="ru-RU" dirty="0">
                      <a:solidFill>
                        <a:schemeClr val="accent1"/>
                      </a:solidFill>
                      <a:cs typeface="Times New Roman" panose="02020603050405020304" pitchFamily="18" charset="0"/>
                    </a:rPr>
                    <a:t>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Пусть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АВС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– произвольный треугольник. Рассмотрим, например, внешний угол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ВСD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и докажем, что он больше внутреннего угла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АВС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. Для этого через вершину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А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и середину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Е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стороны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ВС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проведем прямую и отложим на ней отрезок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EF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, равный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АЕ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. Треугольники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АВЕ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и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FCЕ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равны по первому признаку равенства треугольников (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ВЕ = СE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,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 AE = FE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,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</m:oMath>
                  </a14:m>
                  <a:r>
                    <a:rPr lang="ru-RU" altLang="ru-RU" i="1" dirty="0">
                      <a:cs typeface="Times New Roman" panose="02020603050405020304" pitchFamily="18" charset="0"/>
                    </a:rPr>
                    <a:t>AEB = </a:t>
                  </a:r>
                  <a14:m>
                    <m:oMath xmlns:m="http://schemas.openxmlformats.org/officeDocument/2006/math">
                      <m:r>
                        <a:rPr lang="en-US" alt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 </m:t>
                      </m:r>
                    </m:oMath>
                  </a14:m>
                  <a:r>
                    <a:rPr lang="ru-RU" altLang="ru-RU" i="1" dirty="0">
                      <a:cs typeface="Times New Roman" panose="02020603050405020304" pitchFamily="18" charset="0"/>
                    </a:rPr>
                    <a:t>FEC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). Следовательно, </a:t>
                  </a:r>
                  <a14:m>
                    <m:oMath xmlns:m="http://schemas.openxmlformats.org/officeDocument/2006/math">
                      <m:r>
                        <a:rPr lang="en-US" alt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</m:oMath>
                  </a14:m>
                  <a:r>
                    <a:rPr lang="ru-RU" altLang="ru-RU" i="1" dirty="0">
                      <a:cs typeface="Times New Roman" panose="02020603050405020304" pitchFamily="18" charset="0"/>
                    </a:rPr>
                    <a:t>ABC = </a:t>
                  </a:r>
                  <a14:m>
                    <m:oMath xmlns:m="http://schemas.openxmlformats.org/officeDocument/2006/math">
                      <m:r>
                        <a:rPr lang="en-US" alt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</m:oMath>
                  </a14:m>
                  <a:r>
                    <a:rPr lang="ru-RU" altLang="ru-RU" i="1" dirty="0">
                      <a:cs typeface="Times New Roman" panose="02020603050405020304" pitchFamily="18" charset="0"/>
                    </a:rPr>
                    <a:t>BCF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. Но вершина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F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лежит внутри угла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BCD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. Поэтому угол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BCF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составляет только часть угла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BCD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. Значит, </a:t>
                  </a:r>
                  <a14:m>
                    <m:oMath xmlns:m="http://schemas.openxmlformats.org/officeDocument/2006/math">
                      <m:r>
                        <a:rPr lang="en-US" alt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</m:oMath>
                  </a14:m>
                  <a:r>
                    <a:rPr lang="ru-RU" altLang="ru-RU" i="1" dirty="0">
                      <a:cs typeface="Times New Roman" panose="02020603050405020304" pitchFamily="18" charset="0"/>
                    </a:rPr>
                    <a:t>BCD &gt; </a:t>
                  </a:r>
                  <a14:m>
                    <m:oMath xmlns:m="http://schemas.openxmlformats.org/officeDocument/2006/math">
                      <m:r>
                        <a:rPr lang="en-US" alt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</m:oMath>
                  </a14:m>
                  <a:r>
                    <a:rPr lang="ru-RU" altLang="ru-RU" i="1" dirty="0">
                      <a:cs typeface="Times New Roman" panose="02020603050405020304" pitchFamily="18" charset="0"/>
                    </a:rPr>
                    <a:t>ABC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.</a:t>
                  </a:r>
                  <a:r>
                    <a:rPr lang="ru-RU" altLang="ru-RU" dirty="0">
                      <a:solidFill>
                        <a:schemeClr val="accent1"/>
                      </a:solidFill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055" name="Text 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2192"/>
                  <a:ext cx="5760" cy="2152"/>
                </a:xfrm>
                <a:prstGeom prst="rect">
                  <a:avLst/>
                </a:prstGeom>
                <a:blipFill>
                  <a:blip r:embed="rId5"/>
                  <a:stretch>
                    <a:fillRect l="-1000" t="-1429" r="-1000" b="-321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0915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6808"/>
            <a:ext cx="7931110" cy="610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875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CD01F7E3-DD55-D926-3FCE-DB38545DF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96" y="0"/>
            <a:ext cx="464908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000" dirty="0"/>
              <a:t>7 класс (Наш учебник)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7441F4-FBDA-2D3B-00D3-6183C3C4A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145" y="359456"/>
            <a:ext cx="5488144" cy="649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942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876E6B-94E1-B602-56C8-EB08F3388AE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196752"/>
            <a:ext cx="6048673" cy="55388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0C034D-BD14-AFDA-BBD2-383D31DADD2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0"/>
            <a:ext cx="4032448" cy="1125869"/>
          </a:xfrm>
          <a:prstGeom prst="rect">
            <a:avLst/>
          </a:prstGeom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6566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5DF3EBD-C99C-B3D2-8059-8C765BA231C9}"/>
              </a:ext>
            </a:extLst>
          </p:cNvPr>
          <p:cNvSpPr txBox="1"/>
          <p:nvPr/>
        </p:nvSpPr>
        <p:spPr>
          <a:xfrm>
            <a:off x="0" y="11663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Доказательство параллельности двух прямых, перпендикулярной третьей прямой в нашем учебнике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D5A120-2529-8F5F-3476-4F8507F631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389" y="1412776"/>
            <a:ext cx="8669221" cy="3229710"/>
          </a:xfrm>
          <a:prstGeom prst="rect">
            <a:avLst/>
          </a:prstGeom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1316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A7D8281-379B-B0FD-41CE-28D96D89A7AB}"/>
              </a:ext>
            </a:extLst>
          </p:cNvPr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Эта теорема применяется и для доказательства признака параллельности двух прямых.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85B1DA-EEF2-7042-71FA-D4B4C40EB75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124744"/>
            <a:ext cx="8163134" cy="5040560"/>
          </a:xfrm>
          <a:prstGeom prst="rect">
            <a:avLst/>
          </a:prstGeom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7876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448373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>
                <a:solidFill>
                  <a:srgbClr val="FF0000"/>
                </a:solidFill>
              </a:rPr>
              <a:t>Теорема. </a:t>
            </a:r>
            <a:r>
              <a:rPr lang="ru-RU" altLang="ru-RU" dirty="0"/>
              <a:t>В произвольном треугольнике против большей стороны</a:t>
            </a:r>
            <a:r>
              <a:rPr lang="en-US" altLang="ru-RU" dirty="0"/>
              <a:t> </a:t>
            </a:r>
            <a:r>
              <a:rPr lang="ru-RU" altLang="ru-RU" dirty="0"/>
              <a:t>лежит больший угол.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2960688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8346" name="Group 42"/>
          <p:cNvGrpSpPr>
            <a:grpSpLocks/>
          </p:cNvGrpSpPr>
          <p:nvPr/>
        </p:nvGrpSpPr>
        <p:grpSpPr bwMode="auto">
          <a:xfrm>
            <a:off x="0" y="1447800"/>
            <a:ext cx="9144000" cy="4659313"/>
            <a:chOff x="0" y="912"/>
            <a:chExt cx="5760" cy="2935"/>
          </a:xfrm>
        </p:grpSpPr>
        <p:pic>
          <p:nvPicPr>
            <p:cNvPr id="3078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912"/>
              <a:ext cx="1865" cy="1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7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0" y="2160"/>
                  <a:ext cx="5760" cy="16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  <a:cs typeface="Times New Roman" panose="02020603050405020304" pitchFamily="18" charset="0"/>
                    </a:rPr>
                    <a:t>	</a:t>
                  </a:r>
                  <a:r>
                    <a:rPr lang="ru-RU" altLang="ru-RU" dirty="0">
                      <a:solidFill>
                        <a:srgbClr val="FF0000"/>
                      </a:solidFill>
                      <a:cs typeface="Times New Roman" panose="02020603050405020304" pitchFamily="18" charset="0"/>
                    </a:rPr>
                    <a:t>Доказательство.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Пусть в треугольнике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АВС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сторона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АВ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больше стороны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АС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. Докажем, что угол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С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больше угла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В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. Для этого отложим на луче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АВ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отрезок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AD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, равный стороне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АС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. Треугольник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АСD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- равнобедренный. Следовательно,</a:t>
                  </a:r>
                  <a:r>
                    <a:rPr lang="en-US" altLang="ru-RU" dirty="0"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</m:oMath>
                  </a14:m>
                  <a:r>
                    <a:rPr lang="ru-RU" altLang="ru-RU" dirty="0">
                      <a:cs typeface="Times New Roman" panose="02020603050405020304" pitchFamily="18" charset="0"/>
                    </a:rPr>
                    <a:t>1 = </a:t>
                  </a:r>
                  <a14:m>
                    <m:oMath xmlns:m="http://schemas.openxmlformats.org/officeDocument/2006/math">
                      <m:r>
                        <a:rPr lang="en-US" alt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</m:oMath>
                  </a14:m>
                  <a:r>
                    <a:rPr lang="ru-RU" altLang="ru-RU" dirty="0">
                      <a:cs typeface="Times New Roman" panose="02020603050405020304" pitchFamily="18" charset="0"/>
                    </a:rPr>
                    <a:t>2. Угол 1 составляет часть угла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С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. Поэтому </a:t>
                  </a:r>
                  <a14:m>
                    <m:oMath xmlns:m="http://schemas.openxmlformats.org/officeDocument/2006/math">
                      <m:r>
                        <a:rPr lang="en-US" alt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</m:oMath>
                  </a14:m>
                  <a:r>
                    <a:rPr lang="ru-RU" altLang="ru-RU" dirty="0">
                      <a:cs typeface="Times New Roman" panose="02020603050405020304" pitchFamily="18" charset="0"/>
                    </a:rPr>
                    <a:t>1 &lt; </a:t>
                  </a:r>
                  <a14:m>
                    <m:oMath xmlns:m="http://schemas.openxmlformats.org/officeDocument/2006/math">
                      <m:r>
                        <a:rPr lang="en-US" alt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</m:oMath>
                  </a14:m>
                  <a:r>
                    <a:rPr lang="ru-RU" altLang="ru-RU" i="1" dirty="0">
                      <a:cs typeface="Times New Roman" panose="02020603050405020304" pitchFamily="18" charset="0"/>
                    </a:rPr>
                    <a:t>C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. С другой стороны, угол 2 является внешним углом треугольника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ВСD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. Поэтому </a:t>
                  </a:r>
                  <a14:m>
                    <m:oMath xmlns:m="http://schemas.openxmlformats.org/officeDocument/2006/math">
                      <m:r>
                        <a:rPr lang="en-US" alt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</m:oMath>
                  </a14:m>
                  <a:r>
                    <a:rPr lang="ru-RU" altLang="ru-RU" dirty="0">
                      <a:cs typeface="Times New Roman" panose="02020603050405020304" pitchFamily="18" charset="0"/>
                    </a:rPr>
                    <a:t>2 &gt; </a:t>
                  </a:r>
                  <a14:m>
                    <m:oMath xmlns:m="http://schemas.openxmlformats.org/officeDocument/2006/math">
                      <m:r>
                        <a:rPr lang="en-US" alt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</m:oMath>
                  </a14:m>
                  <a:r>
                    <a:rPr lang="ru-RU" altLang="ru-RU" i="1" dirty="0">
                      <a:cs typeface="Times New Roman" panose="02020603050405020304" pitchFamily="18" charset="0"/>
                    </a:rPr>
                    <a:t>B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. Следовательно, имеем </a:t>
                  </a:r>
                  <a14:m>
                    <m:oMath xmlns:m="http://schemas.openxmlformats.org/officeDocument/2006/math">
                      <m:r>
                        <a:rPr lang="en-US" alt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</m:oMath>
                  </a14:m>
                  <a:r>
                    <a:rPr lang="ru-RU" altLang="ru-RU" i="1" dirty="0">
                      <a:cs typeface="Times New Roman" panose="02020603050405020304" pitchFamily="18" charset="0"/>
                    </a:rPr>
                    <a:t>C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&gt; </a:t>
                  </a:r>
                  <a14:m>
                    <m:oMath xmlns:m="http://schemas.openxmlformats.org/officeDocument/2006/math">
                      <m:r>
                        <a:rPr lang="en-US" alt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</m:oMath>
                  </a14:m>
                  <a:r>
                    <a:rPr lang="ru-RU" altLang="ru-RU" dirty="0">
                      <a:cs typeface="Times New Roman" panose="02020603050405020304" pitchFamily="18" charset="0"/>
                    </a:rPr>
                    <a:t>1 = </a:t>
                  </a:r>
                  <a14:m>
                    <m:oMath xmlns:m="http://schemas.openxmlformats.org/officeDocument/2006/math">
                      <m:r>
                        <a:rPr lang="en-US" alt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</m:oMath>
                  </a14:m>
                  <a:r>
                    <a:rPr lang="ru-RU" altLang="ru-RU" dirty="0">
                      <a:cs typeface="Times New Roman" panose="02020603050405020304" pitchFamily="18" charset="0"/>
                    </a:rPr>
                    <a:t>2 &gt; </a:t>
                  </a:r>
                  <a14:m>
                    <m:oMath xmlns:m="http://schemas.openxmlformats.org/officeDocument/2006/math">
                      <m:r>
                        <a:rPr lang="en-US" alt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</m:oMath>
                  </a14:m>
                  <a:r>
                    <a:rPr lang="ru-RU" altLang="ru-RU" i="1" dirty="0">
                      <a:cs typeface="Times New Roman" panose="02020603050405020304" pitchFamily="18" charset="0"/>
                    </a:rPr>
                    <a:t>B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. </a:t>
                  </a:r>
                </a:p>
              </p:txBody>
            </p:sp>
          </mc:Choice>
          <mc:Fallback xmlns="">
            <p:sp>
              <p:nvSpPr>
                <p:cNvPr id="3079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2160"/>
                  <a:ext cx="5760" cy="1687"/>
                </a:xfrm>
                <a:prstGeom prst="rect">
                  <a:avLst/>
                </a:prstGeom>
                <a:blipFill>
                  <a:blip r:embed="rId5"/>
                  <a:stretch>
                    <a:fillRect l="-1000" t="-1822" r="-1000" b="-41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08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8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260648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>
                <a:solidFill>
                  <a:srgbClr val="FF0000"/>
                </a:solidFill>
              </a:rPr>
              <a:t>Теорема. </a:t>
            </a:r>
            <a:r>
              <a:rPr lang="ru-RU" altLang="ru-RU" dirty="0"/>
              <a:t>В произвольном треугольнике против большего угла лежит большая сторона?</a:t>
            </a: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0" y="3717032"/>
            <a:ext cx="91440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0000"/>
                </a:solidFill>
              </a:rPr>
              <a:t>Доказательство. </a:t>
            </a:r>
            <a:r>
              <a:rPr lang="ru-RU" altLang="ru-RU" dirty="0"/>
              <a:t>Пусть в треугольнике </a:t>
            </a:r>
            <a:r>
              <a:rPr lang="en-US" altLang="ru-RU" i="1" dirty="0"/>
              <a:t>ABC </a:t>
            </a:r>
            <a:r>
              <a:rPr lang="ru-RU" altLang="ru-RU" dirty="0"/>
              <a:t>угол </a:t>
            </a:r>
            <a:r>
              <a:rPr lang="en-US" altLang="ru-RU" i="1" dirty="0"/>
              <a:t>A </a:t>
            </a:r>
            <a:r>
              <a:rPr lang="ru-RU" altLang="ru-RU" dirty="0"/>
              <a:t>больше угла </a:t>
            </a:r>
            <a:r>
              <a:rPr lang="en-US" altLang="ru-RU" i="1" dirty="0"/>
              <a:t>B</a:t>
            </a:r>
            <a:r>
              <a:rPr lang="en-US" altLang="ru-RU" dirty="0"/>
              <a:t>. </a:t>
            </a:r>
            <a:r>
              <a:rPr lang="ru-RU" altLang="ru-RU" dirty="0"/>
              <a:t>Сторона </a:t>
            </a:r>
            <a:r>
              <a:rPr lang="en-US" altLang="ru-RU" i="1" dirty="0"/>
              <a:t>BC </a:t>
            </a:r>
            <a:r>
              <a:rPr lang="ru-RU" altLang="ru-RU" dirty="0"/>
              <a:t>не может равняться стороне </a:t>
            </a:r>
            <a:r>
              <a:rPr lang="en-US" altLang="ru-RU" i="1" dirty="0"/>
              <a:t>AC</a:t>
            </a:r>
            <a:r>
              <a:rPr lang="ru-RU" altLang="ru-RU" dirty="0"/>
              <a:t>, так как в этом случае угол </a:t>
            </a:r>
            <a:r>
              <a:rPr lang="en-US" altLang="ru-RU" i="1" dirty="0"/>
              <a:t>A </a:t>
            </a:r>
            <a:r>
              <a:rPr lang="ru-RU" altLang="ru-RU" dirty="0"/>
              <a:t>равнялся бы углу </a:t>
            </a:r>
            <a:r>
              <a:rPr lang="en-US" altLang="ru-RU" i="1" dirty="0"/>
              <a:t>B</a:t>
            </a:r>
            <a:r>
              <a:rPr lang="ru-RU" altLang="ru-RU" dirty="0"/>
              <a:t>. Сторона </a:t>
            </a:r>
            <a:r>
              <a:rPr lang="en-US" altLang="ru-RU" i="1" dirty="0"/>
              <a:t>BC </a:t>
            </a:r>
            <a:r>
              <a:rPr lang="ru-RU" altLang="ru-RU" dirty="0"/>
              <a:t>не может быть меньше стороны </a:t>
            </a:r>
            <a:r>
              <a:rPr lang="en-US" altLang="ru-RU" i="1" dirty="0"/>
              <a:t>AC</a:t>
            </a:r>
            <a:r>
              <a:rPr lang="ru-RU" altLang="ru-RU" dirty="0"/>
              <a:t>, так как в этом случае угол </a:t>
            </a:r>
            <a:r>
              <a:rPr lang="en-US" altLang="ru-RU" i="1" dirty="0"/>
              <a:t>A </a:t>
            </a:r>
            <a:r>
              <a:rPr lang="ru-RU" altLang="ru-RU" dirty="0"/>
              <a:t>был бы меньше угла </a:t>
            </a:r>
            <a:r>
              <a:rPr lang="en-US" altLang="ru-RU" i="1" dirty="0"/>
              <a:t>B</a:t>
            </a:r>
            <a:r>
              <a:rPr lang="ru-RU" altLang="ru-RU" dirty="0"/>
              <a:t>. Следовательно, сторона </a:t>
            </a:r>
            <a:r>
              <a:rPr lang="en-US" altLang="ru-RU" i="1" dirty="0"/>
              <a:t>BC </a:t>
            </a:r>
            <a:r>
              <a:rPr lang="ru-RU" altLang="ru-RU" dirty="0"/>
              <a:t>больше стороны </a:t>
            </a:r>
            <a:r>
              <a:rPr lang="en-US" altLang="ru-RU" i="1" dirty="0"/>
              <a:t>AC</a:t>
            </a:r>
            <a:r>
              <a:rPr lang="ru-RU" altLang="ru-RU" i="1" dirty="0"/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3F8D0D-F34C-AACD-A962-4C9E95E1D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1401509"/>
            <a:ext cx="3191320" cy="206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7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2800" dirty="0"/>
              <a:t>	</a:t>
            </a:r>
            <a:r>
              <a:rPr lang="ru-RU" altLang="ru-RU" dirty="0"/>
              <a:t>Докажите, что медиана треугольника лежит ближе к большей стороне, т. е., если в треугольнике </a:t>
            </a:r>
            <a:r>
              <a:rPr lang="en-US" altLang="ru-RU" i="1" dirty="0"/>
              <a:t>ABC </a:t>
            </a:r>
            <a:r>
              <a:rPr lang="ru-RU" altLang="ru-RU" dirty="0"/>
              <a:t>выполняется неравенство </a:t>
            </a:r>
            <a:r>
              <a:rPr lang="en-US" altLang="ru-RU" i="1" dirty="0"/>
              <a:t>AC </a:t>
            </a:r>
            <a:r>
              <a:rPr lang="en-US" altLang="ru-RU" dirty="0"/>
              <a:t>&gt; </a:t>
            </a:r>
            <a:r>
              <a:rPr lang="en-US" altLang="ru-RU" i="1" dirty="0"/>
              <a:t>BC</a:t>
            </a:r>
            <a:r>
              <a:rPr lang="en-US" altLang="ru-RU" dirty="0"/>
              <a:t>, </a:t>
            </a:r>
            <a:r>
              <a:rPr lang="en-US" altLang="ru-RU" i="1" dirty="0"/>
              <a:t>CM </a:t>
            </a:r>
            <a:r>
              <a:rPr lang="ru-RU" altLang="ru-RU" dirty="0"/>
              <a:t>– медиана, то угол</a:t>
            </a:r>
            <a:r>
              <a:rPr lang="en-US" altLang="ru-RU" dirty="0"/>
              <a:t> </a:t>
            </a:r>
            <a:r>
              <a:rPr lang="en-US" altLang="ru-RU" i="1" dirty="0"/>
              <a:t>BCM</a:t>
            </a:r>
            <a:r>
              <a:rPr lang="ru-RU" altLang="ru-RU" dirty="0"/>
              <a:t> больше угла </a:t>
            </a:r>
            <a:r>
              <a:rPr lang="en-US" altLang="ru-RU" i="1" dirty="0"/>
              <a:t>ACM</a:t>
            </a:r>
            <a:r>
              <a:rPr lang="ru-RU" altLang="ru-RU" dirty="0"/>
              <a:t>.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85E5AB-BAC9-C626-4DA1-48C51C120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3" y="1532700"/>
            <a:ext cx="3281921" cy="2616193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6A7EE94-ACE4-D02A-95AB-57A47CCE5FF3}"/>
              </a:ext>
            </a:extLst>
          </p:cNvPr>
          <p:cNvGrpSpPr/>
          <p:nvPr/>
        </p:nvGrpSpPr>
        <p:grpSpPr>
          <a:xfrm>
            <a:off x="81263" y="1532700"/>
            <a:ext cx="9062737" cy="4382526"/>
            <a:chOff x="81263" y="1532700"/>
            <a:chExt cx="9062737" cy="4382526"/>
          </a:xfrm>
        </p:grpSpPr>
        <p:sp>
          <p:nvSpPr>
            <p:cNvPr id="26630" name="Text Box 4"/>
            <p:cNvSpPr txBox="1">
              <a:spLocks noChangeArrowheads="1"/>
            </p:cNvSpPr>
            <p:nvPr/>
          </p:nvSpPr>
          <p:spPr bwMode="auto">
            <a:xfrm>
              <a:off x="3276600" y="1556963"/>
              <a:ext cx="5867400" cy="3847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ru-RU" sz="2800" dirty="0">
                  <a:solidFill>
                    <a:srgbClr val="FF3300"/>
                  </a:solidFill>
                </a:rPr>
                <a:t>	</a:t>
              </a:r>
              <a:r>
                <a:rPr lang="ru-RU" altLang="ru-RU" dirty="0">
                  <a:solidFill>
                    <a:srgbClr val="FF3300"/>
                  </a:solidFill>
                </a:rPr>
                <a:t> Доказательство. </a:t>
              </a:r>
              <a:r>
                <a:rPr lang="ru-RU" altLang="ru-RU" dirty="0"/>
                <a:t>Применим метод удвоения медианы. Отложим на продолжении медианы </a:t>
              </a:r>
              <a:r>
                <a:rPr lang="en-US" altLang="ru-RU" i="1" dirty="0"/>
                <a:t>CM</a:t>
              </a:r>
              <a:r>
                <a:rPr lang="ru-RU" altLang="ru-RU" i="1" dirty="0"/>
                <a:t> </a:t>
              </a:r>
              <a:r>
                <a:rPr lang="ru-RU" altLang="ru-RU" dirty="0"/>
                <a:t>отрезок </a:t>
              </a:r>
              <a:r>
                <a:rPr lang="en-US" altLang="ru-RU" i="1" dirty="0"/>
                <a:t>ME</a:t>
              </a:r>
              <a:r>
                <a:rPr lang="ru-RU" altLang="ru-RU" dirty="0"/>
                <a:t>, равный отрезку </a:t>
              </a:r>
              <a:r>
                <a:rPr lang="en-US" altLang="ru-RU" i="1" dirty="0"/>
                <a:t>CM</a:t>
              </a:r>
              <a:r>
                <a:rPr lang="en-US" altLang="ru-RU" dirty="0"/>
                <a:t>. </a:t>
              </a:r>
              <a:r>
                <a:rPr lang="ru-RU" altLang="ru-RU" dirty="0"/>
                <a:t>Треугольники </a:t>
              </a:r>
              <a:r>
                <a:rPr lang="en-US" altLang="ru-RU" i="1" dirty="0"/>
                <a:t>BCM </a:t>
              </a:r>
              <a:r>
                <a:rPr lang="ru-RU" altLang="ru-RU" dirty="0"/>
                <a:t>и </a:t>
              </a:r>
              <a:r>
                <a:rPr lang="en-US" altLang="ru-RU" i="1" dirty="0"/>
                <a:t>AEM </a:t>
              </a:r>
              <a:r>
                <a:rPr lang="ru-RU" altLang="ru-RU" dirty="0"/>
                <a:t>равны по двум сторонам и углу между ними. Следовательно, </a:t>
              </a:r>
              <a:r>
                <a:rPr lang="en-US" altLang="ru-RU" i="1" dirty="0"/>
                <a:t>BC = AE </a:t>
              </a:r>
              <a:r>
                <a:rPr lang="ru-RU" altLang="ru-RU" dirty="0"/>
                <a:t>и угол </a:t>
              </a:r>
              <a:r>
                <a:rPr lang="en-US" altLang="ru-RU" i="1" dirty="0"/>
                <a:t>BCM </a:t>
              </a:r>
              <a:r>
                <a:rPr lang="ru-RU" altLang="ru-RU" dirty="0"/>
                <a:t>равен углу </a:t>
              </a:r>
              <a:r>
                <a:rPr lang="en-US" altLang="ru-RU" i="1" dirty="0"/>
                <a:t>AEM</a:t>
              </a:r>
              <a:r>
                <a:rPr lang="ru-RU" altLang="ru-RU" dirty="0"/>
                <a:t>. В треугольнике </a:t>
              </a:r>
              <a:r>
                <a:rPr lang="en-US" altLang="ru-RU" i="1" dirty="0"/>
                <a:t>ACE </a:t>
              </a:r>
              <a:r>
                <a:rPr lang="ru-RU" altLang="ru-RU" dirty="0"/>
                <a:t>сторона </a:t>
              </a:r>
              <a:r>
                <a:rPr lang="en-US" altLang="ru-RU" i="1" dirty="0"/>
                <a:t>AC </a:t>
              </a:r>
              <a:r>
                <a:rPr lang="ru-RU" altLang="ru-RU" dirty="0"/>
                <a:t>больше стороны </a:t>
              </a:r>
              <a:r>
                <a:rPr lang="en-US" altLang="ru-RU" i="1" dirty="0"/>
                <a:t>AE</a:t>
              </a:r>
              <a:r>
                <a:rPr lang="ru-RU" altLang="ru-RU" dirty="0"/>
                <a:t>, следовательно, угол </a:t>
              </a:r>
              <a:r>
                <a:rPr lang="en-US" altLang="ru-RU" i="1" dirty="0"/>
                <a:t>E </a:t>
              </a:r>
              <a:r>
                <a:rPr lang="ru-RU" altLang="ru-RU" dirty="0"/>
                <a:t>больше угла </a:t>
              </a:r>
              <a:r>
                <a:rPr lang="ru-RU" altLang="ru-RU" i="1" dirty="0"/>
                <a:t>С</a:t>
              </a:r>
              <a:r>
                <a:rPr lang="en-US" altLang="ru-RU" i="1" dirty="0"/>
                <a:t>. </a:t>
              </a:r>
              <a:r>
                <a:rPr lang="ru-RU" altLang="ru-RU" dirty="0"/>
                <a:t>Значит, угол</a:t>
              </a:r>
              <a:r>
                <a:rPr lang="en-US" altLang="ru-RU" dirty="0"/>
                <a:t> </a:t>
              </a:r>
              <a:r>
                <a:rPr lang="en-US" altLang="ru-RU" i="1" dirty="0"/>
                <a:t>BCM</a:t>
              </a:r>
              <a:r>
                <a:rPr lang="ru-RU" altLang="ru-RU" dirty="0"/>
                <a:t> больше угла </a:t>
              </a:r>
              <a:r>
                <a:rPr lang="en-US" altLang="ru-RU" i="1" dirty="0"/>
                <a:t>ACM</a:t>
              </a:r>
              <a:r>
                <a:rPr lang="ru-RU" altLang="ru-RU" dirty="0"/>
                <a:t>.</a:t>
              </a:r>
              <a:r>
                <a:rPr lang="ru-RU" altLang="ru-RU" dirty="0"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A8A2E5B-C052-35FF-BEEB-FAE4CD9BE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263" y="1532700"/>
              <a:ext cx="3130376" cy="4382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029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533400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2800" dirty="0"/>
              <a:t>	</a:t>
            </a:r>
            <a:r>
              <a:rPr lang="ru-RU" altLang="ru-RU" dirty="0"/>
              <a:t>В треугольнике </a:t>
            </a:r>
            <a:r>
              <a:rPr lang="en-US" altLang="ru-RU" i="1" dirty="0"/>
              <a:t>ABC </a:t>
            </a:r>
            <a:r>
              <a:rPr lang="ru-RU" altLang="ru-RU" dirty="0"/>
              <a:t>выполняется неравенство </a:t>
            </a:r>
            <a:r>
              <a:rPr lang="en-US" altLang="ru-RU" i="1" dirty="0"/>
              <a:t>AC </a:t>
            </a:r>
            <a:r>
              <a:rPr lang="en-US" altLang="ru-RU" dirty="0"/>
              <a:t>&gt; </a:t>
            </a:r>
            <a:r>
              <a:rPr lang="en-US" altLang="ru-RU" i="1" dirty="0"/>
              <a:t>BC</a:t>
            </a:r>
            <a:r>
              <a:rPr lang="en-US" altLang="ru-RU" dirty="0"/>
              <a:t>, </a:t>
            </a:r>
            <a:r>
              <a:rPr lang="en-US" altLang="ru-RU" i="1" dirty="0"/>
              <a:t>CD </a:t>
            </a:r>
            <a:r>
              <a:rPr lang="ru-RU" altLang="ru-RU" dirty="0"/>
              <a:t>– биссектриса. Докажите, что </a:t>
            </a:r>
            <a:r>
              <a:rPr lang="en-US" altLang="ru-RU" i="1" dirty="0"/>
              <a:t>AD</a:t>
            </a:r>
            <a:r>
              <a:rPr lang="ru-RU" altLang="ru-RU" dirty="0"/>
              <a:t> больше </a:t>
            </a:r>
            <a:r>
              <a:rPr lang="en-US" altLang="ru-RU" i="1" dirty="0"/>
              <a:t>BD</a:t>
            </a:r>
            <a:r>
              <a:rPr lang="ru-RU" altLang="ru-RU" dirty="0"/>
              <a:t>.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76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76512"/>
            <a:ext cx="3248025" cy="268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890" name="Group 10"/>
          <p:cNvGrpSpPr>
            <a:grpSpLocks/>
          </p:cNvGrpSpPr>
          <p:nvPr/>
        </p:nvGrpSpPr>
        <p:grpSpPr bwMode="auto">
          <a:xfrm>
            <a:off x="152400" y="1676400"/>
            <a:ext cx="8991600" cy="4005263"/>
            <a:chOff x="96" y="1056"/>
            <a:chExt cx="5664" cy="2523"/>
          </a:xfrm>
        </p:grpSpPr>
        <p:sp>
          <p:nvSpPr>
            <p:cNvPr id="27654" name="Text Box 6"/>
            <p:cNvSpPr txBox="1">
              <a:spLocks noChangeArrowheads="1"/>
            </p:cNvSpPr>
            <p:nvPr/>
          </p:nvSpPr>
          <p:spPr bwMode="auto">
            <a:xfrm>
              <a:off x="96" y="2784"/>
              <a:ext cx="5664" cy="7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ru-RU" sz="2800" dirty="0">
                  <a:solidFill>
                    <a:srgbClr val="FF3300"/>
                  </a:solidFill>
                </a:rPr>
                <a:t>	</a:t>
              </a:r>
              <a:r>
                <a:rPr lang="ru-RU" altLang="ru-RU" dirty="0">
                  <a:solidFill>
                    <a:srgbClr val="FF3300"/>
                  </a:solidFill>
                </a:rPr>
                <a:t> Доказательство. </a:t>
              </a:r>
              <a:r>
                <a:rPr lang="ru-RU" altLang="ru-RU" dirty="0"/>
                <a:t>В силу предыдущей задачи, для медианы </a:t>
              </a:r>
              <a:r>
                <a:rPr lang="en-US" altLang="ru-RU" i="1" dirty="0"/>
                <a:t>CM </a:t>
              </a:r>
              <a:r>
                <a:rPr lang="ru-RU" altLang="ru-RU" dirty="0"/>
                <a:t>угол </a:t>
              </a:r>
              <a:r>
                <a:rPr lang="en-US" altLang="ru-RU" i="1" dirty="0"/>
                <a:t>ACM </a:t>
              </a:r>
              <a:r>
                <a:rPr lang="ru-RU" altLang="ru-RU" dirty="0"/>
                <a:t>меньше угла </a:t>
              </a:r>
              <a:r>
                <a:rPr lang="en-US" altLang="ru-RU" i="1" dirty="0"/>
                <a:t>BCM</a:t>
              </a:r>
              <a:r>
                <a:rPr lang="ru-RU" altLang="ru-RU" dirty="0"/>
                <a:t>. Следовательно, медиана </a:t>
              </a:r>
              <a:r>
                <a:rPr lang="en-US" altLang="ru-RU" i="1" dirty="0"/>
                <a:t>CM </a:t>
              </a:r>
              <a:r>
                <a:rPr lang="ru-RU" altLang="ru-RU" dirty="0"/>
                <a:t>лежит внутри угла </a:t>
              </a:r>
              <a:r>
                <a:rPr lang="en-US" altLang="ru-RU" i="1" dirty="0"/>
                <a:t>ACD</a:t>
              </a:r>
              <a:r>
                <a:rPr lang="ru-RU" altLang="ru-RU" dirty="0"/>
                <a:t>. Значит, </a:t>
              </a:r>
              <a:r>
                <a:rPr lang="en-US" altLang="ru-RU" i="1" dirty="0"/>
                <a:t>AD &gt; BD</a:t>
              </a:r>
              <a:r>
                <a:rPr lang="en-US" altLang="ru-RU" dirty="0"/>
                <a:t>.</a:t>
              </a:r>
              <a:endParaRPr lang="ru-RU" altLang="ru-RU" dirty="0">
                <a:cs typeface="Times New Roman" panose="02020603050405020304" pitchFamily="18" charset="0"/>
              </a:endParaRPr>
            </a:p>
          </p:txBody>
        </p:sp>
        <p:pic>
          <p:nvPicPr>
            <p:cNvPr id="27655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056"/>
              <a:ext cx="2046" cy="16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7686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Неравенство треугольника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0" y="3810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0000"/>
                </a:solidFill>
              </a:rPr>
              <a:t>	Теорема. </a:t>
            </a:r>
            <a:r>
              <a:rPr lang="ru-RU" altLang="ru-RU" sz="2800" dirty="0"/>
              <a:t>Каждая сторона треугольника меньше суммы двух других сторон.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205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29703"/>
            <a:ext cx="2558107" cy="186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5332" name="Group 36"/>
          <p:cNvGrpSpPr>
            <a:grpSpLocks/>
          </p:cNvGrpSpPr>
          <p:nvPr/>
        </p:nvGrpSpPr>
        <p:grpSpPr bwMode="auto">
          <a:xfrm>
            <a:off x="0" y="1236662"/>
            <a:ext cx="9144000" cy="5715000"/>
            <a:chOff x="0" y="779"/>
            <a:chExt cx="5760" cy="3600"/>
          </a:xfrm>
        </p:grpSpPr>
        <p:pic>
          <p:nvPicPr>
            <p:cNvPr id="2054" name="Picture 2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1" y="779"/>
              <a:ext cx="2497" cy="1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5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0" y="1962"/>
                  <a:ext cx="5760" cy="24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  <a:cs typeface="Times New Roman" panose="02020603050405020304" pitchFamily="18" charset="0"/>
                    </a:rPr>
                    <a:t>	Доказательство.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Рассмотрим треугольник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АВС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. Отложим на продолжении стороны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АВ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отрезок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ВD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, равный стороне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ВС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. Треугольник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ВDC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- равнобедренный. Поэтому </a:t>
                  </a:r>
                  <a14:m>
                    <m:oMath xmlns:m="http://schemas.openxmlformats.org/officeDocument/2006/math">
                      <m:r>
                        <a:rPr lang="en-US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</m:oMath>
                  </a14:m>
                  <a:r>
                    <a:rPr lang="ru-RU" altLang="ru-RU" dirty="0">
                      <a:cs typeface="Times New Roman" panose="02020603050405020304" pitchFamily="18" charset="0"/>
                    </a:rPr>
                    <a:t>1=</a:t>
                  </a:r>
                  <a:r>
                    <a:rPr lang="en-US" altLang="ru-RU" dirty="0"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</m:oMath>
                  </a14:m>
                  <a:r>
                    <a:rPr lang="ru-RU" altLang="ru-RU" dirty="0">
                      <a:cs typeface="Times New Roman" panose="02020603050405020304" pitchFamily="18" charset="0"/>
                    </a:rPr>
                    <a:t>2. Угол 2 составляет часть угла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ACD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. Следовательно, </a:t>
                  </a:r>
                  <a14:m>
                    <m:oMath xmlns:m="http://schemas.openxmlformats.org/officeDocument/2006/math">
                      <m:r>
                        <a:rPr lang="en-US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</m:oMath>
                  </a14:m>
                  <a:r>
                    <a:rPr lang="ru-RU" altLang="ru-RU" dirty="0">
                      <a:cs typeface="Times New Roman" panose="02020603050405020304" pitchFamily="18" charset="0"/>
                    </a:rPr>
                    <a:t>2 &lt; </a:t>
                  </a:r>
                  <a14:m>
                    <m:oMath xmlns:m="http://schemas.openxmlformats.org/officeDocument/2006/math">
                      <m:r>
                        <a:rPr lang="en-US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</m:oMath>
                  </a14:m>
                  <a:r>
                    <a:rPr lang="ru-RU" altLang="ru-RU" i="1" dirty="0">
                      <a:cs typeface="Times New Roman" panose="02020603050405020304" pitchFamily="18" charset="0"/>
                    </a:rPr>
                    <a:t>ACD.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Таким образом, в треугольнике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ACD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угол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C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больше угла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D.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Воспользуемся тем, что в треугольнике против большего угла лежит большая сторона. Получим неравенство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AD &gt; AC.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Но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AD=AB+BD=AB+BC.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Следовательно, имеем неравенство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AB+BC &gt; AC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, или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AC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&lt;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AB + BC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,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означающее, что сторона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AC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треугольника меньше суммы двух других сторон. </a:t>
                  </a:r>
                </a:p>
              </p:txBody>
            </p:sp>
          </mc:Choice>
          <mc:Fallback xmlns="">
            <p:sp>
              <p:nvSpPr>
                <p:cNvPr id="2055" name="Text 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1962"/>
                  <a:ext cx="5760" cy="2417"/>
                </a:xfrm>
                <a:prstGeom prst="rect">
                  <a:avLst/>
                </a:prstGeom>
                <a:blipFill>
                  <a:blip r:embed="rId5"/>
                  <a:stretch>
                    <a:fillRect l="-1000" t="-1272" r="-1000" b="-143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6355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1854" y="2276872"/>
            <a:ext cx="9180512" cy="980728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  <a:cs typeface="Aharoni" panose="02010803020104030203" pitchFamily="2" charset="-79"/>
              </a:rPr>
              <a:t>Геометрические задачи на нахождение наибольших и наименьших значений</a:t>
            </a:r>
          </a:p>
        </p:txBody>
      </p:sp>
    </p:spTree>
    <p:extLst>
      <p:ext uri="{BB962C8B-B14F-4D97-AF65-F5344CB8AC3E}">
        <p14:creationId xmlns:p14="http://schemas.microsoft.com/office/powerpoint/2010/main" val="21372124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1109"/>
            <a:ext cx="9180512" cy="43204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Литература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49070"/>
            <a:ext cx="3082268" cy="50582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49071"/>
            <a:ext cx="3528392" cy="5114186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2A5E7FC6-69FA-E60A-5E85-124DF5EBD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50727"/>
            <a:ext cx="91805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0000"/>
                </a:solidFill>
              </a:rPr>
              <a:t>	Статьи.</a:t>
            </a:r>
            <a:r>
              <a:rPr lang="ru-RU" altLang="ru-RU" dirty="0"/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Смирнов В. А., Смирнова И. М. Экстремальные задачи по геометрии. 7, 8, 9, 10, 11 классы. Математика в школе, 2021, № 7, 2022</a:t>
            </a:r>
            <a:r>
              <a:rPr lang="ru-RU" dirty="0">
                <a:ea typeface="Times New Roman" panose="02020603050405020304" pitchFamily="18" charset="0"/>
              </a:rPr>
              <a:t>,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№ 2, 4, 5, 6. 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7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24EFA1B7-393F-6662-B269-D9A7B21F8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4186" y="0"/>
            <a:ext cx="464908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000" dirty="0"/>
              <a:t>7 класс (Учебник Л.С. Атанасяна и др.)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4026E0-2F4E-5D33-1A4B-A75BE3AB6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186" y="476671"/>
            <a:ext cx="4502980" cy="48911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8EB54F-BFA3-7B06-6ADC-E16769A1B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83" y="24263"/>
            <a:ext cx="4279806" cy="38686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284078C-7B81-8781-6E71-1674A4DA5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082" y="3892909"/>
            <a:ext cx="4279807" cy="285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472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0" y="116632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</a:t>
            </a:r>
            <a:r>
              <a:rPr lang="ru-RU" sz="2800" dirty="0"/>
              <a:t>На</a:t>
            </a:r>
            <a:r>
              <a:rPr lang="ru-RU" sz="2800" dirty="0">
                <a:cs typeface="Times New Roman" charset="0"/>
              </a:rPr>
              <a:t> данной прямой </a:t>
            </a:r>
            <a:r>
              <a:rPr lang="ru-RU" sz="2800" i="1" dirty="0"/>
              <a:t>с</a:t>
            </a:r>
            <a:r>
              <a:rPr lang="en-US" sz="2800" i="1" dirty="0">
                <a:cs typeface="Times New Roman" charset="0"/>
              </a:rPr>
              <a:t> </a:t>
            </a:r>
            <a:r>
              <a:rPr lang="ru-RU" sz="2800" dirty="0">
                <a:cs typeface="Times New Roman" charset="0"/>
              </a:rPr>
              <a:t>най</a:t>
            </a:r>
            <a:r>
              <a:rPr lang="ru-RU" sz="2800" dirty="0"/>
              <a:t>дите</a:t>
            </a:r>
            <a:r>
              <a:rPr lang="ru-RU" sz="2800" dirty="0">
                <a:cs typeface="Times New Roman" charset="0"/>
              </a:rPr>
              <a:t> такую точку </a:t>
            </a:r>
            <a:r>
              <a:rPr lang="en-US" sz="2800" i="1" dirty="0">
                <a:cs typeface="Times New Roman" charset="0"/>
              </a:rPr>
              <a:t>C</a:t>
            </a:r>
            <a:r>
              <a:rPr lang="ru-RU" sz="2800" dirty="0">
                <a:cs typeface="Times New Roman" charset="0"/>
              </a:rPr>
              <a:t>, расстояние </a:t>
            </a:r>
            <a:r>
              <a:rPr lang="ru-RU" sz="2800" dirty="0"/>
              <a:t>до</a:t>
            </a:r>
            <a:r>
              <a:rPr lang="ru-RU" sz="2800" dirty="0">
                <a:cs typeface="Times New Roman" charset="0"/>
              </a:rPr>
              <a:t> которой </a:t>
            </a:r>
            <a:r>
              <a:rPr lang="ru-RU" sz="2800" dirty="0"/>
              <a:t>от</a:t>
            </a:r>
            <a:r>
              <a:rPr lang="ru-RU" sz="2800" dirty="0">
                <a:cs typeface="Times New Roman" charset="0"/>
              </a:rPr>
              <a:t> данной точки </a:t>
            </a:r>
            <a:r>
              <a:rPr lang="en-US" sz="2800" i="1" dirty="0">
                <a:cs typeface="Times New Roman" charset="0"/>
              </a:rPr>
              <a:t>A</a:t>
            </a:r>
            <a:r>
              <a:rPr lang="ru-RU" sz="2800" dirty="0">
                <a:cs typeface="Times New Roman" charset="0"/>
              </a:rPr>
              <a:t>, не принадлежащей прямой </a:t>
            </a:r>
            <a:r>
              <a:rPr lang="en-US" sz="2800" i="1" dirty="0">
                <a:cs typeface="Times New Roman" charset="0"/>
              </a:rPr>
              <a:t>c</a:t>
            </a:r>
            <a:r>
              <a:rPr lang="ru-RU" sz="2800" dirty="0">
                <a:cs typeface="Times New Roman" charset="0"/>
              </a:rPr>
              <a:t>, наименьшее. </a:t>
            </a:r>
            <a:endParaRPr lang="ru-RU" sz="2800" dirty="0"/>
          </a:p>
        </p:txBody>
      </p:sp>
      <p:pic>
        <p:nvPicPr>
          <p:cNvPr id="169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2209800"/>
            <a:ext cx="3302000" cy="18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2472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0" y="1444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	Ответ.</a:t>
            </a:r>
            <a:r>
              <a:rPr lang="ru-RU" dirty="0"/>
              <a:t> Искомой точкой является основание </a:t>
            </a:r>
            <a:r>
              <a:rPr lang="en-US" i="1" dirty="0"/>
              <a:t>C </a:t>
            </a:r>
            <a:r>
              <a:rPr lang="ru-RU" dirty="0"/>
              <a:t>перпендикуляра </a:t>
            </a:r>
            <a:r>
              <a:rPr lang="en-US" i="1" dirty="0"/>
              <a:t>AC</a:t>
            </a:r>
            <a:r>
              <a:rPr lang="en-US" dirty="0"/>
              <a:t>.</a:t>
            </a:r>
            <a:r>
              <a:rPr lang="en-US" i="1" dirty="0"/>
              <a:t>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7253F1-EA93-F815-B857-CBEA7C22C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076" y="1100876"/>
            <a:ext cx="3505689" cy="2114845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2E1C62D-F363-A640-DBD0-FC65B2B30261}"/>
              </a:ext>
            </a:extLst>
          </p:cNvPr>
          <p:cNvGrpSpPr/>
          <p:nvPr/>
        </p:nvGrpSpPr>
        <p:grpSpPr>
          <a:xfrm>
            <a:off x="0" y="1067799"/>
            <a:ext cx="9144000" cy="3603682"/>
            <a:chOff x="0" y="1067799"/>
            <a:chExt cx="9144000" cy="3603682"/>
          </a:xfrm>
        </p:grpSpPr>
        <p:sp>
          <p:nvSpPr>
            <p:cNvPr id="3" name="Text Box 5">
              <a:extLst>
                <a:ext uri="{FF2B5EF4-FFF2-40B4-BE49-F238E27FC236}">
                  <a16:creationId xmlns:a16="http://schemas.microsoft.com/office/drawing/2014/main" id="{A8FC001A-7B39-3F05-54C9-8ED601588E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471152"/>
              <a:ext cx="914400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dirty="0">
                  <a:solidFill>
                    <a:srgbClr val="FF3300"/>
                  </a:solidFill>
                </a:rPr>
                <a:t>	Доказательство. </a:t>
              </a:r>
              <a:r>
                <a:rPr lang="ru-RU" dirty="0"/>
                <a:t>Для любой другой точки </a:t>
              </a:r>
              <a:r>
                <a:rPr lang="en-US" i="1" dirty="0"/>
                <a:t>D </a:t>
              </a:r>
              <a:r>
                <a:rPr lang="ru-RU" dirty="0"/>
                <a:t>прямой </a:t>
              </a:r>
              <a:r>
                <a:rPr lang="en-US" i="1" dirty="0"/>
                <a:t>c</a:t>
              </a:r>
              <a:r>
                <a:rPr lang="en-US" dirty="0"/>
                <a:t> </a:t>
              </a:r>
              <a:r>
                <a:rPr lang="ru-RU" dirty="0"/>
                <a:t>отрезок </a:t>
              </a:r>
              <a:r>
                <a:rPr lang="en-US" i="1" dirty="0"/>
                <a:t>AD</a:t>
              </a:r>
              <a:r>
                <a:rPr lang="en-US" dirty="0"/>
                <a:t> </a:t>
              </a:r>
              <a:r>
                <a:rPr lang="ru-RU" dirty="0"/>
                <a:t>является наклонной. Так как перпендикуляр короче наклонной, проведённой из той же точки к той же прямой, то </a:t>
              </a:r>
              <a:r>
                <a:rPr lang="en-US" i="1" dirty="0"/>
                <a:t>AD &gt; AC</a:t>
              </a:r>
              <a:r>
                <a:rPr lang="en-US" dirty="0"/>
                <a:t>.</a:t>
              </a:r>
              <a:r>
                <a:rPr lang="en-US" i="1" dirty="0"/>
                <a:t> </a:t>
              </a:r>
              <a:endParaRPr lang="ru-RU" dirty="0"/>
            </a:p>
          </p:txBody>
        </p:sp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E2D0E3CF-7486-A73B-84D2-BCD0DB6D8A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1067799"/>
              <a:ext cx="3307184" cy="2133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5339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0" y="18864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</a:t>
            </a:r>
            <a:r>
              <a:rPr lang="ru-RU" sz="2800" dirty="0"/>
              <a:t>Точка </a:t>
            </a:r>
            <a:r>
              <a:rPr lang="en-US" sz="2800" i="1" dirty="0"/>
              <a:t>A </a:t>
            </a:r>
            <a:r>
              <a:rPr lang="ru-RU" sz="2800" dirty="0"/>
              <a:t> не принадлежит прямой </a:t>
            </a:r>
            <a:r>
              <a:rPr lang="en-US" sz="2800" i="1" dirty="0"/>
              <a:t>c</a:t>
            </a:r>
            <a:r>
              <a:rPr lang="en-US" sz="2800" dirty="0"/>
              <a:t>.</a:t>
            </a:r>
            <a:r>
              <a:rPr lang="en-US" sz="2800" i="1" dirty="0"/>
              <a:t> </a:t>
            </a:r>
            <a:r>
              <a:rPr lang="ru-RU" sz="2800" dirty="0">
                <a:cs typeface="Times New Roman" charset="0"/>
              </a:rPr>
              <a:t>Существует ли точка </a:t>
            </a:r>
            <a:r>
              <a:rPr lang="en-US" sz="2800" i="1" dirty="0">
                <a:cs typeface="Times New Roman" charset="0"/>
              </a:rPr>
              <a:t>D</a:t>
            </a:r>
            <a:r>
              <a:rPr lang="ru-RU" sz="2800" dirty="0">
                <a:cs typeface="Times New Roman" charset="0"/>
              </a:rPr>
              <a:t> на прямой </a:t>
            </a:r>
            <a:r>
              <a:rPr lang="en-US" sz="2800" i="1" dirty="0">
                <a:cs typeface="Times New Roman" charset="0"/>
              </a:rPr>
              <a:t>c</a:t>
            </a:r>
            <a:r>
              <a:rPr lang="ru-RU" sz="2800" dirty="0">
                <a:cs typeface="Times New Roman" charset="0"/>
              </a:rPr>
              <a:t>, для которой расстояние </a:t>
            </a:r>
            <a:r>
              <a:rPr lang="en-US" sz="2800" i="1" dirty="0">
                <a:cs typeface="Times New Roman" charset="0"/>
              </a:rPr>
              <a:t>AD</a:t>
            </a:r>
            <a:r>
              <a:rPr lang="ru-RU" sz="2800" dirty="0">
                <a:cs typeface="Times New Roman" charset="0"/>
              </a:rPr>
              <a:t> наибольшее?</a:t>
            </a:r>
            <a:r>
              <a:rPr lang="ru-RU" sz="2800" dirty="0"/>
              <a:t> </a:t>
            </a:r>
          </a:p>
        </p:txBody>
      </p:sp>
      <p:pic>
        <p:nvPicPr>
          <p:cNvPr id="172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3302000" cy="18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9820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8" name="Text Box 6"/>
          <p:cNvSpPr txBox="1">
            <a:spLocks noChangeArrowheads="1"/>
          </p:cNvSpPr>
          <p:nvPr/>
        </p:nvSpPr>
        <p:spPr bwMode="auto">
          <a:xfrm>
            <a:off x="0" y="11663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	Ответ.</a:t>
            </a:r>
            <a:r>
              <a:rPr lang="ru-RU" dirty="0"/>
              <a:t> Нет. </a:t>
            </a:r>
            <a:endParaRPr lang="ru-RU" i="1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692F53B-6DC0-D2F2-EE91-B2581E437F5B}"/>
              </a:ext>
            </a:extLst>
          </p:cNvPr>
          <p:cNvGrpSpPr/>
          <p:nvPr/>
        </p:nvGrpSpPr>
        <p:grpSpPr>
          <a:xfrm>
            <a:off x="0" y="578297"/>
            <a:ext cx="9144000" cy="5483466"/>
            <a:chOff x="0" y="578297"/>
            <a:chExt cx="9144000" cy="5483466"/>
          </a:xfrm>
        </p:grpSpPr>
        <p:sp>
          <p:nvSpPr>
            <p:cNvPr id="3" name="Text Box 6">
              <a:extLst>
                <a:ext uri="{FF2B5EF4-FFF2-40B4-BE49-F238E27FC236}">
                  <a16:creationId xmlns:a16="http://schemas.microsoft.com/office/drawing/2014/main" id="{EC7569E5-D22E-1575-6FC9-41D6CE2D52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78297"/>
              <a:ext cx="9144000" cy="3046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dirty="0"/>
                <a:t>	 </a:t>
              </a:r>
              <a:r>
                <a:rPr lang="ru-RU" dirty="0">
                  <a:solidFill>
                    <a:srgbClr val="FF0000"/>
                  </a:solidFill>
                </a:rPr>
                <a:t>Доказательство. </a:t>
              </a:r>
              <a:r>
                <a:rPr lang="ru-RU" dirty="0"/>
                <a:t>Пусть </a:t>
              </a:r>
              <a:r>
                <a:rPr lang="en-US" i="1" dirty="0"/>
                <a:t>D </a:t>
              </a:r>
              <a:r>
                <a:rPr lang="ru-RU" i="1" dirty="0"/>
                <a:t>– </a:t>
              </a:r>
              <a:r>
                <a:rPr lang="ru-RU" dirty="0"/>
                <a:t>произвольная точка прямой </a:t>
              </a:r>
              <a:r>
                <a:rPr lang="en-US" i="1" dirty="0"/>
                <a:t>c</a:t>
              </a:r>
              <a:r>
                <a:rPr lang="ru-RU" dirty="0"/>
                <a:t>. Тогда один из углов, образованных лучом </a:t>
              </a:r>
              <a:r>
                <a:rPr lang="en-US" i="1" dirty="0"/>
                <a:t>DA </a:t>
              </a:r>
              <a:r>
                <a:rPr lang="ru-RU" dirty="0"/>
                <a:t>и одной из частей прямой </a:t>
              </a:r>
              <a:r>
                <a:rPr lang="en-US" i="1" dirty="0"/>
                <a:t>c</a:t>
              </a:r>
              <a:r>
                <a:rPr lang="en-US" dirty="0"/>
                <a:t>, </a:t>
              </a:r>
              <a:r>
                <a:rPr lang="ru-RU" dirty="0"/>
                <a:t>на которые эта прямая разбивается точкой </a:t>
              </a:r>
              <a:r>
                <a:rPr lang="en-US" i="1" dirty="0"/>
                <a:t>D</a:t>
              </a:r>
              <a:r>
                <a:rPr lang="en-US" dirty="0"/>
                <a:t>, </a:t>
              </a:r>
              <a:r>
                <a:rPr lang="ru-RU" dirty="0"/>
                <a:t>больше или равен прямого угла. На этой части прямой </a:t>
              </a:r>
              <a:r>
                <a:rPr lang="en-US" i="1" dirty="0"/>
                <a:t>c </a:t>
              </a:r>
              <a:r>
                <a:rPr lang="ru-RU" dirty="0"/>
                <a:t>возьмём какую</a:t>
              </a:r>
              <a:r>
                <a:rPr lang="en-US" dirty="0"/>
                <a:t>-</a:t>
              </a:r>
              <a:r>
                <a:rPr lang="ru-RU" dirty="0" err="1"/>
                <a:t>нибудь</a:t>
              </a:r>
              <a:r>
                <a:rPr lang="ru-RU" dirty="0"/>
                <a:t> точку </a:t>
              </a:r>
              <a:r>
                <a:rPr lang="en-US" i="1" dirty="0"/>
                <a:t>E</a:t>
              </a:r>
              <a:r>
                <a:rPr lang="en-US" dirty="0"/>
                <a:t>. </a:t>
              </a:r>
              <a:r>
                <a:rPr lang="ru-RU" dirty="0"/>
                <a:t>В треугольнике </a:t>
              </a:r>
              <a:r>
                <a:rPr lang="en-US" i="1" dirty="0"/>
                <a:t>ADE </a:t>
              </a:r>
              <a:r>
                <a:rPr lang="ru-RU" dirty="0"/>
                <a:t>угол </a:t>
              </a:r>
              <a:r>
                <a:rPr lang="en-US" i="1" dirty="0"/>
                <a:t>ADE </a:t>
              </a:r>
              <a:r>
                <a:rPr lang="ru-RU" dirty="0"/>
                <a:t>больше или равен прямого угла. Следовательно, угол </a:t>
              </a:r>
              <a:r>
                <a:rPr lang="en-US" i="1" dirty="0"/>
                <a:t>AED </a:t>
              </a:r>
              <a:r>
                <a:rPr lang="ru-RU" dirty="0"/>
                <a:t>острый. Так как против большего угла лежит большая сторона, то будет выполняться неравенство </a:t>
              </a:r>
              <a:r>
                <a:rPr lang="en-US" i="1" dirty="0"/>
                <a:t>AE &gt; AD</a:t>
              </a:r>
              <a:r>
                <a:rPr lang="en-US" dirty="0"/>
                <a:t>.</a:t>
              </a:r>
              <a:endParaRPr lang="ru-RU" i="1" dirty="0"/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AAAE59D6-29A9-FE1F-C505-266BAF658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1760" y="3397872"/>
              <a:ext cx="3711344" cy="26638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920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На данной окружности с центром </a:t>
            </a:r>
            <a:r>
              <a:rPr lang="en-US" i="1" dirty="0"/>
              <a:t>O </a:t>
            </a:r>
            <a:r>
              <a:rPr lang="ru-RU" dirty="0"/>
              <a:t>найдите точку, расстояние до которой</a:t>
            </a:r>
            <a:r>
              <a:rPr lang="en-US" i="1" dirty="0"/>
              <a:t> </a:t>
            </a:r>
            <a:r>
              <a:rPr lang="ru-RU" dirty="0"/>
              <a:t>от данной точки </a:t>
            </a:r>
            <a:r>
              <a:rPr lang="en-US" i="1" dirty="0"/>
              <a:t>A</a:t>
            </a:r>
            <a:r>
              <a:rPr lang="ru-RU" dirty="0"/>
              <a:t>, расположенной вне</a:t>
            </a:r>
            <a:r>
              <a:rPr lang="en-US" i="1" dirty="0"/>
              <a:t> </a:t>
            </a:r>
            <a:r>
              <a:rPr lang="ru-RU" dirty="0"/>
              <a:t>окружности, наименьшее.</a:t>
            </a:r>
          </a:p>
        </p:txBody>
      </p:sp>
      <p:pic>
        <p:nvPicPr>
          <p:cNvPr id="17408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64904"/>
            <a:ext cx="35052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2241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0" y="11663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	Ответ.</a:t>
            </a:r>
            <a:r>
              <a:rPr lang="ru-RU" dirty="0"/>
              <a:t> Точка</a:t>
            </a:r>
            <a:r>
              <a:rPr lang="ru-RU" i="1" dirty="0"/>
              <a:t> </a:t>
            </a:r>
            <a:r>
              <a:rPr lang="ru-RU" dirty="0"/>
              <a:t>пересечения отрезка </a:t>
            </a:r>
            <a:r>
              <a:rPr lang="en-US" i="1" dirty="0"/>
              <a:t>OA </a:t>
            </a:r>
            <a:r>
              <a:rPr lang="ru-RU" dirty="0"/>
              <a:t>с окружностью.</a:t>
            </a:r>
          </a:p>
        </p:txBody>
      </p:sp>
      <p:sp>
        <p:nvSpPr>
          <p:cNvPr id="174091" name="Text Box 11"/>
          <p:cNvSpPr txBox="1">
            <a:spLocks noChangeArrowheads="1"/>
          </p:cNvSpPr>
          <p:nvPr/>
        </p:nvSpPr>
        <p:spPr bwMode="auto">
          <a:xfrm>
            <a:off x="0" y="3551237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</a:t>
            </a:r>
            <a:r>
              <a:rPr lang="ru-RU" dirty="0">
                <a:solidFill>
                  <a:srgbClr val="FF0000"/>
                </a:solidFill>
              </a:rPr>
              <a:t>Доказательство. </a:t>
            </a:r>
            <a:r>
              <a:rPr lang="ru-RU" dirty="0"/>
              <a:t>Пусть </a:t>
            </a:r>
            <a:r>
              <a:rPr lang="en-US" i="1" dirty="0"/>
              <a:t>B’ </a:t>
            </a:r>
            <a:r>
              <a:rPr lang="ru-RU" dirty="0"/>
              <a:t>– другая точка окружности. Если она совпадает с </a:t>
            </a:r>
            <a:r>
              <a:rPr lang="en-US" i="1" dirty="0"/>
              <a:t>C</a:t>
            </a:r>
            <a:r>
              <a:rPr lang="ru-RU" dirty="0"/>
              <a:t>, то </a:t>
            </a:r>
            <a:r>
              <a:rPr lang="en-US" i="1" dirty="0"/>
              <a:t>AB &lt; AC</a:t>
            </a:r>
            <a:r>
              <a:rPr lang="en-US" dirty="0"/>
              <a:t>. </a:t>
            </a:r>
            <a:r>
              <a:rPr lang="ru-RU" dirty="0"/>
              <a:t>Если </a:t>
            </a:r>
            <a:r>
              <a:rPr lang="en-US" i="1" dirty="0"/>
              <a:t>B’  </a:t>
            </a:r>
            <a:r>
              <a:rPr lang="ru-RU" dirty="0"/>
              <a:t>не совпадает с </a:t>
            </a:r>
            <a:r>
              <a:rPr lang="en-US" i="1" dirty="0"/>
              <a:t>C</a:t>
            </a:r>
            <a:r>
              <a:rPr lang="ru-RU" dirty="0"/>
              <a:t>, то </a:t>
            </a:r>
            <a:r>
              <a:rPr lang="en-US" i="1" dirty="0"/>
              <a:t>AB + BO &lt; AB’ + B’O’ </a:t>
            </a:r>
            <a:r>
              <a:rPr lang="ru-RU" dirty="0"/>
              <a:t>(по неравенству треугольника). Так как </a:t>
            </a:r>
            <a:r>
              <a:rPr lang="en-US" i="1" dirty="0"/>
              <a:t>BO = B’O</a:t>
            </a:r>
            <a:r>
              <a:rPr lang="en-US" dirty="0"/>
              <a:t>, </a:t>
            </a:r>
            <a:r>
              <a:rPr lang="ru-RU" dirty="0"/>
              <a:t>то из этого неравенства следует, что </a:t>
            </a:r>
            <a:r>
              <a:rPr lang="en-US" i="1" dirty="0"/>
              <a:t>AB &lt; AB’</a:t>
            </a:r>
            <a:r>
              <a:rPr lang="en-US" dirty="0"/>
              <a:t>.</a:t>
            </a:r>
            <a:r>
              <a:rPr lang="en-US" i="1" dirty="0"/>
              <a:t> </a:t>
            </a:r>
            <a:endParaRPr lang="ru-RU" dirty="0"/>
          </a:p>
        </p:txBody>
      </p:sp>
      <p:pic>
        <p:nvPicPr>
          <p:cNvPr id="17409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52736"/>
            <a:ext cx="4029075" cy="203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03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1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На данной окружности с центром </a:t>
            </a:r>
            <a:r>
              <a:rPr lang="en-US" i="1" dirty="0"/>
              <a:t>O </a:t>
            </a:r>
            <a:r>
              <a:rPr lang="ru-RU" dirty="0"/>
              <a:t>найдите точку, расстояние до которой от данной точки </a:t>
            </a:r>
            <a:r>
              <a:rPr lang="en-US" i="1" dirty="0"/>
              <a:t>A</a:t>
            </a:r>
            <a:r>
              <a:rPr lang="ru-RU" dirty="0"/>
              <a:t>, расположенной вне окружности,</a:t>
            </a:r>
            <a:r>
              <a:rPr lang="en-US" i="1" dirty="0"/>
              <a:t> </a:t>
            </a:r>
            <a:r>
              <a:rPr lang="ru-RU" dirty="0"/>
              <a:t>наибольшее.</a:t>
            </a:r>
          </a:p>
        </p:txBody>
      </p:sp>
      <p:pic>
        <p:nvPicPr>
          <p:cNvPr id="176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21731"/>
            <a:ext cx="35052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2891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6" name="Text Box 8"/>
          <p:cNvSpPr txBox="1">
            <a:spLocks noChangeArrowheads="1"/>
          </p:cNvSpPr>
          <p:nvPr/>
        </p:nvSpPr>
        <p:spPr bwMode="auto">
          <a:xfrm>
            <a:off x="0" y="3600271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</a:t>
            </a:r>
            <a:r>
              <a:rPr lang="ru-RU" dirty="0">
                <a:solidFill>
                  <a:srgbClr val="FF0000"/>
                </a:solidFill>
              </a:rPr>
              <a:t>Доказательство.</a:t>
            </a:r>
            <a:r>
              <a:rPr lang="ru-RU" dirty="0"/>
              <a:t> Пусть </a:t>
            </a:r>
            <a:r>
              <a:rPr lang="ru-RU" i="1" dirty="0"/>
              <a:t>С</a:t>
            </a:r>
            <a:r>
              <a:rPr lang="en-US" i="1" dirty="0"/>
              <a:t>’ </a:t>
            </a:r>
            <a:r>
              <a:rPr lang="ru-RU" dirty="0"/>
              <a:t>– другая точка окружности. Если она совпадает с </a:t>
            </a:r>
            <a:r>
              <a:rPr lang="en-US" i="1" dirty="0"/>
              <a:t>B</a:t>
            </a:r>
            <a:r>
              <a:rPr lang="ru-RU" dirty="0"/>
              <a:t>, то </a:t>
            </a:r>
            <a:r>
              <a:rPr lang="en-US" i="1" dirty="0"/>
              <a:t>AC  &gt; AB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ru-RU" dirty="0"/>
              <a:t>Если </a:t>
            </a:r>
            <a:r>
              <a:rPr lang="en-US" i="1" dirty="0"/>
              <a:t>C’  </a:t>
            </a:r>
            <a:r>
              <a:rPr lang="ru-RU" dirty="0"/>
              <a:t>не совпадает с </a:t>
            </a:r>
            <a:r>
              <a:rPr lang="en-US" i="1" dirty="0"/>
              <a:t>B</a:t>
            </a:r>
            <a:r>
              <a:rPr lang="ru-RU" dirty="0"/>
              <a:t>, то </a:t>
            </a:r>
            <a:r>
              <a:rPr lang="en-US" i="1" dirty="0"/>
              <a:t>AC = AO + OC = AO + OC’ &gt; AC’.</a:t>
            </a:r>
            <a:endParaRPr lang="ru-RU" dirty="0"/>
          </a:p>
        </p:txBody>
      </p:sp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0" y="18864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	Ответ.</a:t>
            </a:r>
            <a:r>
              <a:rPr lang="ru-RU" dirty="0"/>
              <a:t> Точка пересечения прямой </a:t>
            </a:r>
            <a:r>
              <a:rPr lang="en-US" i="1" dirty="0"/>
              <a:t>OA </a:t>
            </a:r>
            <a:r>
              <a:rPr lang="ru-RU" dirty="0"/>
              <a:t>с окружностью, лежащая вне отрезка </a:t>
            </a:r>
            <a:r>
              <a:rPr lang="en-US" i="1" dirty="0"/>
              <a:t>OA</a:t>
            </a:r>
            <a:r>
              <a:rPr lang="ru-RU" dirty="0"/>
              <a:t>.</a:t>
            </a:r>
          </a:p>
        </p:txBody>
      </p:sp>
      <p:pic>
        <p:nvPicPr>
          <p:cNvPr id="17614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56389"/>
            <a:ext cx="4029075" cy="20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12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6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>
            <a:extLst>
              <a:ext uri="{FF2B5EF4-FFF2-40B4-BE49-F238E27FC236}">
                <a16:creationId xmlns:a16="http://schemas.microsoft.com/office/drawing/2014/main" id="{D64AEB7D-C16D-489C-2DED-A3F66E21B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	Задача Герона.</a:t>
            </a:r>
            <a:r>
              <a:rPr lang="ru-RU" altLang="ru-RU" sz="2800" b="1" dirty="0"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Дана прямая </a:t>
            </a:r>
            <a:r>
              <a:rPr lang="ru-RU" altLang="ru-RU" sz="2800" i="1" dirty="0">
                <a:cs typeface="Times New Roman" panose="02020603050405020304" pitchFamily="18" charset="0"/>
              </a:rPr>
              <a:t>с</a:t>
            </a:r>
            <a:r>
              <a:rPr lang="ru-RU" altLang="ru-RU" sz="2800" dirty="0">
                <a:cs typeface="Times New Roman" panose="02020603050405020304" pitchFamily="18" charset="0"/>
              </a:rPr>
              <a:t> и две точки </a:t>
            </a:r>
            <a:r>
              <a:rPr lang="ru-RU" altLang="ru-RU" sz="2800" i="1" dirty="0">
                <a:cs typeface="Times New Roman" panose="02020603050405020304" pitchFamily="18" charset="0"/>
              </a:rPr>
              <a:t>А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ru-RU" altLang="ru-RU" sz="2800" i="1" dirty="0">
                <a:cs typeface="Times New Roman" panose="02020603050405020304" pitchFamily="18" charset="0"/>
              </a:rPr>
              <a:t>В</a:t>
            </a:r>
            <a:r>
              <a:rPr lang="ru-RU" altLang="ru-RU" sz="2800" dirty="0"/>
              <a:t>, не принадлежащие этой прямой</a:t>
            </a:r>
            <a:r>
              <a:rPr lang="ru-RU" altLang="ru-RU" sz="2800" dirty="0">
                <a:cs typeface="Times New Roman" panose="02020603050405020304" pitchFamily="18" charset="0"/>
              </a:rPr>
              <a:t>. </a:t>
            </a:r>
            <a:r>
              <a:rPr lang="ru-RU" altLang="ru-RU" sz="2800" dirty="0"/>
              <a:t>Н</a:t>
            </a:r>
            <a:r>
              <a:rPr lang="ru-RU" altLang="ru-RU" sz="2800" dirty="0">
                <a:cs typeface="Times New Roman" panose="02020603050405020304" pitchFamily="18" charset="0"/>
              </a:rPr>
              <a:t>ай</a:t>
            </a:r>
            <a:r>
              <a:rPr lang="ru-RU" altLang="ru-RU" sz="2800" dirty="0"/>
              <a:t>дите</a:t>
            </a:r>
            <a:r>
              <a:rPr lang="ru-RU" altLang="ru-RU" sz="2800" dirty="0">
                <a:cs typeface="Times New Roman" panose="02020603050405020304" pitchFamily="18" charset="0"/>
              </a:rPr>
              <a:t> такую точку </a:t>
            </a:r>
            <a:r>
              <a:rPr lang="ru-RU" altLang="ru-RU" sz="2800" i="1" dirty="0">
                <a:cs typeface="Times New Roman" panose="02020603050405020304" pitchFamily="18" charset="0"/>
              </a:rPr>
              <a:t>С</a:t>
            </a:r>
            <a:r>
              <a:rPr lang="ru-RU" altLang="ru-RU" sz="2800" dirty="0">
                <a:cs typeface="Times New Roman" panose="02020603050405020304" pitchFamily="18" charset="0"/>
              </a:rPr>
              <a:t> на прямой</a:t>
            </a:r>
            <a:r>
              <a:rPr lang="ru-RU" altLang="ru-RU" sz="2800" dirty="0"/>
              <a:t> </a:t>
            </a:r>
            <a:r>
              <a:rPr lang="en-US" altLang="ru-RU" sz="2800" i="1" dirty="0"/>
              <a:t>c</a:t>
            </a:r>
            <a:r>
              <a:rPr lang="ru-RU" altLang="ru-RU" sz="2800" dirty="0">
                <a:cs typeface="Times New Roman" panose="02020603050405020304" pitchFamily="18" charset="0"/>
              </a:rPr>
              <a:t>, </a:t>
            </a:r>
            <a:r>
              <a:rPr lang="ru-RU" altLang="ru-RU" sz="2800" dirty="0"/>
              <a:t>для которой</a:t>
            </a:r>
            <a:r>
              <a:rPr lang="ru-RU" altLang="ru-RU" sz="2800" dirty="0">
                <a:cs typeface="Times New Roman" panose="02020603050405020304" pitchFamily="18" charset="0"/>
              </a:rPr>
              <a:t> сумма расстояний </a:t>
            </a:r>
            <a:r>
              <a:rPr lang="ru-RU" altLang="ru-RU" sz="2800" i="1" dirty="0">
                <a:cs typeface="Times New Roman" panose="02020603050405020304" pitchFamily="18" charset="0"/>
              </a:rPr>
              <a:t>АС + СВ</a:t>
            </a:r>
            <a:r>
              <a:rPr lang="ru-RU" altLang="ru-RU" sz="2800" dirty="0">
                <a:cs typeface="Times New Roman" panose="02020603050405020304" pitchFamily="18" charset="0"/>
              </a:rPr>
              <a:t> наименьш</a:t>
            </a:r>
            <a:r>
              <a:rPr lang="ru-RU" altLang="ru-RU" sz="2800" dirty="0"/>
              <a:t>ая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  <a:r>
              <a:rPr lang="ru-RU" altLang="ru-RU" sz="2800" dirty="0"/>
              <a:t> </a:t>
            </a:r>
            <a:endParaRPr lang="en-US" altLang="ru-RU" sz="2800" dirty="0"/>
          </a:p>
        </p:txBody>
      </p:sp>
      <p:grpSp>
        <p:nvGrpSpPr>
          <p:cNvPr id="167946" name="Group 10">
            <a:extLst>
              <a:ext uri="{FF2B5EF4-FFF2-40B4-BE49-F238E27FC236}">
                <a16:creationId xmlns:a16="http://schemas.microsoft.com/office/drawing/2014/main" id="{7F8F5216-6770-7665-3B96-B565A1A055BF}"/>
              </a:ext>
            </a:extLst>
          </p:cNvPr>
          <p:cNvGrpSpPr>
            <a:grpSpLocks/>
          </p:cNvGrpSpPr>
          <p:nvPr/>
        </p:nvGrpSpPr>
        <p:grpSpPr bwMode="auto">
          <a:xfrm>
            <a:off x="0" y="1628775"/>
            <a:ext cx="9144000" cy="3468688"/>
            <a:chOff x="0" y="1026"/>
            <a:chExt cx="5760" cy="2185"/>
          </a:xfrm>
        </p:grpSpPr>
        <p:sp>
          <p:nvSpPr>
            <p:cNvPr id="2056" name="Text Box 4">
              <a:extLst>
                <a:ext uri="{FF2B5EF4-FFF2-40B4-BE49-F238E27FC236}">
                  <a16:creationId xmlns:a16="http://schemas.microsoft.com/office/drawing/2014/main" id="{01690FA5-58DE-0FE9-35BD-5CBF85F6F7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688"/>
              <a:ext cx="576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	Решение.</a:t>
              </a:r>
              <a:r>
                <a:rPr lang="ru-RU" altLang="ru-RU" dirty="0">
                  <a:solidFill>
                    <a:schemeClr val="accent1"/>
                  </a:solidFill>
                </a:rPr>
                <a:t> </a:t>
              </a:r>
              <a:r>
                <a:rPr lang="ru-RU" altLang="ru-RU" dirty="0"/>
                <a:t>Рассмотрим случай, когда точки </a:t>
              </a:r>
              <a:r>
                <a:rPr lang="en-US" altLang="ru-RU" i="1" dirty="0">
                  <a:cs typeface="Times New Roman" panose="02020603050405020304" pitchFamily="18" charset="0"/>
                </a:rPr>
                <a:t>A</a:t>
              </a:r>
              <a:r>
                <a:rPr lang="ru-RU" altLang="ru-RU" dirty="0">
                  <a:cs typeface="Times New Roman" panose="02020603050405020304" pitchFamily="18" charset="0"/>
                </a:rPr>
                <a:t> и </a:t>
              </a:r>
              <a:r>
                <a:rPr lang="en-US" altLang="ru-RU" i="1" dirty="0">
                  <a:cs typeface="Times New Roman" panose="02020603050405020304" pitchFamily="18" charset="0"/>
                </a:rPr>
                <a:t>B</a:t>
              </a:r>
              <a:r>
                <a:rPr lang="ru-RU" altLang="ru-RU" dirty="0">
                  <a:cs typeface="Times New Roman" panose="02020603050405020304" pitchFamily="18" charset="0"/>
                </a:rPr>
                <a:t> лежат по разные стороны от прямой </a:t>
              </a:r>
              <a:r>
                <a:rPr lang="en-US" altLang="ru-RU" i="1" dirty="0">
                  <a:cs typeface="Times New Roman" panose="02020603050405020304" pitchFamily="18" charset="0"/>
                </a:rPr>
                <a:t>c</a:t>
              </a:r>
              <a:r>
                <a:rPr lang="ru-RU" altLang="ru-RU" dirty="0"/>
                <a:t>. </a:t>
              </a:r>
              <a:endParaRPr lang="ru-RU" altLang="ru-RU" dirty="0">
                <a:cs typeface="Times New Roman" panose="02020603050405020304" pitchFamily="18" charset="0"/>
              </a:endParaRPr>
            </a:p>
          </p:txBody>
        </p:sp>
        <p:pic>
          <p:nvPicPr>
            <p:cNvPr id="2057" name="Picture 8">
              <a:extLst>
                <a:ext uri="{FF2B5EF4-FFF2-40B4-BE49-F238E27FC236}">
                  <a16:creationId xmlns:a16="http://schemas.microsoft.com/office/drawing/2014/main" id="{7FAA7A08-444E-7783-18B0-0B376B7E73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" y="1026"/>
              <a:ext cx="1959" cy="1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7947" name="Group 11">
            <a:extLst>
              <a:ext uri="{FF2B5EF4-FFF2-40B4-BE49-F238E27FC236}">
                <a16:creationId xmlns:a16="http://schemas.microsoft.com/office/drawing/2014/main" id="{0F1A8816-6F03-43D8-4FEF-D6D23BD70CFD}"/>
              </a:ext>
            </a:extLst>
          </p:cNvPr>
          <p:cNvGrpSpPr>
            <a:grpSpLocks/>
          </p:cNvGrpSpPr>
          <p:nvPr/>
        </p:nvGrpSpPr>
        <p:grpSpPr bwMode="auto">
          <a:xfrm>
            <a:off x="0" y="1628775"/>
            <a:ext cx="9144000" cy="5338761"/>
            <a:chOff x="0" y="1026"/>
            <a:chExt cx="5760" cy="3363"/>
          </a:xfrm>
        </p:grpSpPr>
        <p:sp>
          <p:nvSpPr>
            <p:cNvPr id="2054" name="Text Box 7">
              <a:extLst>
                <a:ext uri="{FF2B5EF4-FFF2-40B4-BE49-F238E27FC236}">
                  <a16:creationId xmlns:a16="http://schemas.microsoft.com/office/drawing/2014/main" id="{6B7D1856-DD7A-51B5-474B-D0F7CB6DC9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168"/>
              <a:ext cx="5760" cy="1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dirty="0"/>
                <a:t>	В этом случае</a:t>
              </a:r>
              <a:r>
                <a:rPr lang="ru-RU" altLang="ru-RU" dirty="0">
                  <a:cs typeface="Times New Roman" panose="02020603050405020304" pitchFamily="18" charset="0"/>
                </a:rPr>
                <a:t> искомой точкой </a:t>
              </a:r>
              <a:r>
                <a:rPr lang="en-US" altLang="ru-RU" i="1" dirty="0">
                  <a:cs typeface="Times New Roman" panose="02020603050405020304" pitchFamily="18" charset="0"/>
                </a:rPr>
                <a:t>C</a:t>
              </a:r>
              <a:r>
                <a:rPr lang="ru-RU" altLang="ru-RU" dirty="0">
                  <a:cs typeface="Times New Roman" panose="02020603050405020304" pitchFamily="18" charset="0"/>
                </a:rPr>
                <a:t> является точка пересечения отрезка </a:t>
              </a:r>
              <a:r>
                <a:rPr lang="en-US" altLang="ru-RU" i="1" dirty="0">
                  <a:cs typeface="Times New Roman" panose="02020603050405020304" pitchFamily="18" charset="0"/>
                </a:rPr>
                <a:t>AB </a:t>
              </a:r>
              <a:r>
                <a:rPr lang="ru-RU" altLang="ru-RU" dirty="0">
                  <a:cs typeface="Times New Roman" panose="02020603050405020304" pitchFamily="18" charset="0"/>
                </a:rPr>
                <a:t>и прямой </a:t>
              </a:r>
              <a:r>
                <a:rPr lang="en-US" altLang="ru-RU" i="1" dirty="0">
                  <a:cs typeface="Times New Roman" panose="02020603050405020304" pitchFamily="18" charset="0"/>
                </a:rPr>
                <a:t>c</a:t>
              </a:r>
              <a:r>
                <a:rPr lang="ru-RU" altLang="ru-RU" dirty="0">
                  <a:cs typeface="Times New Roman" panose="02020603050405020304" pitchFamily="18" charset="0"/>
                </a:rPr>
                <a:t>. Действительно, из неравенства треугольника следует, что для любой другой точки </a:t>
              </a:r>
              <a:r>
                <a:rPr lang="en-US" altLang="ru-RU" i="1" dirty="0">
                  <a:cs typeface="Times New Roman" panose="02020603050405020304" pitchFamily="18" charset="0"/>
                </a:rPr>
                <a:t>C</a:t>
              </a:r>
              <a:r>
                <a:rPr lang="ru-RU" altLang="ru-RU" i="1" dirty="0">
                  <a:cs typeface="Times New Roman" panose="02020603050405020304" pitchFamily="18" charset="0"/>
                </a:rPr>
                <a:t>'</a:t>
              </a:r>
              <a:r>
                <a:rPr lang="ru-RU" altLang="ru-RU" dirty="0">
                  <a:cs typeface="Times New Roman" panose="02020603050405020304" pitchFamily="18" charset="0"/>
                </a:rPr>
                <a:t> прямой </a:t>
              </a:r>
              <a:r>
                <a:rPr lang="en-US" altLang="ru-RU" i="1" dirty="0">
                  <a:cs typeface="Times New Roman" panose="02020603050405020304" pitchFamily="18" charset="0"/>
                </a:rPr>
                <a:t>c</a:t>
              </a:r>
              <a:r>
                <a:rPr lang="ru-RU" altLang="ru-RU" dirty="0">
                  <a:cs typeface="Times New Roman" panose="02020603050405020304" pitchFamily="18" charset="0"/>
                </a:rPr>
                <a:t> выполняется неравенство </a:t>
              </a:r>
              <a:r>
                <a:rPr lang="en-US" altLang="ru-RU" i="1" dirty="0">
                  <a:cs typeface="Times New Roman" panose="02020603050405020304" pitchFamily="18" charset="0"/>
                </a:rPr>
                <a:t>AC</a:t>
              </a:r>
              <a:r>
                <a:rPr lang="ru-RU" altLang="ru-RU" i="1" dirty="0">
                  <a:cs typeface="Times New Roman" panose="02020603050405020304" pitchFamily="18" charset="0"/>
                </a:rPr>
                <a:t>'</a:t>
              </a:r>
              <a:r>
                <a:rPr lang="ru-RU" altLang="ru-RU" dirty="0">
                  <a:cs typeface="Times New Roman" panose="02020603050405020304" pitchFamily="18" charset="0"/>
                </a:rPr>
                <a:t> + </a:t>
              </a:r>
              <a:r>
                <a:rPr lang="ru-RU" altLang="ru-RU" i="1" dirty="0">
                  <a:cs typeface="Times New Roman" panose="02020603050405020304" pitchFamily="18" charset="0"/>
                </a:rPr>
                <a:t>C'</a:t>
              </a:r>
              <a:r>
                <a:rPr lang="en-US" altLang="ru-RU" i="1" dirty="0">
                  <a:cs typeface="Times New Roman" panose="02020603050405020304" pitchFamily="18" charset="0"/>
                </a:rPr>
                <a:t>B </a:t>
              </a:r>
              <a:r>
                <a:rPr lang="ru-RU" altLang="ru-RU" dirty="0">
                  <a:cs typeface="Times New Roman" panose="02020603050405020304" pitchFamily="18" charset="0"/>
                </a:rPr>
                <a:t>&gt; </a:t>
              </a:r>
              <a:r>
                <a:rPr lang="en-US" altLang="ru-RU" i="1" dirty="0">
                  <a:cs typeface="Times New Roman" panose="02020603050405020304" pitchFamily="18" charset="0"/>
                </a:rPr>
                <a:t>AC</a:t>
              </a:r>
              <a:r>
                <a:rPr lang="ru-RU" altLang="ru-RU" dirty="0">
                  <a:cs typeface="Times New Roman" panose="02020603050405020304" pitchFamily="18" charset="0"/>
                </a:rPr>
                <a:t> + </a:t>
              </a:r>
              <a:r>
                <a:rPr lang="ru-RU" altLang="ru-RU" i="1" dirty="0">
                  <a:cs typeface="Times New Roman" panose="02020603050405020304" pitchFamily="18" charset="0"/>
                </a:rPr>
                <a:t>C</a:t>
              </a:r>
              <a:r>
                <a:rPr lang="en-US" altLang="ru-RU" i="1" dirty="0">
                  <a:cs typeface="Times New Roman" panose="02020603050405020304" pitchFamily="18" charset="0"/>
                </a:rPr>
                <a:t>B </a:t>
              </a:r>
              <a:r>
                <a:rPr lang="ru-RU" altLang="ru-RU" dirty="0">
                  <a:cs typeface="Times New Roman" panose="02020603050405020304" pitchFamily="18" charset="0"/>
                </a:rPr>
                <a:t>и, значит, сумма </a:t>
              </a:r>
              <a:r>
                <a:rPr lang="en-US" altLang="ru-RU" i="1" dirty="0">
                  <a:cs typeface="Times New Roman" panose="02020603050405020304" pitchFamily="18" charset="0"/>
                </a:rPr>
                <a:t>AC</a:t>
              </a:r>
              <a:r>
                <a:rPr lang="ru-RU" altLang="ru-RU" dirty="0">
                  <a:cs typeface="Times New Roman" panose="02020603050405020304" pitchFamily="18" charset="0"/>
                </a:rPr>
                <a:t> + </a:t>
              </a:r>
              <a:r>
                <a:rPr lang="ru-RU" altLang="ru-RU" i="1" dirty="0">
                  <a:cs typeface="Times New Roman" panose="02020603050405020304" pitchFamily="18" charset="0"/>
                </a:rPr>
                <a:t>C</a:t>
              </a:r>
              <a:r>
                <a:rPr lang="en-US" altLang="ru-RU" i="1" dirty="0">
                  <a:cs typeface="Times New Roman" panose="02020603050405020304" pitchFamily="18" charset="0"/>
                </a:rPr>
                <a:t>B</a:t>
              </a:r>
              <a:r>
                <a:rPr lang="ru-RU" altLang="ru-RU" i="1" dirty="0">
                  <a:cs typeface="Times New Roman" panose="02020603050405020304" pitchFamily="18" charset="0"/>
                </a:rPr>
                <a:t>  </a:t>
              </a:r>
              <a:r>
                <a:rPr lang="ru-RU" altLang="ru-RU" dirty="0">
                  <a:cs typeface="Times New Roman" panose="02020603050405020304" pitchFamily="18" charset="0"/>
                </a:rPr>
                <a:t>будет  наименьшей. </a:t>
              </a:r>
            </a:p>
          </p:txBody>
        </p:sp>
        <p:pic>
          <p:nvPicPr>
            <p:cNvPr id="2055" name="Picture 9">
              <a:extLst>
                <a:ext uri="{FF2B5EF4-FFF2-40B4-BE49-F238E27FC236}">
                  <a16:creationId xmlns:a16="http://schemas.microsoft.com/office/drawing/2014/main" id="{008CE0C8-1874-5493-7FA9-A3B0A2D1BD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" y="1026"/>
              <a:ext cx="1975" cy="16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>
            <a:extLst>
              <a:ext uri="{FF2B5EF4-FFF2-40B4-BE49-F238E27FC236}">
                <a16:creationId xmlns:a16="http://schemas.microsoft.com/office/drawing/2014/main" id="{6F8B0BC6-4103-0693-5BC8-A7F5945D1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333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Рассмотрим случай, когда</a:t>
            </a:r>
            <a:r>
              <a:rPr lang="ru-RU" altLang="ru-RU" dirty="0">
                <a:cs typeface="Times New Roman" panose="02020603050405020304" pitchFamily="18" charset="0"/>
              </a:rPr>
              <a:t> точки </a:t>
            </a:r>
            <a:r>
              <a:rPr lang="en-US" altLang="ru-RU" i="1" dirty="0">
                <a:cs typeface="Times New Roman" panose="02020603050405020304" pitchFamily="18" charset="0"/>
              </a:rPr>
              <a:t>A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dirty="0">
                <a:cs typeface="Times New Roman" panose="02020603050405020304" pitchFamily="18" charset="0"/>
              </a:rPr>
              <a:t> лежат по одну сторону от прямой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dirty="0"/>
              <a:t>. 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pic>
        <p:nvPicPr>
          <p:cNvPr id="3076" name="Picture 7">
            <a:extLst>
              <a:ext uri="{FF2B5EF4-FFF2-40B4-BE49-F238E27FC236}">
                <a16:creationId xmlns:a16="http://schemas.microsoft.com/office/drawing/2014/main" id="{5FE301B1-8D91-DDFA-4A5E-C491722D4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14400"/>
            <a:ext cx="2874963" cy="159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0000" name="Group 16">
            <a:extLst>
              <a:ext uri="{FF2B5EF4-FFF2-40B4-BE49-F238E27FC236}">
                <a16:creationId xmlns:a16="http://schemas.microsoft.com/office/drawing/2014/main" id="{9BD95551-71E7-69B1-4516-3A188E9B9418}"/>
              </a:ext>
            </a:extLst>
          </p:cNvPr>
          <p:cNvGrpSpPr>
            <a:grpSpLocks/>
          </p:cNvGrpSpPr>
          <p:nvPr/>
        </p:nvGrpSpPr>
        <p:grpSpPr bwMode="auto">
          <a:xfrm>
            <a:off x="0" y="914400"/>
            <a:ext cx="9144000" cy="5981700"/>
            <a:chOff x="0" y="576"/>
            <a:chExt cx="5760" cy="3768"/>
          </a:xfrm>
        </p:grpSpPr>
        <p:sp>
          <p:nvSpPr>
            <p:cNvPr id="3078" name="Text Box 5">
              <a:extLst>
                <a:ext uri="{FF2B5EF4-FFF2-40B4-BE49-F238E27FC236}">
                  <a16:creationId xmlns:a16="http://schemas.microsoft.com/office/drawing/2014/main" id="{E478BBC2-EBD6-830A-1ED6-48EF655AE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192"/>
              <a:ext cx="5760" cy="2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dirty="0"/>
                <a:t>	В этом случае и</a:t>
              </a:r>
              <a:r>
                <a:rPr lang="ru-RU" altLang="ru-RU" dirty="0">
                  <a:cs typeface="Times New Roman" panose="02020603050405020304" pitchFamily="18" charset="0"/>
                </a:rPr>
                <a:t>з точки </a:t>
              </a:r>
              <a:r>
                <a:rPr lang="ru-RU" altLang="ru-RU" i="1" dirty="0">
                  <a:cs typeface="Times New Roman" panose="02020603050405020304" pitchFamily="18" charset="0"/>
                </a:rPr>
                <a:t>В</a:t>
              </a:r>
              <a:r>
                <a:rPr lang="ru-RU" altLang="ru-RU" dirty="0">
                  <a:cs typeface="Times New Roman" panose="02020603050405020304" pitchFamily="18" charset="0"/>
                </a:rPr>
                <a:t> опустим на прямую </a:t>
              </a:r>
              <a:r>
                <a:rPr lang="ru-RU" altLang="ru-RU" i="1" dirty="0">
                  <a:cs typeface="Times New Roman" panose="02020603050405020304" pitchFamily="18" charset="0"/>
                </a:rPr>
                <a:t>с</a:t>
              </a:r>
              <a:r>
                <a:rPr lang="ru-RU" altLang="ru-RU" dirty="0">
                  <a:cs typeface="Times New Roman" panose="02020603050405020304" pitchFamily="18" charset="0"/>
                </a:rPr>
                <a:t> перпендикуляр </a:t>
              </a:r>
              <a:r>
                <a:rPr lang="ru-RU" altLang="ru-RU" i="1" dirty="0">
                  <a:cs typeface="Times New Roman" panose="02020603050405020304" pitchFamily="18" charset="0"/>
                </a:rPr>
                <a:t>ВН</a:t>
              </a:r>
              <a:r>
                <a:rPr lang="ru-RU" altLang="ru-RU" dirty="0">
                  <a:cs typeface="Times New Roman" panose="02020603050405020304" pitchFamily="18" charset="0"/>
                </a:rPr>
                <a:t> и отложим отрезок </a:t>
              </a:r>
              <a:r>
                <a:rPr lang="ru-RU" altLang="ru-RU" i="1" dirty="0">
                  <a:cs typeface="Times New Roman" panose="02020603050405020304" pitchFamily="18" charset="0"/>
                </a:rPr>
                <a:t>НВ'</a:t>
              </a:r>
              <a:r>
                <a:rPr lang="ru-RU" altLang="ru-RU" dirty="0">
                  <a:cs typeface="Times New Roman" panose="02020603050405020304" pitchFamily="18" charset="0"/>
                </a:rPr>
                <a:t>, равный </a:t>
              </a:r>
              <a:r>
                <a:rPr lang="ru-RU" altLang="ru-RU" i="1" dirty="0">
                  <a:cs typeface="Times New Roman" panose="02020603050405020304" pitchFamily="18" charset="0"/>
                </a:rPr>
                <a:t>ВН</a:t>
              </a:r>
              <a:r>
                <a:rPr lang="ru-RU" altLang="ru-RU" dirty="0">
                  <a:cs typeface="Times New Roman" panose="02020603050405020304" pitchFamily="18" charset="0"/>
                </a:rPr>
                <a:t>. Пусть </a:t>
              </a:r>
              <a:r>
                <a:rPr lang="ru-RU" altLang="ru-RU" i="1" dirty="0">
                  <a:cs typeface="Times New Roman" panose="02020603050405020304" pitchFamily="18" charset="0"/>
                </a:rPr>
                <a:t>С'</a:t>
              </a:r>
              <a:r>
                <a:rPr lang="ru-RU" altLang="ru-RU" dirty="0">
                  <a:cs typeface="Times New Roman" panose="02020603050405020304" pitchFamily="18" charset="0"/>
                </a:rPr>
                <a:t> – </a:t>
              </a:r>
              <a:r>
                <a:rPr lang="ru-RU" altLang="ru-RU" dirty="0"/>
                <a:t>произвольная </a:t>
              </a:r>
              <a:r>
                <a:rPr lang="ru-RU" altLang="ru-RU" dirty="0">
                  <a:cs typeface="Times New Roman" panose="02020603050405020304" pitchFamily="18" charset="0"/>
                </a:rPr>
                <a:t>точка на прямой </a:t>
              </a:r>
              <a:r>
                <a:rPr lang="en-US" altLang="ru-RU" i="1" dirty="0">
                  <a:cs typeface="Times New Roman" panose="02020603050405020304" pitchFamily="18" charset="0"/>
                </a:rPr>
                <a:t>c</a:t>
              </a:r>
              <a:r>
                <a:rPr lang="ru-RU" altLang="ru-RU" dirty="0">
                  <a:cs typeface="Times New Roman" panose="02020603050405020304" pitchFamily="18" charset="0"/>
                </a:rPr>
                <a:t>. Прямоугольные треугольники </a:t>
              </a:r>
              <a:r>
                <a:rPr lang="en-US" altLang="ru-RU" i="1" dirty="0">
                  <a:cs typeface="Times New Roman" panose="02020603050405020304" pitchFamily="18" charset="0"/>
                </a:rPr>
                <a:t>BHC</a:t>
              </a:r>
              <a:r>
                <a:rPr lang="ru-RU" altLang="ru-RU" i="1" dirty="0">
                  <a:cs typeface="Times New Roman" panose="02020603050405020304" pitchFamily="18" charset="0"/>
                </a:rPr>
                <a:t>' </a:t>
              </a:r>
              <a:r>
                <a:rPr lang="ru-RU" altLang="ru-RU" dirty="0">
                  <a:cs typeface="Times New Roman" panose="02020603050405020304" pitchFamily="18" charset="0"/>
                </a:rPr>
                <a:t>и </a:t>
              </a:r>
              <a:r>
                <a:rPr lang="en-US" altLang="ru-RU" i="1" dirty="0">
                  <a:cs typeface="Times New Roman" panose="02020603050405020304" pitchFamily="18" charset="0"/>
                </a:rPr>
                <a:t>B</a:t>
              </a:r>
              <a:r>
                <a:rPr lang="ru-RU" altLang="ru-RU" i="1" dirty="0">
                  <a:cs typeface="Times New Roman" panose="02020603050405020304" pitchFamily="18" charset="0"/>
                </a:rPr>
                <a:t>'</a:t>
              </a:r>
              <a:r>
                <a:rPr lang="en-US" altLang="ru-RU" i="1" dirty="0">
                  <a:cs typeface="Times New Roman" panose="02020603050405020304" pitchFamily="18" charset="0"/>
                </a:rPr>
                <a:t>H</a:t>
              </a:r>
              <a:r>
                <a:rPr lang="ru-RU" altLang="ru-RU" i="1" dirty="0">
                  <a:cs typeface="Times New Roman" panose="02020603050405020304" pitchFamily="18" charset="0"/>
                </a:rPr>
                <a:t>'</a:t>
              </a:r>
              <a:r>
                <a:rPr lang="en-US" altLang="ru-RU" i="1" dirty="0">
                  <a:cs typeface="Times New Roman" panose="02020603050405020304" pitchFamily="18" charset="0"/>
                </a:rPr>
                <a:t>C</a:t>
              </a:r>
              <a:r>
                <a:rPr lang="ru-RU" altLang="ru-RU" i="1" dirty="0">
                  <a:cs typeface="Times New Roman" panose="02020603050405020304" pitchFamily="18" charset="0"/>
                </a:rPr>
                <a:t>' </a:t>
              </a:r>
              <a:r>
                <a:rPr lang="ru-RU" altLang="ru-RU" dirty="0">
                  <a:cs typeface="Times New Roman" panose="02020603050405020304" pitchFamily="18" charset="0"/>
                </a:rPr>
                <a:t>равны (по двум катетам), следовательно, имеет место равенство </a:t>
              </a:r>
              <a:r>
                <a:rPr lang="ru-RU" altLang="ru-RU" i="1" dirty="0">
                  <a:cs typeface="Times New Roman" panose="02020603050405020304" pitchFamily="18" charset="0"/>
                </a:rPr>
                <a:t>С'В</a:t>
              </a:r>
              <a:r>
                <a:rPr lang="ru-RU" altLang="ru-RU" dirty="0">
                  <a:cs typeface="Times New Roman" panose="02020603050405020304" pitchFamily="18" charset="0"/>
                </a:rPr>
                <a:t> = </a:t>
              </a:r>
              <a:r>
                <a:rPr lang="ru-RU" altLang="ru-RU" i="1" dirty="0">
                  <a:cs typeface="Times New Roman" panose="02020603050405020304" pitchFamily="18" charset="0"/>
                </a:rPr>
                <a:t>С'В'</a:t>
              </a:r>
              <a:r>
                <a:rPr lang="ru-RU" altLang="ru-RU" dirty="0">
                  <a:cs typeface="Times New Roman" panose="02020603050405020304" pitchFamily="18" charset="0"/>
                </a:rPr>
                <a:t>. Поэтому сумма </a:t>
              </a:r>
              <a:r>
                <a:rPr lang="ru-RU" altLang="ru-RU" i="1" dirty="0">
                  <a:cs typeface="Times New Roman" panose="02020603050405020304" pitchFamily="18" charset="0"/>
                </a:rPr>
                <a:t>АС' + С'В</a:t>
              </a:r>
              <a:r>
                <a:rPr lang="ru-RU" altLang="ru-RU" dirty="0">
                  <a:cs typeface="Times New Roman" panose="02020603050405020304" pitchFamily="18" charset="0"/>
                </a:rPr>
                <a:t> будет наименьшей тогда и только тогда, когда наименьшей будет равная ей сумма </a:t>
              </a:r>
              <a:r>
                <a:rPr lang="ru-RU" altLang="ru-RU" i="1" dirty="0">
                  <a:cs typeface="Times New Roman" panose="02020603050405020304" pitchFamily="18" charset="0"/>
                </a:rPr>
                <a:t>АС' + С'В'</a:t>
              </a:r>
              <a:r>
                <a:rPr lang="ru-RU" altLang="ru-RU" dirty="0">
                  <a:cs typeface="Times New Roman" panose="02020603050405020304" pitchFamily="18" charset="0"/>
                </a:rPr>
                <a:t>. Ясно, что последняя сумма является наименьшей в случае, если точки </a:t>
              </a:r>
              <a:r>
                <a:rPr lang="ru-RU" altLang="ru-RU" i="1" dirty="0">
                  <a:cs typeface="Times New Roman" panose="02020603050405020304" pitchFamily="18" charset="0"/>
                </a:rPr>
                <a:t>А</a:t>
              </a:r>
              <a:r>
                <a:rPr lang="ru-RU" altLang="ru-RU" dirty="0">
                  <a:cs typeface="Times New Roman" panose="02020603050405020304" pitchFamily="18" charset="0"/>
                </a:rPr>
                <a:t>,</a:t>
              </a:r>
              <a:r>
                <a:rPr lang="ru-RU" altLang="ru-RU" i="1" dirty="0">
                  <a:cs typeface="Times New Roman" panose="02020603050405020304" pitchFamily="18" charset="0"/>
                </a:rPr>
                <a:t> В'</a:t>
              </a:r>
              <a:r>
                <a:rPr lang="ru-RU" altLang="ru-RU" dirty="0">
                  <a:cs typeface="Times New Roman" panose="02020603050405020304" pitchFamily="18" charset="0"/>
                </a:rPr>
                <a:t>,</a:t>
              </a:r>
              <a:r>
                <a:rPr lang="ru-RU" altLang="ru-RU" i="1" dirty="0">
                  <a:cs typeface="Times New Roman" panose="02020603050405020304" pitchFamily="18" charset="0"/>
                </a:rPr>
                <a:t> С'</a:t>
              </a:r>
              <a:r>
                <a:rPr lang="ru-RU" altLang="ru-RU" dirty="0">
                  <a:cs typeface="Times New Roman" panose="02020603050405020304" pitchFamily="18" charset="0"/>
                </a:rPr>
                <a:t> лежат на одной прямой, т.е. искомая точка </a:t>
              </a:r>
              <a:r>
                <a:rPr lang="ru-RU" altLang="ru-RU" i="1" dirty="0">
                  <a:cs typeface="Times New Roman" panose="02020603050405020304" pitchFamily="18" charset="0"/>
                </a:rPr>
                <a:t>С</a:t>
              </a:r>
              <a:r>
                <a:rPr lang="ru-RU" altLang="ru-RU" dirty="0">
                  <a:cs typeface="Times New Roman" panose="02020603050405020304" pitchFamily="18" charset="0"/>
                </a:rPr>
                <a:t> является точкой пересечения отрезка </a:t>
              </a:r>
              <a:r>
                <a:rPr lang="ru-RU" altLang="ru-RU" i="1" dirty="0">
                  <a:cs typeface="Times New Roman" panose="02020603050405020304" pitchFamily="18" charset="0"/>
                </a:rPr>
                <a:t>АВ'</a:t>
              </a:r>
              <a:r>
                <a:rPr lang="ru-RU" altLang="ru-RU" dirty="0">
                  <a:cs typeface="Times New Roman" panose="02020603050405020304" pitchFamily="18" charset="0"/>
                </a:rPr>
                <a:t> с прямой </a:t>
              </a:r>
              <a:r>
                <a:rPr lang="ru-RU" altLang="ru-RU" i="1" dirty="0">
                  <a:cs typeface="Times New Roman" panose="02020603050405020304" pitchFamily="18" charset="0"/>
                </a:rPr>
                <a:t>с</a:t>
              </a:r>
              <a:r>
                <a:rPr lang="ru-RU" altLang="ru-RU" dirty="0">
                  <a:cs typeface="Times New Roman" panose="02020603050405020304" pitchFamily="18" charset="0"/>
                </a:rPr>
                <a:t>. </a:t>
              </a:r>
              <a:endParaRPr lang="en-US" altLang="ru-RU" dirty="0">
                <a:cs typeface="Times New Roman" panose="02020603050405020304" pitchFamily="18" charset="0"/>
              </a:endParaRPr>
            </a:p>
          </p:txBody>
        </p:sp>
        <p:pic>
          <p:nvPicPr>
            <p:cNvPr id="3079" name="Picture 15">
              <a:extLst>
                <a:ext uri="{FF2B5EF4-FFF2-40B4-BE49-F238E27FC236}">
                  <a16:creationId xmlns:a16="http://schemas.microsoft.com/office/drawing/2014/main" id="{30FA4619-3BC6-7D5D-EE3A-431A99A8FA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576"/>
              <a:ext cx="1811" cy="1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0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88DCC0-4D72-F44A-4500-47C727C60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0346"/>
            <a:ext cx="9144000" cy="3497307"/>
          </a:xfrm>
          <a:prstGeom prst="rect">
            <a:avLst/>
          </a:prstGeom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id="{1329F7FE-4713-7CAE-2822-050D6BFFB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265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dirty="0">
                <a:solidFill>
                  <a:srgbClr val="FF0000"/>
                </a:solidFill>
              </a:rPr>
              <a:t>Модульная структура нашего учебника 7 класса</a:t>
            </a:r>
          </a:p>
        </p:txBody>
      </p:sp>
    </p:spTree>
    <p:extLst>
      <p:ext uri="{BB962C8B-B14F-4D97-AF65-F5344CB8AC3E}">
        <p14:creationId xmlns:p14="http://schemas.microsoft.com/office/powerpoint/2010/main" val="31771589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>
            <a:extLst>
              <a:ext uri="{FF2B5EF4-FFF2-40B4-BE49-F238E27FC236}">
                <a16:creationId xmlns:a16="http://schemas.microsoft.com/office/drawing/2014/main" id="{CA49A340-E96D-4355-9303-DC7D3E5D6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403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dirty="0"/>
              <a:t>	</a:t>
            </a:r>
            <a:r>
              <a:rPr lang="ru-RU" altLang="ru-RU" sz="2000" dirty="0"/>
              <a:t>Проверить различные гипотезы и найти искомую точку может помочь программа </a:t>
            </a:r>
            <a:r>
              <a:rPr lang="en-US" altLang="ru-RU" sz="2000" dirty="0"/>
              <a:t>GeoGebra.</a:t>
            </a:r>
          </a:p>
          <a:p>
            <a:pPr algn="just" eaLnBrk="1" hangingPunct="1">
              <a:spcBef>
                <a:spcPts val="0"/>
              </a:spcBef>
            </a:pPr>
            <a:r>
              <a:rPr lang="en-US" altLang="ru-RU" sz="2000" dirty="0">
                <a:cs typeface="Times New Roman" panose="02020603050405020304" pitchFamily="18" charset="0"/>
              </a:rPr>
              <a:t>	</a:t>
            </a:r>
            <a:r>
              <a:rPr lang="ru-RU" altLang="ru-RU" sz="2000" dirty="0">
                <a:cs typeface="Times New Roman" panose="02020603050405020304" pitchFamily="18" charset="0"/>
              </a:rPr>
              <a:t>Изобразим прямую и две точки </a:t>
            </a:r>
            <a:r>
              <a:rPr lang="en-US" altLang="ru-RU" sz="2000" i="1" dirty="0">
                <a:cs typeface="Times New Roman" panose="02020603050405020304" pitchFamily="18" charset="0"/>
              </a:rPr>
              <a:t>A </a:t>
            </a:r>
            <a:r>
              <a:rPr lang="ru-RU" altLang="ru-RU" sz="2000" dirty="0">
                <a:cs typeface="Times New Roman" panose="02020603050405020304" pitchFamily="18" charset="0"/>
              </a:rPr>
              <a:t>и </a:t>
            </a:r>
            <a:r>
              <a:rPr lang="en-US" altLang="ru-RU" sz="2000" i="1" dirty="0">
                <a:cs typeface="Times New Roman" panose="02020603050405020304" pitchFamily="18" charset="0"/>
              </a:rPr>
              <a:t>B</a:t>
            </a:r>
            <a:r>
              <a:rPr lang="ru-RU" altLang="ru-RU" sz="2000" dirty="0">
                <a:cs typeface="Times New Roman" panose="02020603050405020304" pitchFamily="18" charset="0"/>
              </a:rPr>
              <a:t>, лежащие от неё по одну сторону.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sz="2000" dirty="0">
                <a:cs typeface="Times New Roman" panose="02020603050405020304" pitchFamily="18" charset="0"/>
              </a:rPr>
              <a:t>	Отметим точку </a:t>
            </a:r>
            <a:r>
              <a:rPr lang="en-US" altLang="ru-RU" sz="2000" i="1" dirty="0">
                <a:cs typeface="Times New Roman" panose="02020603050405020304" pitchFamily="18" charset="0"/>
              </a:rPr>
              <a:t>C </a:t>
            </a:r>
            <a:r>
              <a:rPr lang="ru-RU" altLang="ru-RU" sz="2000" dirty="0">
                <a:cs typeface="Times New Roman" panose="02020603050405020304" pitchFamily="18" charset="0"/>
              </a:rPr>
              <a:t>на прямой, и соединим её отрезками с точками </a:t>
            </a:r>
            <a:r>
              <a:rPr lang="en-US" altLang="ru-RU" sz="2000" i="1" dirty="0">
                <a:cs typeface="Times New Roman" panose="02020603050405020304" pitchFamily="18" charset="0"/>
              </a:rPr>
              <a:t>A</a:t>
            </a:r>
            <a:r>
              <a:rPr lang="ru-RU" altLang="ru-RU" sz="2000" dirty="0">
                <a:cs typeface="Times New Roman" panose="02020603050405020304" pitchFamily="18" charset="0"/>
              </a:rPr>
              <a:t> и </a:t>
            </a:r>
            <a:r>
              <a:rPr lang="en-US" altLang="ru-RU" sz="2000" i="1" dirty="0">
                <a:cs typeface="Times New Roman" panose="02020603050405020304" pitchFamily="18" charset="0"/>
              </a:rPr>
              <a:t>B</a:t>
            </a:r>
            <a:r>
              <a:rPr lang="ru-RU" altLang="ru-RU" sz="2000" i="1" dirty="0"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sz="2000" i="1" dirty="0">
                <a:cs typeface="Times New Roman" panose="02020603050405020304" pitchFamily="18" charset="0"/>
              </a:rPr>
              <a:t>	</a:t>
            </a:r>
            <a:r>
              <a:rPr lang="ru-RU" altLang="ru-RU" sz="2000" dirty="0">
                <a:cs typeface="Times New Roman" panose="02020603050405020304" pitchFamily="18" charset="0"/>
              </a:rPr>
              <a:t>Найдём длину ломаной </a:t>
            </a:r>
            <a:r>
              <a:rPr lang="en-US" altLang="ru-RU" sz="2000" i="1" dirty="0">
                <a:cs typeface="Times New Roman" panose="02020603050405020304" pitchFamily="18" charset="0"/>
              </a:rPr>
              <a:t>ACB</a:t>
            </a:r>
            <a:r>
              <a:rPr lang="en-US" altLang="ru-RU" sz="2000" dirty="0"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spcBef>
                <a:spcPts val="0"/>
              </a:spcBef>
            </a:pPr>
            <a:r>
              <a:rPr lang="en-US" altLang="ru-RU" sz="2000" dirty="0">
                <a:cs typeface="Times New Roman" panose="02020603050405020304" pitchFamily="18" charset="0"/>
              </a:rPr>
              <a:t>	</a:t>
            </a:r>
            <a:r>
              <a:rPr lang="ru-RU" altLang="ru-RU" sz="2000" dirty="0">
                <a:cs typeface="Times New Roman" panose="02020603050405020304" pitchFamily="18" charset="0"/>
              </a:rPr>
              <a:t>Перемещая точку </a:t>
            </a:r>
            <a:r>
              <a:rPr lang="en-US" altLang="ru-RU" sz="2000" i="1" dirty="0">
                <a:cs typeface="Times New Roman" panose="02020603050405020304" pitchFamily="18" charset="0"/>
              </a:rPr>
              <a:t>C </a:t>
            </a:r>
            <a:r>
              <a:rPr lang="ru-RU" altLang="ru-RU" sz="2000" dirty="0">
                <a:cs typeface="Times New Roman" panose="02020603050405020304" pitchFamily="18" charset="0"/>
              </a:rPr>
              <a:t>по прямой, найдём её положение, при котором длина этой ломаной наименьшая.</a:t>
            </a:r>
            <a:endParaRPr lang="en-US" altLang="ru-RU" sz="20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DCDC67-851E-48E9-9818-771EAFCF7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2492896"/>
            <a:ext cx="5399509" cy="407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025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>
            <a:extLst>
              <a:ext uri="{FF2B5EF4-FFF2-40B4-BE49-F238E27FC236}">
                <a16:creationId xmlns:a16="http://schemas.microsoft.com/office/drawing/2014/main" id="{3393DAA0-2FB1-3E0D-E60C-E0EDFE22E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976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0000"/>
                </a:solidFill>
              </a:rPr>
              <a:t>	Задача об остановке автобуса.</a:t>
            </a:r>
            <a:r>
              <a:rPr lang="ru-RU" altLang="ru-RU" dirty="0"/>
              <a:t> Населенные пункты </a:t>
            </a:r>
            <a:r>
              <a:rPr lang="en-US" altLang="ru-RU" i="1" dirty="0"/>
              <a:t>A </a:t>
            </a:r>
            <a:r>
              <a:rPr lang="ru-RU" altLang="ru-RU" dirty="0"/>
              <a:t>и </a:t>
            </a:r>
            <a:r>
              <a:rPr lang="en-US" altLang="ru-RU" i="1" dirty="0"/>
              <a:t>B</a:t>
            </a:r>
            <a:r>
              <a:rPr lang="ru-RU" altLang="ru-RU" dirty="0"/>
              <a:t> расположены по одну сторону от шоссе </a:t>
            </a:r>
            <a:r>
              <a:rPr lang="en-US" altLang="ru-RU" i="1" dirty="0"/>
              <a:t>c</a:t>
            </a:r>
            <a:r>
              <a:rPr lang="ru-RU" altLang="ru-RU" dirty="0"/>
              <a:t>. Требуется построить автобусную остановку и проложить от нее дорожки до населенных пунктов. Укажите расположение остановки, при котором суммарная длина дорожек наименьшая.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pic>
        <p:nvPicPr>
          <p:cNvPr id="5124" name="Picture 8">
            <a:extLst>
              <a:ext uri="{FF2B5EF4-FFF2-40B4-BE49-F238E27FC236}">
                <a16:creationId xmlns:a16="http://schemas.microsoft.com/office/drawing/2014/main" id="{FA72ABD9-54B7-62D3-ECD6-3B8094544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25968"/>
            <a:ext cx="3078163" cy="16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2522" name="Group 10">
            <a:extLst>
              <a:ext uri="{FF2B5EF4-FFF2-40B4-BE49-F238E27FC236}">
                <a16:creationId xmlns:a16="http://schemas.microsoft.com/office/drawing/2014/main" id="{2472876B-C569-20F9-7C99-FB8EE214CC1F}"/>
              </a:ext>
            </a:extLst>
          </p:cNvPr>
          <p:cNvGrpSpPr>
            <a:grpSpLocks/>
          </p:cNvGrpSpPr>
          <p:nvPr/>
        </p:nvGrpSpPr>
        <p:grpSpPr bwMode="auto">
          <a:xfrm>
            <a:off x="15081" y="2025968"/>
            <a:ext cx="9144000" cy="3232150"/>
            <a:chOff x="0" y="1200"/>
            <a:chExt cx="5760" cy="2036"/>
          </a:xfrm>
        </p:grpSpPr>
        <p:sp>
          <p:nvSpPr>
            <p:cNvPr id="5126" name="Text Box 6">
              <a:extLst>
                <a:ext uri="{FF2B5EF4-FFF2-40B4-BE49-F238E27FC236}">
                  <a16:creationId xmlns:a16="http://schemas.microsoft.com/office/drawing/2014/main" id="{01C340F2-4350-4059-E6EC-73274AF231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948"/>
              <a:ext cx="57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	Решение.</a:t>
              </a:r>
              <a:r>
                <a:rPr lang="ru-RU" altLang="ru-RU" dirty="0">
                  <a:cs typeface="Times New Roman" panose="02020603050405020304" pitchFamily="18" charset="0"/>
                </a:rPr>
                <a:t> </a:t>
              </a:r>
              <a:r>
                <a:rPr lang="ru-RU" altLang="ru-RU" dirty="0"/>
                <a:t>Решение следует из задачи Герона.</a:t>
              </a:r>
              <a:endParaRPr lang="en-US" altLang="ru-RU" dirty="0"/>
            </a:p>
          </p:txBody>
        </p:sp>
        <p:pic>
          <p:nvPicPr>
            <p:cNvPr id="5127" name="Picture 9">
              <a:extLst>
                <a:ext uri="{FF2B5EF4-FFF2-40B4-BE49-F238E27FC236}">
                  <a16:creationId xmlns:a16="http://schemas.microsoft.com/office/drawing/2014/main" id="{F84D47F7-7F1D-3CC9-B921-289C5CDECD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7" y="1200"/>
              <a:ext cx="1939" cy="1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Отражение света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728" y="656069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sz="2800" dirty="0"/>
              <a:t>Известно, что свет распространяется по кратчайшему пути. Докажите, что если свет исходит из точки </a:t>
            </a:r>
            <a:r>
              <a:rPr lang="en-US" altLang="ru-RU" sz="2800" i="1" dirty="0"/>
              <a:t>A</a:t>
            </a:r>
            <a:r>
              <a:rPr lang="ru-RU" altLang="ru-RU" sz="2800" dirty="0"/>
              <a:t>, отражается от зеркала </a:t>
            </a:r>
            <a:r>
              <a:rPr lang="en-US" altLang="ru-RU" sz="2800" i="1" dirty="0"/>
              <a:t>c </a:t>
            </a:r>
            <a:r>
              <a:rPr lang="ru-RU" altLang="ru-RU" sz="2800" dirty="0"/>
              <a:t>и попадает в точку </a:t>
            </a:r>
            <a:r>
              <a:rPr lang="en-US" altLang="ru-RU" sz="2800" i="1" dirty="0"/>
              <a:t>B</a:t>
            </a:r>
            <a:r>
              <a:rPr lang="ru-RU" altLang="ru-RU" sz="2800" dirty="0"/>
              <a:t>, то углы 1 и 2 равны.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410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36912"/>
            <a:ext cx="2874963" cy="185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116632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Решение.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Из задачи Герона следует, что угол 1 равен углу 3 (как вертикальные углы), угол 2 равен углу 3 (как соответствующие углы в равных треугольниках </a:t>
            </a:r>
            <a:r>
              <a:rPr lang="en-US" altLang="ru-RU" sz="2800" i="1" dirty="0"/>
              <a:t>BHC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B’HC</a:t>
            </a:r>
            <a:r>
              <a:rPr lang="ru-RU" altLang="ru-RU" sz="2800" dirty="0"/>
              <a:t>). Следовательно, угол 1 равен углу </a:t>
            </a:r>
            <a:r>
              <a:rPr lang="en-US" altLang="ru-RU" sz="2800" dirty="0"/>
              <a:t>2</a:t>
            </a:r>
            <a:r>
              <a:rPr lang="ru-RU" altLang="ru-RU" sz="2800" dirty="0"/>
              <a:t>.</a:t>
            </a:r>
            <a:endParaRPr lang="en-US" altLang="ru-RU" sz="2800" dirty="0"/>
          </a:p>
        </p:txBody>
      </p:sp>
      <p:pic>
        <p:nvPicPr>
          <p:cNvPr id="410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92896"/>
            <a:ext cx="348544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54794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>
            <a:extLst>
              <a:ext uri="{FF2B5EF4-FFF2-40B4-BE49-F238E27FC236}">
                <a16:creationId xmlns:a16="http://schemas.microsoft.com/office/drawing/2014/main" id="{A4D18DC6-8751-4084-B005-14974D08D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3782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dirty="0"/>
              <a:t>Уголковый отражатель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E579FA-281C-BE64-B1B1-C0765F717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445865"/>
            <a:ext cx="3541924" cy="352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224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72A7E97-A290-DA7B-1B0D-472039B069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5A42E338-A412-C622-585E-5163CC4E2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1. На прямой </a:t>
            </a:r>
            <a:r>
              <a:rPr lang="en-US" altLang="ru-RU" sz="2800" i="1" dirty="0"/>
              <a:t>c </a:t>
            </a:r>
            <a:r>
              <a:rPr lang="ru-RU" altLang="ru-RU" sz="2800" dirty="0"/>
              <a:t>укажите точку </a:t>
            </a:r>
            <a:r>
              <a:rPr lang="en-US" altLang="ru-RU" sz="2800" i="1" dirty="0"/>
              <a:t>C</a:t>
            </a:r>
            <a:r>
              <a:rPr lang="ru-RU" altLang="ru-RU" sz="2800" dirty="0"/>
              <a:t>, для которой сумма расстояний </a:t>
            </a:r>
            <a:r>
              <a:rPr lang="en-US" altLang="ru-RU" sz="2800" i="1" dirty="0"/>
              <a:t>AC </a:t>
            </a:r>
            <a:r>
              <a:rPr lang="ru-RU" altLang="ru-RU" sz="2800" i="1" dirty="0"/>
              <a:t>+ </a:t>
            </a:r>
            <a:r>
              <a:rPr lang="en-US" altLang="ru-RU" sz="2800" i="1" dirty="0"/>
              <a:t>CB </a:t>
            </a:r>
            <a:r>
              <a:rPr lang="ru-RU" altLang="ru-RU" sz="2800" dirty="0"/>
              <a:t>наименьшая.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6148" name="Picture 13">
            <a:extLst>
              <a:ext uri="{FF2B5EF4-FFF2-40B4-BE49-F238E27FC236}">
                <a16:creationId xmlns:a16="http://schemas.microsoft.com/office/drawing/2014/main" id="{39A57C87-A19D-6474-A246-70326F49F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1" y="1695328"/>
            <a:ext cx="2795588" cy="2759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2047" name="Group 15">
            <a:extLst>
              <a:ext uri="{FF2B5EF4-FFF2-40B4-BE49-F238E27FC236}">
                <a16:creationId xmlns:a16="http://schemas.microsoft.com/office/drawing/2014/main" id="{01DAE5A2-1C4D-02A0-FC28-9C35F9D636C5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725613"/>
            <a:ext cx="4770438" cy="3594101"/>
            <a:chOff x="528" y="1087"/>
            <a:chExt cx="3005" cy="2264"/>
          </a:xfrm>
        </p:grpSpPr>
        <p:sp>
          <p:nvSpPr>
            <p:cNvPr id="6150" name="Text Box 4">
              <a:extLst>
                <a:ext uri="{FF2B5EF4-FFF2-40B4-BE49-F238E27FC236}">
                  <a16:creationId xmlns:a16="http://schemas.microsoft.com/office/drawing/2014/main" id="{EE7FE998-87E2-5681-2A7B-9430CA776F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024"/>
              <a:ext cx="110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r>
                <a:rPr lang="ru-RU" altLang="ru-RU" sz="2800"/>
                <a:t> </a:t>
              </a:r>
            </a:p>
          </p:txBody>
        </p:sp>
        <p:pic>
          <p:nvPicPr>
            <p:cNvPr id="6151" name="Picture 14">
              <a:extLst>
                <a:ext uri="{FF2B5EF4-FFF2-40B4-BE49-F238E27FC236}">
                  <a16:creationId xmlns:a16="http://schemas.microsoft.com/office/drawing/2014/main" id="{D708803E-B0E6-E922-62E0-7A97EFBA9C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" y="1087"/>
              <a:ext cx="1761" cy="1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2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>
            <a:extLst>
              <a:ext uri="{FF2B5EF4-FFF2-40B4-BE49-F238E27FC236}">
                <a16:creationId xmlns:a16="http://schemas.microsoft.com/office/drawing/2014/main" id="{68B7CF0A-3AD3-EC2E-68D3-4FFF0E981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2. На прямой </a:t>
            </a:r>
            <a:r>
              <a:rPr lang="en-US" altLang="ru-RU" sz="2800" i="1" dirty="0"/>
              <a:t>c </a:t>
            </a:r>
            <a:r>
              <a:rPr lang="ru-RU" altLang="ru-RU" sz="2800" dirty="0"/>
              <a:t>укажите точку </a:t>
            </a:r>
            <a:r>
              <a:rPr lang="en-US" altLang="ru-RU" sz="2800" i="1" dirty="0"/>
              <a:t>C</a:t>
            </a:r>
            <a:r>
              <a:rPr lang="ru-RU" altLang="ru-RU" sz="2800" dirty="0"/>
              <a:t>, для которой сумма расстояний </a:t>
            </a:r>
            <a:r>
              <a:rPr lang="en-US" altLang="ru-RU" sz="2800" i="1" dirty="0"/>
              <a:t>AC </a:t>
            </a:r>
            <a:r>
              <a:rPr lang="ru-RU" altLang="ru-RU" sz="2800" i="1" dirty="0"/>
              <a:t>+ </a:t>
            </a:r>
            <a:r>
              <a:rPr lang="en-US" altLang="ru-RU" sz="2800" i="1" dirty="0"/>
              <a:t>CB </a:t>
            </a:r>
            <a:r>
              <a:rPr lang="ru-RU" altLang="ru-RU" sz="2800" dirty="0"/>
              <a:t>наименьшая.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7172" name="Picture 9">
            <a:extLst>
              <a:ext uri="{FF2B5EF4-FFF2-40B4-BE49-F238E27FC236}">
                <a16:creationId xmlns:a16="http://schemas.microsoft.com/office/drawing/2014/main" id="{586EE04D-0CB5-5899-6703-C0EBB850D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1725686"/>
            <a:ext cx="2764830" cy="272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6139" name="Group 11">
            <a:extLst>
              <a:ext uri="{FF2B5EF4-FFF2-40B4-BE49-F238E27FC236}">
                <a16:creationId xmlns:a16="http://schemas.microsoft.com/office/drawing/2014/main" id="{D9D4056F-8DA4-C6AF-97D6-EDCED88EF751}"/>
              </a:ext>
            </a:extLst>
          </p:cNvPr>
          <p:cNvGrpSpPr>
            <a:grpSpLocks/>
          </p:cNvGrpSpPr>
          <p:nvPr/>
        </p:nvGrpSpPr>
        <p:grpSpPr bwMode="auto">
          <a:xfrm>
            <a:off x="1043286" y="1755775"/>
            <a:ext cx="4578351" cy="3563938"/>
            <a:chOff x="301" y="1106"/>
            <a:chExt cx="2884" cy="2245"/>
          </a:xfrm>
        </p:grpSpPr>
        <p:sp>
          <p:nvSpPr>
            <p:cNvPr id="7174" name="Text Box 6">
              <a:extLst>
                <a:ext uri="{FF2B5EF4-FFF2-40B4-BE49-F238E27FC236}">
                  <a16:creationId xmlns:a16="http://schemas.microsoft.com/office/drawing/2014/main" id="{5CB6F14D-57CE-EAAD-3368-AE8896C587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" y="3024"/>
              <a:ext cx="110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Ответ:</a:t>
              </a:r>
              <a:r>
                <a:rPr lang="ru-RU" altLang="ru-RU" sz="2800" dirty="0"/>
                <a:t> </a:t>
              </a:r>
            </a:p>
          </p:txBody>
        </p:sp>
        <p:pic>
          <p:nvPicPr>
            <p:cNvPr id="7175" name="Picture 10">
              <a:extLst>
                <a:ext uri="{FF2B5EF4-FFF2-40B4-BE49-F238E27FC236}">
                  <a16:creationId xmlns:a16="http://schemas.microsoft.com/office/drawing/2014/main" id="{511EDA80-74AA-6089-A065-552C6B1765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" y="1106"/>
              <a:ext cx="1742" cy="1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6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>
            <a:extLst>
              <a:ext uri="{FF2B5EF4-FFF2-40B4-BE49-F238E27FC236}">
                <a16:creationId xmlns:a16="http://schemas.microsoft.com/office/drawing/2014/main" id="{58F37107-A923-6059-CC05-86FD7C4D3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3. На прямой </a:t>
            </a:r>
            <a:r>
              <a:rPr lang="en-US" altLang="ru-RU" sz="2800" i="1" dirty="0"/>
              <a:t>c </a:t>
            </a:r>
            <a:r>
              <a:rPr lang="ru-RU" altLang="ru-RU" sz="2800" dirty="0"/>
              <a:t>укажите точку </a:t>
            </a:r>
            <a:r>
              <a:rPr lang="en-US" altLang="ru-RU" sz="2800" i="1" dirty="0"/>
              <a:t>C</a:t>
            </a:r>
            <a:r>
              <a:rPr lang="ru-RU" altLang="ru-RU" sz="2800" dirty="0"/>
              <a:t>, для которой сумма расстояний </a:t>
            </a:r>
            <a:r>
              <a:rPr lang="en-US" altLang="ru-RU" sz="2800" i="1" dirty="0"/>
              <a:t>AC </a:t>
            </a:r>
            <a:r>
              <a:rPr lang="ru-RU" altLang="ru-RU" sz="2800" i="1" dirty="0"/>
              <a:t>+ </a:t>
            </a:r>
            <a:r>
              <a:rPr lang="en-US" altLang="ru-RU" sz="2800" i="1" dirty="0"/>
              <a:t>CB </a:t>
            </a:r>
            <a:r>
              <a:rPr lang="ru-RU" altLang="ru-RU" sz="2800" dirty="0"/>
              <a:t>наименьшая.</a:t>
            </a:r>
            <a:r>
              <a:rPr lang="en-US" altLang="ru-RU" sz="2800" dirty="0"/>
              <a:t> </a:t>
            </a:r>
            <a:r>
              <a:rPr lang="ru-RU" altLang="ru-RU" sz="2800" dirty="0"/>
              <a:t>Найдите эту сумму, считая стороны клеток равными 1.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8196" name="Picture 9">
            <a:extLst>
              <a:ext uri="{FF2B5EF4-FFF2-40B4-BE49-F238E27FC236}">
                <a16:creationId xmlns:a16="http://schemas.microsoft.com/office/drawing/2014/main" id="{EE9A44AB-AF9C-8991-9DBD-EC2391F09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25" y="2413000"/>
            <a:ext cx="2832075" cy="2795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8187" name="Group 11">
            <a:extLst>
              <a:ext uri="{FF2B5EF4-FFF2-40B4-BE49-F238E27FC236}">
                <a16:creationId xmlns:a16="http://schemas.microsoft.com/office/drawing/2014/main" id="{7CF3B0DD-80F4-D653-2876-8B6591ECAA83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413000"/>
            <a:ext cx="5549900" cy="2906713"/>
            <a:chOff x="528" y="1520"/>
            <a:chExt cx="3496" cy="1831"/>
          </a:xfrm>
        </p:grpSpPr>
        <p:sp>
          <p:nvSpPr>
            <p:cNvPr id="8198" name="Text Box 6">
              <a:extLst>
                <a:ext uri="{FF2B5EF4-FFF2-40B4-BE49-F238E27FC236}">
                  <a16:creationId xmlns:a16="http://schemas.microsoft.com/office/drawing/2014/main" id="{12856BA4-E6DC-E36A-32CA-DCC450B38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024"/>
              <a:ext cx="110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 </a:t>
              </a:r>
              <a:r>
                <a:rPr lang="ru-RU" altLang="ru-RU" sz="2800"/>
                <a:t>5. </a:t>
              </a:r>
            </a:p>
          </p:txBody>
        </p:sp>
        <p:pic>
          <p:nvPicPr>
            <p:cNvPr id="8199" name="Picture 10">
              <a:extLst>
                <a:ext uri="{FF2B5EF4-FFF2-40B4-BE49-F238E27FC236}">
                  <a16:creationId xmlns:a16="http://schemas.microsoft.com/office/drawing/2014/main" id="{258B0C1B-E431-3DBE-82BE-7C8B751DE1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0" y="1520"/>
              <a:ext cx="1794" cy="1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>
            <a:extLst>
              <a:ext uri="{FF2B5EF4-FFF2-40B4-BE49-F238E27FC236}">
                <a16:creationId xmlns:a16="http://schemas.microsoft.com/office/drawing/2014/main" id="{A4D18DC6-8751-4084-B005-14974D08D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3782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en-US" altLang="ru-RU" sz="2800" dirty="0"/>
              <a:t>4. </a:t>
            </a:r>
            <a:r>
              <a:rPr lang="ru-RU" altLang="ru-RU" sz="2800" dirty="0"/>
              <a:t>Постройте траекторию бильярдного шара </a:t>
            </a:r>
            <a:r>
              <a:rPr lang="en-US" altLang="ru-RU" sz="2800" i="1" dirty="0"/>
              <a:t>E</a:t>
            </a:r>
            <a:r>
              <a:rPr lang="ru-RU" altLang="ru-RU" sz="2800" dirty="0"/>
              <a:t>, при которой, отразившись от борта </a:t>
            </a:r>
            <a:r>
              <a:rPr lang="en-US" altLang="ru-RU" sz="2800" i="1" dirty="0"/>
              <a:t>AB</a:t>
            </a:r>
            <a:r>
              <a:rPr lang="ru-RU" altLang="ru-RU" sz="2800" dirty="0"/>
              <a:t> бильярдного стола </a:t>
            </a:r>
            <a:r>
              <a:rPr lang="en-US" altLang="ru-RU" sz="2800" i="1" dirty="0"/>
              <a:t>ABCD</a:t>
            </a:r>
            <a:r>
              <a:rPr lang="ru-RU" altLang="ru-RU" sz="2800" dirty="0"/>
              <a:t>, он попадёт в бильярдный шар </a:t>
            </a:r>
            <a:r>
              <a:rPr lang="en-US" altLang="ru-RU" sz="2800" i="1" dirty="0"/>
              <a:t>F</a:t>
            </a:r>
            <a:r>
              <a:rPr lang="ru-RU" altLang="ru-RU" sz="2800" dirty="0"/>
              <a:t>.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340987-A721-416B-AA21-E88725A94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848187"/>
            <a:ext cx="3829081" cy="3161626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4D76D33-F058-492C-8113-F93183970330}"/>
              </a:ext>
            </a:extLst>
          </p:cNvPr>
          <p:cNvGrpSpPr/>
          <p:nvPr/>
        </p:nvGrpSpPr>
        <p:grpSpPr>
          <a:xfrm>
            <a:off x="755576" y="1852379"/>
            <a:ext cx="8280920" cy="4116065"/>
            <a:chOff x="755576" y="1852379"/>
            <a:chExt cx="8280920" cy="4116065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D174A93B-1093-49C1-B66E-750C83F7A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07704" y="1852379"/>
              <a:ext cx="3824004" cy="3157434"/>
            </a:xfrm>
            <a:prstGeom prst="rect">
              <a:avLst/>
            </a:prstGeom>
          </p:spPr>
        </p:pic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BD2C4D77-C296-4A27-9330-45DA826095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576" y="5445224"/>
              <a:ext cx="828092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Ответ: </a:t>
              </a:r>
              <a:r>
                <a:rPr lang="ru-RU" altLang="ru-RU" sz="2800" dirty="0"/>
                <a:t>Искомой траекторией является ломаная </a:t>
              </a:r>
              <a:r>
                <a:rPr lang="en-US" altLang="ru-RU" sz="2800" i="1" dirty="0"/>
                <a:t>EGF</a:t>
              </a:r>
              <a:r>
                <a:rPr lang="ru-RU" altLang="ru-RU" sz="2800" dirty="0"/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30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>
            <a:extLst>
              <a:ext uri="{FF2B5EF4-FFF2-40B4-BE49-F238E27FC236}">
                <a16:creationId xmlns:a16="http://schemas.microsoft.com/office/drawing/2014/main" id="{A4D18DC6-8751-4084-B005-14974D08D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3782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en-US" altLang="ru-RU" sz="2800" dirty="0"/>
              <a:t>5. </a:t>
            </a:r>
            <a:r>
              <a:rPr lang="ru-RU" altLang="ru-RU" sz="2800" dirty="0"/>
              <a:t>Постройте траекторию бильярдного шара </a:t>
            </a:r>
            <a:r>
              <a:rPr lang="en-US" altLang="ru-RU" sz="2800" i="1" dirty="0"/>
              <a:t>E</a:t>
            </a:r>
            <a:r>
              <a:rPr lang="ru-RU" altLang="ru-RU" sz="2800" dirty="0"/>
              <a:t>, при которой, отразившись от бортов </a:t>
            </a:r>
            <a:r>
              <a:rPr lang="en-US" altLang="ru-RU" sz="2800" i="1" dirty="0"/>
              <a:t>AB</a:t>
            </a:r>
            <a:r>
              <a:rPr lang="ru-RU" altLang="ru-RU" sz="2800" dirty="0"/>
              <a:t> и </a:t>
            </a:r>
            <a:r>
              <a:rPr lang="en-US" altLang="ru-RU" sz="2800" i="1" dirty="0"/>
              <a:t>AD </a:t>
            </a:r>
            <a:r>
              <a:rPr lang="ru-RU" altLang="ru-RU" sz="2800" dirty="0"/>
              <a:t>бильярдного стола </a:t>
            </a:r>
            <a:r>
              <a:rPr lang="en-US" altLang="ru-RU" sz="2800" i="1" dirty="0"/>
              <a:t>ABCD</a:t>
            </a:r>
            <a:r>
              <a:rPr lang="ru-RU" altLang="ru-RU" sz="2800" dirty="0"/>
              <a:t>, он попадёт в бильярдный шар </a:t>
            </a:r>
            <a:r>
              <a:rPr lang="en-US" altLang="ru-RU" sz="2800" i="1" dirty="0"/>
              <a:t>F</a:t>
            </a:r>
            <a:r>
              <a:rPr lang="ru-RU" altLang="ru-RU" sz="2800" dirty="0"/>
              <a:t>.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340987-A721-416B-AA21-E88725A94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848187"/>
            <a:ext cx="3829081" cy="3161626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2B6B715-170E-4997-B95C-E0EF6F7872E1}"/>
              </a:ext>
            </a:extLst>
          </p:cNvPr>
          <p:cNvGrpSpPr/>
          <p:nvPr/>
        </p:nvGrpSpPr>
        <p:grpSpPr>
          <a:xfrm>
            <a:off x="755576" y="1848187"/>
            <a:ext cx="8280920" cy="4551144"/>
            <a:chOff x="755576" y="1848187"/>
            <a:chExt cx="8280920" cy="4551144"/>
          </a:xfrm>
        </p:grpSpPr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BD2C4D77-C296-4A27-9330-45DA826095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576" y="5445224"/>
              <a:ext cx="8280920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Ответ: </a:t>
              </a:r>
              <a:r>
                <a:rPr lang="ru-RU" altLang="ru-RU" sz="2800" dirty="0"/>
                <a:t>Искомой траекторией является ломаная </a:t>
              </a:r>
              <a:r>
                <a:rPr lang="en-US" altLang="ru-RU" sz="2800" i="1" dirty="0"/>
                <a:t>EGHF</a:t>
              </a:r>
              <a:r>
                <a:rPr lang="ru-RU" altLang="ru-RU" sz="2800" dirty="0"/>
                <a:t>. </a:t>
              </a:r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E5860005-8B57-48FB-920F-4C0A07D2E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21289" y="1848187"/>
              <a:ext cx="3829081" cy="31616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14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E5AE68-65B7-4257-48BC-639D8303D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4240"/>
            <a:ext cx="9144000" cy="348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8439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C2849B-EDF2-0542-E6FD-0202506E9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855" y="0"/>
            <a:ext cx="4356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7847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>
                <a:off x="-1" y="677214"/>
                <a:ext cx="9144000" cy="9089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dirty="0"/>
                  <a:t>Найдите наименьшее значение функции</a:t>
                </a:r>
              </a:p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−2)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ru-RU" b="0" i="1" smtClean="0">
                              <a:latin typeface="Cambria Math"/>
                            </a:rPr>
                            <m:t>16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−10)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ru-RU" b="0" i="1" smtClean="0">
                              <a:latin typeface="Cambria Math"/>
                            </a:rPr>
                            <m:t>4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" y="677214"/>
                <a:ext cx="9144000" cy="908903"/>
              </a:xfrm>
              <a:prstGeom prst="rect">
                <a:avLst/>
              </a:prstGeom>
              <a:blipFill>
                <a:blip r:embed="rId3"/>
                <a:stretch>
                  <a:fillRect t="-53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9727" y="18864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/>
              <a:t>	</a:t>
            </a:r>
            <a:r>
              <a:rPr lang="ru-RU" dirty="0">
                <a:solidFill>
                  <a:srgbClr val="FF0000"/>
                </a:solidFill>
              </a:rPr>
              <a:t>Задача из пособия для подготовки к ЕГЭ С.А. Шестакова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B5F9BF9-871C-013D-15AB-1F9FCDEA93E5}"/>
              </a:ext>
            </a:extLst>
          </p:cNvPr>
          <p:cNvGrpSpPr/>
          <p:nvPr/>
        </p:nvGrpSpPr>
        <p:grpSpPr>
          <a:xfrm>
            <a:off x="-434" y="1586117"/>
            <a:ext cx="9144000" cy="4773014"/>
            <a:chOff x="-434" y="1586117"/>
            <a:chExt cx="9144000" cy="47730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D0D208EC-BC5C-1FE2-2CC8-EA2AF76FA2B3}"/>
                    </a:ext>
                  </a:extLst>
                </p:cNvPr>
                <p:cNvSpPr txBox="1"/>
                <p:nvPr/>
              </p:nvSpPr>
              <p:spPr>
                <a:xfrm>
                  <a:off x="-434" y="1586117"/>
                  <a:ext cx="9144000" cy="18024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>
                      <a:solidFill>
                        <a:srgbClr val="FF0000"/>
                      </a:solidFill>
                    </a:rPr>
                    <a:t>	Решение.</a:t>
                  </a:r>
                  <a:r>
                    <a:rPr lang="ru-RU" dirty="0"/>
                    <a:t> Первое слагаемое равно расстоянию от точки (</a:t>
                  </a:r>
                  <a:r>
                    <a:rPr lang="en-US" i="1" dirty="0"/>
                    <a:t>x</a:t>
                  </a:r>
                  <a:r>
                    <a:rPr lang="en-US" dirty="0"/>
                    <a:t>, 0) </a:t>
                  </a:r>
                  <a:r>
                    <a:rPr lang="ru-RU" dirty="0"/>
                    <a:t>до точки (2, 4). Второе слагаемое равно расстоянию от точки (</a:t>
                  </a:r>
                  <a:r>
                    <a:rPr lang="en-US" i="1" dirty="0"/>
                    <a:t>x</a:t>
                  </a:r>
                  <a:r>
                    <a:rPr lang="en-US" dirty="0"/>
                    <a:t>, 0) </a:t>
                  </a:r>
                  <a:r>
                    <a:rPr lang="ru-RU" dirty="0"/>
                    <a:t>до точки (10, 2). Наименьшее значение принимается в точке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0" i="1" smtClean="0">
                              <a:latin typeface="Cambria Math"/>
                            </a:rPr>
                            <m:t>7</m:t>
                          </m:r>
                          <m:f>
                            <m:fPr>
                              <m:ctrlP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, 0</m:t>
                          </m:r>
                        </m:e>
                      </m:d>
                    </m:oMath>
                  </a14:m>
                  <a:r>
                    <a:rPr lang="ru-RU" dirty="0"/>
                    <a:t> и равно</a:t>
                  </a:r>
                  <a:r>
                    <a:rPr lang="en-US" dirty="0"/>
                    <a:t> 10</a:t>
                  </a:r>
                  <a:r>
                    <a:rPr lang="ru-RU" dirty="0"/>
                    <a:t>. </a:t>
                  </a: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D0D208EC-BC5C-1FE2-2CC8-EA2AF76FA2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34" y="1586117"/>
                  <a:ext cx="9144000" cy="1802481"/>
                </a:xfrm>
                <a:prstGeom prst="rect">
                  <a:avLst/>
                </a:prstGeom>
                <a:blipFill>
                  <a:blip r:embed="rId4"/>
                  <a:stretch>
                    <a:fillRect l="-1067" t="-2703" r="-467" b="-405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638ACBB-CF3F-98AA-F83A-37E8237BC4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7555" y="3140968"/>
              <a:ext cx="4148022" cy="3218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822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0" y="260648"/>
            <a:ext cx="9144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Дан выпуклый четырехугольник </a:t>
            </a:r>
            <a:r>
              <a:rPr lang="en-US" i="1" dirty="0"/>
              <a:t>ABCD</a:t>
            </a:r>
            <a:r>
              <a:rPr lang="en-US" dirty="0"/>
              <a:t>. </a:t>
            </a:r>
            <a:r>
              <a:rPr lang="ru-RU" dirty="0"/>
              <a:t>Найдите точку </a:t>
            </a:r>
            <a:r>
              <a:rPr lang="en-US" i="1" dirty="0"/>
              <a:t>E</a:t>
            </a:r>
            <a:r>
              <a:rPr lang="ru-RU" dirty="0"/>
              <a:t>, сумма расстояний от которой до вершин этого четырехугольника наименьшая.</a:t>
            </a:r>
          </a:p>
        </p:txBody>
      </p:sp>
      <p:pic>
        <p:nvPicPr>
          <p:cNvPr id="20276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2917825" cy="211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51855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8" name="Text Box 6"/>
          <p:cNvSpPr txBox="1">
            <a:spLocks noChangeArrowheads="1"/>
          </p:cNvSpPr>
          <p:nvPr/>
        </p:nvSpPr>
        <p:spPr bwMode="auto">
          <a:xfrm>
            <a:off x="0" y="3572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	Решение.</a:t>
            </a:r>
            <a:r>
              <a:rPr lang="ru-RU" dirty="0"/>
              <a:t> Искомой точкой является точка </a:t>
            </a:r>
            <a:r>
              <a:rPr lang="en-US" i="1" dirty="0"/>
              <a:t>E </a:t>
            </a:r>
            <a:r>
              <a:rPr lang="ru-RU" dirty="0"/>
              <a:t>пересечения диагоналей четырехугольника. </a:t>
            </a:r>
          </a:p>
        </p:txBody>
      </p:sp>
      <p:sp>
        <p:nvSpPr>
          <p:cNvPr id="202761" name="Text Box 9"/>
          <p:cNvSpPr txBox="1">
            <a:spLocks noChangeArrowheads="1"/>
          </p:cNvSpPr>
          <p:nvPr/>
        </p:nvSpPr>
        <p:spPr bwMode="auto">
          <a:xfrm>
            <a:off x="9832" y="3172049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Если точка </a:t>
            </a:r>
            <a:r>
              <a:rPr lang="en-US" i="1" dirty="0"/>
              <a:t>E’ </a:t>
            </a:r>
            <a:r>
              <a:rPr lang="ru-RU" dirty="0"/>
              <a:t>не принадлежит диагонали </a:t>
            </a:r>
            <a:r>
              <a:rPr lang="en-US" i="1" dirty="0"/>
              <a:t>AC</a:t>
            </a:r>
            <a:r>
              <a:rPr lang="en-US" dirty="0"/>
              <a:t>, </a:t>
            </a:r>
            <a:r>
              <a:rPr lang="ru-RU" dirty="0"/>
              <a:t>то </a:t>
            </a:r>
            <a:r>
              <a:rPr lang="en-US" i="1" dirty="0"/>
              <a:t>AE’+E’C &gt; AE+EC </a:t>
            </a:r>
            <a:r>
              <a:rPr lang="en-US" dirty="0"/>
              <a:t>(</a:t>
            </a:r>
            <a:r>
              <a:rPr lang="ru-RU" dirty="0"/>
              <a:t>неравенство треугольника). Если точка </a:t>
            </a:r>
            <a:r>
              <a:rPr lang="en-US" i="1" dirty="0"/>
              <a:t>E’ </a:t>
            </a:r>
            <a:r>
              <a:rPr lang="ru-RU" dirty="0"/>
              <a:t>не принадлежит диагонали </a:t>
            </a:r>
            <a:r>
              <a:rPr lang="en-US" i="1" dirty="0"/>
              <a:t>BD</a:t>
            </a:r>
            <a:r>
              <a:rPr lang="en-US" dirty="0"/>
              <a:t>, </a:t>
            </a:r>
            <a:r>
              <a:rPr lang="ru-RU" dirty="0"/>
              <a:t>то </a:t>
            </a:r>
            <a:r>
              <a:rPr lang="en-US" i="1" dirty="0"/>
              <a:t>BE’+E’D &gt; BE+ED</a:t>
            </a:r>
            <a:r>
              <a:rPr lang="en-US" dirty="0"/>
              <a:t>. </a:t>
            </a:r>
            <a:r>
              <a:rPr lang="ru-RU" dirty="0"/>
              <a:t>Следовательно, сумма расстояний от точки </a:t>
            </a:r>
            <a:r>
              <a:rPr lang="en-US" i="1" dirty="0"/>
              <a:t>E’ </a:t>
            </a:r>
            <a:r>
              <a:rPr lang="ru-RU" dirty="0"/>
              <a:t>до вершин данного четырехугольника будет больше, чем для точки </a:t>
            </a:r>
            <a:r>
              <a:rPr lang="en-US" i="1" dirty="0"/>
              <a:t>E</a:t>
            </a:r>
            <a:r>
              <a:rPr lang="ru-RU" dirty="0"/>
              <a:t>.</a:t>
            </a:r>
          </a:p>
        </p:txBody>
      </p:sp>
      <p:pic>
        <p:nvPicPr>
          <p:cNvPr id="20276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52736"/>
            <a:ext cx="2917825" cy="211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33351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79512" y="1916832"/>
            <a:ext cx="9144000" cy="4041994"/>
            <a:chOff x="179512" y="2852936"/>
            <a:chExt cx="9144000" cy="40419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79512" y="6381328"/>
                  <a:ext cx="9144000" cy="513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dirty="0">
                      <a:solidFill>
                        <a:srgbClr val="FF0000"/>
                      </a:solidFill>
                    </a:rPr>
                    <a:t>	Ответ.</a:t>
                  </a:r>
                  <a:r>
                    <a:rPr lang="ru-RU" dirty="0"/>
                    <a:t> </a:t>
                  </a:r>
                  <a14:m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6</m:t>
                      </m:r>
                      <m:rad>
                        <m:radPr>
                          <m:degHide m:val="on"/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en-US" dirty="0"/>
                    <a:t>.</a:t>
                  </a:r>
                  <a:endParaRPr lang="ru-RU" sz="20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512" y="6381328"/>
                  <a:ext cx="9144000" cy="513602"/>
                </a:xfrm>
                <a:prstGeom prst="rect">
                  <a:avLst/>
                </a:prstGeom>
                <a:blipFill>
                  <a:blip r:embed="rId3"/>
                  <a:stretch>
                    <a:fillRect t="-2381" b="-2381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2903" y="2852936"/>
              <a:ext cx="4087249" cy="3381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73B4C32-B45F-2A2E-C74D-E10188A47580}"/>
                  </a:ext>
                </a:extLst>
              </p:cNvPr>
              <p:cNvSpPr txBox="1"/>
              <p:nvPr/>
            </p:nvSpPr>
            <p:spPr>
              <a:xfrm>
                <a:off x="160054" y="727967"/>
                <a:ext cx="9144000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/>
                  <a:t> Найдите наименьшее значение выражения</a:t>
                </a:r>
                <a:endParaRPr lang="en-US" dirty="0"/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−2)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0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−1)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1)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/>
                              </a:rPr>
                              <m:t>+(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−3)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sz="2000" b="0" i="1" smtClean="0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+2)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0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sz="2000" dirty="0"/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73B4C32-B45F-2A2E-C74D-E10188A47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54" y="727967"/>
                <a:ext cx="9144000" cy="834396"/>
              </a:xfrm>
              <a:prstGeom prst="rect">
                <a:avLst/>
              </a:prstGeom>
              <a:blipFill>
                <a:blip r:embed="rId5"/>
                <a:stretch>
                  <a:fillRect t="-5839" b="-109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1C0302D-27F1-DD4E-F999-C635BFE43145}"/>
              </a:ext>
            </a:extLst>
          </p:cNvPr>
          <p:cNvSpPr txBox="1"/>
          <p:nvPr/>
        </p:nvSpPr>
        <p:spPr>
          <a:xfrm>
            <a:off x="179512" y="24125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Задача, аналогичная задачам для подготовки к ЕГЭ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40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458200" cy="457200"/>
          </a:xfrm>
        </p:spPr>
        <p:txBody>
          <a:bodyPr/>
          <a:lstStyle/>
          <a:p>
            <a:pPr eaLnBrk="1" hangingPunct="1"/>
            <a:r>
              <a:rPr lang="ru-RU" sz="2800" dirty="0">
                <a:solidFill>
                  <a:srgbClr val="FF3300"/>
                </a:solidFill>
              </a:rPr>
              <a:t>Задача Штейнера</a:t>
            </a:r>
          </a:p>
        </p:txBody>
      </p:sp>
      <p:sp>
        <p:nvSpPr>
          <p:cNvPr id="47110" name="Text Box 4"/>
          <p:cNvSpPr txBox="1">
            <a:spLocks noChangeArrowheads="1"/>
          </p:cNvSpPr>
          <p:nvPr/>
        </p:nvSpPr>
        <p:spPr bwMode="auto">
          <a:xfrm>
            <a:off x="0" y="404664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/>
            <a:r>
              <a:rPr lang="ru-RU" dirty="0"/>
              <a:t>	Пусть на плоскости задан набор точек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ru-RU" dirty="0"/>
              <a:t>. Задача состоит в нахождении связного графа с наименьшей суммой длин его рёбер, среди вершин которого имеются все данные точки и, возможно, некоторые другие точки 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i="1" dirty="0" err="1"/>
              <a:t>B</a:t>
            </a:r>
            <a:r>
              <a:rPr lang="en-US" i="1" baseline="-25000" dirty="0" err="1"/>
              <a:t>m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	Такие графы будем называть минимальными для данного набора точек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i="1" dirty="0"/>
              <a:t>A</a:t>
            </a:r>
            <a:r>
              <a:rPr lang="en-US" i="1" baseline="-25000" dirty="0"/>
              <a:t>n </a:t>
            </a:r>
            <a:r>
              <a:rPr lang="ru-RU" i="1" dirty="0"/>
              <a:t>.</a:t>
            </a:r>
            <a:endParaRPr lang="ru-RU" dirty="0">
              <a:cs typeface="Times New Roman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45267"/>
            <a:ext cx="4023912" cy="378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240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FE0994-279B-03CE-2CF1-7C77B2EBE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4713"/>
            <a:ext cx="9144000" cy="420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91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>
            <a:extLst>
              <a:ext uri="{FF2B5EF4-FFF2-40B4-BE49-F238E27FC236}">
                <a16:creationId xmlns:a16="http://schemas.microsoft.com/office/drawing/2014/main" id="{E69DA84A-3C12-317C-2B6F-7BFA222B7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648"/>
            <a:ext cx="9144000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dirty="0"/>
              <a:t>	</a:t>
            </a:r>
            <a:r>
              <a:rPr lang="ru-RU" sz="2800" dirty="0"/>
              <a:t>Обучение доказательствам является одной из основных целей обучения геометрии в седьмом классе.</a:t>
            </a:r>
          </a:p>
          <a:p>
            <a:pPr algn="just" eaLnBrk="1" hangingPunct="1"/>
            <a:r>
              <a:rPr lang="ru-RU" sz="2800" dirty="0"/>
              <a:t>	</a:t>
            </a:r>
            <a:r>
              <a:rPr lang="ru-RU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Академик А. В. Погорелов в</a:t>
            </a:r>
            <a:r>
              <a:rPr lang="ru-RU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одном из первых изданий своего учебника по геометрии для средней </a:t>
            </a:r>
            <a:r>
              <a:rPr lang="ru-RU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школы писал о том, что «главная задача преподавания геометрии в школе — научить </a:t>
            </a:r>
            <a:r>
              <a:rPr lang="ru-RU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учащихся логически рассуждать, аргументировать свои утверждения, доказывать; очень немногие из оканчивающих школу будут математиками, тем более геометрами; будут и такие, которые в своей практической деятельности ни разу не воспользуются теоремой Пифагора; однако вряд ли найдётся хотя бы один, которому не придётся рассуждать, анализировать, доказывать».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/>
              <a:t>	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602203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2100</TotalTime>
  <Words>5526</Words>
  <Application>Microsoft Office PowerPoint</Application>
  <PresentationFormat>Экран (4:3)</PresentationFormat>
  <Paragraphs>306</Paragraphs>
  <Slides>75</Slides>
  <Notes>65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75</vt:i4>
      </vt:variant>
    </vt:vector>
  </HeadingPairs>
  <TitlesOfParts>
    <vt:vector size="80" baseType="lpstr">
      <vt:lpstr>Arial</vt:lpstr>
      <vt:lpstr>Calibri</vt:lpstr>
      <vt:lpstr>Cambria Math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Признаки равенства треугольников по трём элементам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Соотношения между углами и сторонами треугольника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Неравенство треугольника</vt:lpstr>
      <vt:lpstr>Геометрические задачи на нахождение наибольших и наименьших значений</vt:lpstr>
      <vt:lpstr>Литература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Отражение света</vt:lpstr>
      <vt:lpstr>Презентация PowerPoint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Задача Штейнера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</dc:creator>
  <cp:lastModifiedBy>Смирнов Владимир Алексеевич</cp:lastModifiedBy>
  <cp:revision>183</cp:revision>
  <dcterms:created xsi:type="dcterms:W3CDTF">2009-11-04T05:06:28Z</dcterms:created>
  <dcterms:modified xsi:type="dcterms:W3CDTF">2024-10-24T11:55:32Z</dcterms:modified>
</cp:coreProperties>
</file>