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2"/>
  </p:notesMasterIdLst>
  <p:sldIdLst>
    <p:sldId id="280" r:id="rId2"/>
    <p:sldId id="464" r:id="rId3"/>
    <p:sldId id="465" r:id="rId4"/>
    <p:sldId id="466" r:id="rId5"/>
    <p:sldId id="467" r:id="rId6"/>
    <p:sldId id="468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82" r:id="rId21"/>
    <p:sldId id="483" r:id="rId22"/>
    <p:sldId id="484" r:id="rId23"/>
    <p:sldId id="485" r:id="rId24"/>
    <p:sldId id="486" r:id="rId25"/>
    <p:sldId id="487" r:id="rId26"/>
    <p:sldId id="488" r:id="rId27"/>
    <p:sldId id="489" r:id="rId28"/>
    <p:sldId id="490" r:id="rId29"/>
    <p:sldId id="491" r:id="rId30"/>
    <p:sldId id="492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0" autoAdjust="0"/>
    <p:restoredTop sz="86455" autoAdjust="0"/>
  </p:normalViewPr>
  <p:slideViewPr>
    <p:cSldViewPr>
      <p:cViewPr varScale="1">
        <p:scale>
          <a:sx n="95" d="100"/>
          <a:sy n="95" d="100"/>
        </p:scale>
        <p:origin x="-3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93C2DD94-2B9E-4332-90D2-A99939B1F9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A7402575-80DB-4165-AB69-69D82CF571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6148" name="Rectangle 4">
            <a:extLst>
              <a:ext uri="{FF2B5EF4-FFF2-40B4-BE49-F238E27FC236}">
                <a16:creationId xmlns="" xmlns:a16="http://schemas.microsoft.com/office/drawing/2014/main" id="{51141D54-565E-44B6-AAD5-6F63066391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6D415EF0-2CB3-440C-A211-D1DADA5406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="" xmlns:a16="http://schemas.microsoft.com/office/drawing/2014/main" id="{00328D37-4071-4270-A46F-331F0FC1682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51" name="Rectangle 7">
            <a:extLst>
              <a:ext uri="{FF2B5EF4-FFF2-40B4-BE49-F238E27FC236}">
                <a16:creationId xmlns="" xmlns:a16="http://schemas.microsoft.com/office/drawing/2014/main" id="{705EBF5E-BFD7-4EA8-9026-932A94E58E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B31465-D147-4EF2-B3CF-66719F44D3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4858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1BBE51C4-8C2D-4C0C-8956-2257D7D68A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054078-9412-4AEF-86FE-378D13F2D406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93186" name="Rectangle 2">
            <a:extLst>
              <a:ext uri="{FF2B5EF4-FFF2-40B4-BE49-F238E27FC236}">
                <a16:creationId xmlns="" xmlns:a16="http://schemas.microsoft.com/office/drawing/2014/main" id="{760A6D92-786B-48A1-B4DC-592E329C2C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>
            <a:extLst>
              <a:ext uri="{FF2B5EF4-FFF2-40B4-BE49-F238E27FC236}">
                <a16:creationId xmlns="" xmlns:a16="http://schemas.microsoft.com/office/drawing/2014/main" id="{1A81B6B1-0BE5-498C-B89F-AAD2376DF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28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CF3A7000-EE6C-406A-ACED-75C96C31A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FA3EA-7C1A-425A-AED7-484C577B4A71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xmlns="" id="{140C319A-0A17-45F7-811B-359A9C5B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xmlns="" id="{3A3B31E0-C8FA-4D0C-A6A6-95B7D2C2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/>
              <a:t>В режиме слайдов ответы появляются после кликанья мышкой</a:t>
            </a:r>
          </a:p>
        </p:txBody>
      </p:sp>
    </p:spTree>
    <p:extLst>
      <p:ext uri="{BB962C8B-B14F-4D97-AF65-F5344CB8AC3E}">
        <p14:creationId xmlns:p14="http://schemas.microsoft.com/office/powerpoint/2010/main" val="399068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F7D70A-3C97-4E36-BB4E-89B0BB705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13417EC-DA7D-4A11-9D40-E9AA49571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F2ED8BA-62EF-4AB3-8586-60A275786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9BD27F7-E9F5-4D5E-B2D0-5C765D02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B31EDA2-9081-45C2-9A09-750B0AD75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735C2-7471-4A6D-A31B-E5CA8F2596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896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D34692-5205-4241-A315-4DF0EEC3D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EBBD468-DC1F-49B4-8F2B-D27BD1B6E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10AE5A2-D72E-43A0-A99B-3EB279898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BD7CD7E-1279-4959-AD9D-22BAAA701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CC9544-9008-4E79-B22C-618EC0FD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A521D-2E1E-44E6-B7BF-D00B1412A8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220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B49234D5-E581-4729-AD6A-76EB4F873A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139012E-DAAB-4326-B518-B96CF2565B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1192414-F721-4E93-A919-F3DC628F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6C2C311-BFC8-4E01-89CD-64FF4847F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A0DA8CA-722F-4334-BF17-6A4E662D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8E690-D4BC-4E17-9EA2-E29C53B6DD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39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6E921C-C223-4176-9B15-A91D55519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B643A68-C2E9-4F9F-9F8A-72EACB3F1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4D6DBD6-C75A-4DA8-AEF0-B7D86089D9AC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649FE296-4868-4C5B-9C38-DC3FE29F345E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>
            <a:extLst>
              <a:ext uri="{FF2B5EF4-FFF2-40B4-BE49-F238E27FC236}">
                <a16:creationId xmlns="" xmlns:a16="http://schemas.microsoft.com/office/drawing/2014/main" id="{FDC15356-F9BE-48C0-959F-90538957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="" xmlns:a16="http://schemas.microsoft.com/office/drawing/2014/main" id="{624A797E-A3C7-43DF-BC36-AC5DD3915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>
            <a:extLst>
              <a:ext uri="{FF2B5EF4-FFF2-40B4-BE49-F238E27FC236}">
                <a16:creationId xmlns="" xmlns:a16="http://schemas.microsoft.com/office/drawing/2014/main" id="{78C11D3B-B3EA-4530-A194-6572C563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90B80F-7C82-43B5-A7A0-8AD1F4B6DE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48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164709-6AE9-43E8-AE36-97F01DE30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7372AC4-EFA5-4ABD-B453-D4FC805FB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A3A393E-634B-4AD8-9942-C6604DB8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57070F9-6D77-4F3A-AD1D-61A38DCD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C6E3459-E353-46EE-B2C7-13F490C1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29EDF-988F-4FA9-865A-A6AA73B63E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127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EF5F17-BD64-45AD-86D8-61CCD25A0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D0E65BD-CB71-4D13-B156-B75C83658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7E6C6F2-73F4-4BC6-A4EA-B539001A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E853D1C-94B6-4620-BDCC-D03FA51AD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D84067D-51CA-4F00-88CB-005C5DA6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8E3D5-5892-4002-ABD7-21E7185FCF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299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88FBE7-5148-4F5D-B82E-44D9770F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D5B4D7A-E614-452A-8DBD-E43DD84E1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DBFFDE4-42B6-45A5-8E23-D562683CB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CF0DE4-4404-4CFA-BED3-F809DB97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CA7C0D3-C2FC-4A5A-B4E3-6556EE02F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007DB3B-C23A-4E29-A0DC-1ADE9713C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1CE27-BD9B-4460-AF9F-858A5D5054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8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6F2DF-CB16-40F2-AF2C-51A4CCE83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2E9EA1F-1BD3-4FBB-A164-B6D091299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2D9621E-9AF0-4D65-8BD7-92657A9DE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69028A3-F5F6-4DC6-BF0B-2DA3BB40F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885B1EE-A096-4A9D-8E24-C20B77EED1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201568C-139E-4373-A749-246976B47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806BE73-35A9-464A-BE95-5DD23EC9D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228EE7C1-25A4-404E-A1C3-F446708FF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48565-4C55-460C-8393-B9476FC41E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169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8B359BB-23E9-495A-AA46-073CF6CE7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F2E9A09-7AB1-4914-B7BE-F63D91417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FA6AA41-605B-40A7-B079-2AF89E2C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8D31B6E-66BD-4FDE-986A-802CCA14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B97D7-2C17-4D57-A305-03AABEB7F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063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BB2690DF-3050-4788-BD07-D37BE20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15EA1804-7959-4EC3-A119-D99E30880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2809908-D526-43B4-A683-C38CAB1E1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1DACD-6702-4EA3-8E16-4681BC032E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823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678C53-BC7D-492C-B0C9-5331D902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AEADB6E-73A5-4626-AF51-62E6A22E3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97206D1-3100-489D-AD59-42113E3FA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46B273F-A422-477E-97A1-69CB5EF6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57D715D-5ACE-45A2-91EB-33C25AD37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C91350A-7985-415D-9C7E-37DA74E1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E4F36-9152-4FA3-92A5-B5DB65796B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54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9392ED-0C12-4B22-B5F7-ED8BF5EF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245CE75-882C-4600-AE08-9BE193C2A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FCBEC18-C68E-4ECD-82A6-22EDA64AB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3312280-1B03-4A81-A020-557AA9718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10C3045-91D8-4B03-8F94-5EA8A1EE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94A0FA3-5AE3-44D0-842C-5F9E79F9D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D8BC2-483D-47A3-BA70-6E52B08ACE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124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30EA5940-6A8D-48CA-94CA-87D2BAE81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59EA92D3-7FC0-4451-B91B-E1CDD56E0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F19D2444-44A6-4875-A904-04D3DD1864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BA11AB7C-8852-412B-8C48-5F8B2F5FF0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6A1D6322-A4EC-423D-9310-5275D9FE32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ADFEEB-D9BF-4201-B910-B9EA6720561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="" xmlns:a16="http://schemas.microsoft.com/office/drawing/2014/main" id="{B3939290-6CF4-49AF-829A-691E58648F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772816"/>
            <a:ext cx="7772400" cy="1476400"/>
          </a:xfrm>
        </p:spPr>
        <p:txBody>
          <a:bodyPr/>
          <a:lstStyle/>
          <a:p>
            <a:r>
              <a:rPr lang="ru-RU" altLang="ru-RU" sz="5400" dirty="0" err="1" smtClean="0">
                <a:solidFill>
                  <a:srgbClr val="FF3300"/>
                </a:solidFill>
              </a:rPr>
              <a:t>Подэры</a:t>
            </a:r>
            <a:r>
              <a:rPr lang="ru-RU" altLang="ru-RU" sz="5400" dirty="0" smtClean="0">
                <a:solidFill>
                  <a:srgbClr val="FF3300"/>
                </a:solidFill>
              </a:rPr>
              <a:t> кривых</a:t>
            </a:r>
            <a:endParaRPr lang="ru-RU" altLang="ru-RU" sz="54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dirty="0" smtClean="0"/>
              <a:t>В компьютерной программе </a:t>
            </a:r>
            <a:r>
              <a:rPr lang="en-US" altLang="ru-RU" dirty="0" err="1" smtClean="0"/>
              <a:t>GeoGebra</a:t>
            </a:r>
            <a:r>
              <a:rPr lang="en-US" altLang="ru-RU" dirty="0" smtClean="0"/>
              <a:t> </a:t>
            </a:r>
            <a:r>
              <a:rPr lang="ru-RU" altLang="ru-RU" dirty="0" smtClean="0"/>
              <a:t>проверьте, что эта кривая является улиткой Паскаля</a:t>
            </a:r>
            <a:r>
              <a:rPr lang="ru-RU" dirty="0" smtClean="0">
                <a:ea typeface="Calibri" panose="020F0502020204030204" pitchFamily="34" charset="0"/>
              </a:rPr>
              <a:t>. Найдите радиус соответствующей окружности и константу </a:t>
            </a:r>
            <a:r>
              <a:rPr lang="en-US" i="1" dirty="0" smtClean="0">
                <a:ea typeface="Calibri" panose="020F0502020204030204" pitchFamily="34" charset="0"/>
              </a:rPr>
              <a:t>l</a:t>
            </a:r>
            <a:r>
              <a:rPr lang="ru-RU" dirty="0" smtClean="0">
                <a:ea typeface="Calibri" panose="020F0502020204030204" pitchFamily="34" charset="0"/>
              </a:rPr>
              <a:t>, если радиус данной окружности равен 2.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795" y="1556792"/>
            <a:ext cx="443241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71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Ответ. </a:t>
            </a:r>
            <a:r>
              <a:rPr lang="en-US" altLang="ru-RU" sz="2800" i="1" dirty="0"/>
              <a:t>r</a:t>
            </a:r>
            <a:r>
              <a:rPr lang="en-US" altLang="ru-RU" sz="2800" i="1" dirty="0" smtClean="0"/>
              <a:t> = </a:t>
            </a:r>
            <a:r>
              <a:rPr lang="en-US" altLang="ru-RU" sz="2800" dirty="0" smtClean="0"/>
              <a:t>1, </a:t>
            </a:r>
            <a:r>
              <a:rPr lang="en-US" altLang="ru-RU" sz="2800" i="1" dirty="0" smtClean="0"/>
              <a:t>l = </a:t>
            </a:r>
            <a:r>
              <a:rPr lang="en-US" altLang="ru-RU" sz="2800" dirty="0" smtClean="0"/>
              <a:t>2.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1316038"/>
            <a:ext cx="4086225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086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>
                <a:ea typeface="Calibri" panose="020F0502020204030204" pitchFamily="34" charset="0"/>
              </a:rPr>
              <a:t>Изобразите </a:t>
            </a:r>
            <a:r>
              <a:rPr lang="ru-RU" dirty="0" err="1">
                <a:ea typeface="Calibri" panose="020F0502020204030204" pitchFamily="34" charset="0"/>
              </a:rPr>
              <a:t>подэру</a:t>
            </a:r>
            <a:r>
              <a:rPr lang="ru-RU" dirty="0">
                <a:ea typeface="Calibri" panose="020F0502020204030204" pitchFamily="34" charset="0"/>
              </a:rPr>
              <a:t> окружности относительно точки </a:t>
            </a:r>
            <a:r>
              <a:rPr lang="en-US" i="1" dirty="0">
                <a:ea typeface="Calibri" panose="020F0502020204030204" pitchFamily="34" charset="0"/>
              </a:rPr>
              <a:t>A</a:t>
            </a:r>
            <a:r>
              <a:rPr lang="ru-RU" dirty="0">
                <a:ea typeface="Calibri" panose="020F0502020204030204" pitchFamily="34" charset="0"/>
              </a:rPr>
              <a:t>, расположенной </a:t>
            </a:r>
            <a:r>
              <a:rPr lang="ru-RU" dirty="0" smtClean="0">
                <a:ea typeface="Calibri" panose="020F0502020204030204" pitchFamily="34" charset="0"/>
              </a:rPr>
              <a:t>внутри </a:t>
            </a:r>
            <a:r>
              <a:rPr lang="ru-RU" dirty="0">
                <a:ea typeface="Calibri" panose="020F0502020204030204" pitchFamily="34" charset="0"/>
              </a:rPr>
              <a:t>окружности? </a:t>
            </a:r>
            <a:r>
              <a:rPr lang="ru-RU" dirty="0" smtClean="0">
                <a:ea typeface="Calibri" panose="020F0502020204030204" pitchFamily="34" charset="0"/>
              </a:rPr>
              <a:t>Какой 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>
                <a:ea typeface="Calibri" panose="020F0502020204030204" pitchFamily="34" charset="0"/>
              </a:rPr>
              <a:t>подэра</a:t>
            </a:r>
            <a:r>
              <a:rPr lang="ru-RU" dirty="0">
                <a:ea typeface="Calibri" panose="020F0502020204030204" pitchFamily="34" charset="0"/>
              </a:rPr>
              <a:t>?</a:t>
            </a:r>
            <a:endParaRPr lang="en-US" dirty="0">
              <a:ea typeface="Calibri" panose="020F0502020204030204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76871"/>
            <a:ext cx="4104456" cy="3928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311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3300"/>
                </a:solidFill>
              </a:rPr>
              <a:t>Ответ. </a:t>
            </a:r>
            <a:r>
              <a:rPr lang="ru-RU" altLang="ru-RU" dirty="0"/>
              <a:t>У</a:t>
            </a:r>
            <a:r>
              <a:rPr lang="ru-RU" dirty="0" smtClean="0">
                <a:ea typeface="Calibri" panose="020F0502020204030204" pitchFamily="34" charset="0"/>
              </a:rPr>
              <a:t>литка Паскаля.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88" y="1263650"/>
            <a:ext cx="4619625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289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dirty="0" smtClean="0"/>
              <a:t>В компьютерной программе </a:t>
            </a:r>
            <a:r>
              <a:rPr lang="en-US" altLang="ru-RU" dirty="0" err="1" smtClean="0"/>
              <a:t>GeoGebra</a:t>
            </a:r>
            <a:r>
              <a:rPr lang="en-US" altLang="ru-RU" dirty="0" smtClean="0"/>
              <a:t> </a:t>
            </a:r>
            <a:r>
              <a:rPr lang="ru-RU" altLang="ru-RU" dirty="0" smtClean="0"/>
              <a:t>проверьте, что эта кривая является улиткой Паскаля</a:t>
            </a:r>
            <a:r>
              <a:rPr lang="ru-RU" dirty="0" smtClean="0">
                <a:ea typeface="Calibri" panose="020F0502020204030204" pitchFamily="34" charset="0"/>
              </a:rPr>
              <a:t>. Найдите радиус </a:t>
            </a:r>
            <a:r>
              <a:rPr lang="en-US" i="1" dirty="0" smtClean="0">
                <a:ea typeface="Calibri" panose="020F0502020204030204" pitchFamily="34" charset="0"/>
              </a:rPr>
              <a:t>r </a:t>
            </a:r>
            <a:r>
              <a:rPr lang="ru-RU" dirty="0" smtClean="0">
                <a:ea typeface="Calibri" panose="020F0502020204030204" pitchFamily="34" charset="0"/>
              </a:rPr>
              <a:t>соответствующей окружности и константу </a:t>
            </a:r>
            <a:r>
              <a:rPr lang="en-US" i="1" dirty="0" smtClean="0">
                <a:ea typeface="Calibri" panose="020F0502020204030204" pitchFamily="34" charset="0"/>
              </a:rPr>
              <a:t>l</a:t>
            </a:r>
            <a:r>
              <a:rPr lang="ru-RU" dirty="0" smtClean="0">
                <a:ea typeface="Calibri" panose="020F0502020204030204" pitchFamily="34" charset="0"/>
              </a:rPr>
              <a:t>, если радиус </a:t>
            </a:r>
            <a:r>
              <a:rPr lang="en-US" i="1" dirty="0" smtClean="0">
                <a:ea typeface="Calibri" panose="020F0502020204030204" pitchFamily="34" charset="0"/>
              </a:rPr>
              <a:t>R </a:t>
            </a:r>
            <a:r>
              <a:rPr lang="ru-RU" dirty="0" smtClean="0">
                <a:ea typeface="Calibri" panose="020F0502020204030204" pitchFamily="34" charset="0"/>
              </a:rPr>
              <a:t>данной окружности равен 2, а точка </a:t>
            </a:r>
            <a:r>
              <a:rPr lang="en-US" i="1" dirty="0" smtClean="0">
                <a:ea typeface="Calibri" panose="020F0502020204030204" pitchFamily="34" charset="0"/>
              </a:rPr>
              <a:t>A </a:t>
            </a:r>
            <a:r>
              <a:rPr lang="ru-RU" dirty="0" smtClean="0">
                <a:ea typeface="Calibri" panose="020F0502020204030204" pitchFamily="34" charset="0"/>
              </a:rPr>
              <a:t>отстоит от её центра на 1,5.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735" y="1772816"/>
            <a:ext cx="4619625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8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Ответ. </a:t>
            </a:r>
            <a:r>
              <a:rPr lang="en-US" altLang="ru-RU" sz="2800" i="1" dirty="0"/>
              <a:t>r</a:t>
            </a:r>
            <a:r>
              <a:rPr lang="en-US" altLang="ru-RU" sz="2800" i="1" dirty="0" smtClean="0"/>
              <a:t> = </a:t>
            </a:r>
            <a:r>
              <a:rPr lang="en-US" altLang="ru-RU" sz="2800" dirty="0" smtClean="0"/>
              <a:t>0,75, </a:t>
            </a:r>
            <a:r>
              <a:rPr lang="en-US" altLang="ru-RU" sz="2800" i="1" dirty="0" smtClean="0"/>
              <a:t>l = </a:t>
            </a:r>
            <a:r>
              <a:rPr lang="en-US" altLang="ru-RU" sz="2800" dirty="0" smtClean="0"/>
              <a:t>2.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124744"/>
            <a:ext cx="459105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813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401" y="21157"/>
            <a:ext cx="91440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>
                <a:ea typeface="Calibri" panose="020F0502020204030204" pitchFamily="34" charset="0"/>
              </a:rPr>
              <a:t>Изобразите </a:t>
            </a:r>
            <a:r>
              <a:rPr lang="ru-RU" dirty="0" err="1">
                <a:ea typeface="Calibri" panose="020F0502020204030204" pitchFamily="34" charset="0"/>
              </a:rPr>
              <a:t>подэру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smtClean="0">
                <a:ea typeface="Calibri" panose="020F0502020204030204" pitchFamily="34" charset="0"/>
              </a:rPr>
              <a:t>параболы </a:t>
            </a:r>
            <a:r>
              <a:rPr lang="ru-RU" dirty="0">
                <a:ea typeface="Calibri" panose="020F0502020204030204" pitchFamily="34" charset="0"/>
              </a:rPr>
              <a:t>относительно точки </a:t>
            </a:r>
            <a:r>
              <a:rPr lang="en-US" i="1" dirty="0">
                <a:ea typeface="Calibri" panose="020F0502020204030204" pitchFamily="34" charset="0"/>
              </a:rPr>
              <a:t>A</a:t>
            </a:r>
            <a:r>
              <a:rPr lang="ru-RU" dirty="0">
                <a:ea typeface="Calibri" panose="020F0502020204030204" pitchFamily="34" charset="0"/>
              </a:rPr>
              <a:t>, расположенной </a:t>
            </a:r>
            <a:r>
              <a:rPr lang="ru-RU" dirty="0" smtClean="0">
                <a:ea typeface="Calibri" panose="020F0502020204030204" pitchFamily="34" charset="0"/>
              </a:rPr>
              <a:t>на пересечении директрисы и оси параболы? Какой 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>
                <a:ea typeface="Calibri" panose="020F0502020204030204" pitchFamily="34" charset="0"/>
              </a:rPr>
              <a:t>подэра</a:t>
            </a:r>
            <a:r>
              <a:rPr lang="ru-RU" dirty="0">
                <a:ea typeface="Calibri" panose="020F0502020204030204" pitchFamily="34" charset="0"/>
              </a:rPr>
              <a:t>?</a:t>
            </a:r>
            <a:endParaRPr lang="en-US" dirty="0">
              <a:ea typeface="Calibri" panose="020F0502020204030204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1387475"/>
            <a:ext cx="3543300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489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24" y="26064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0000"/>
                </a:solidFill>
              </a:rPr>
              <a:t>	</a:t>
            </a:r>
            <a:r>
              <a:rPr lang="ru-RU" altLang="ru-RU" dirty="0" smtClean="0">
                <a:solidFill>
                  <a:srgbClr val="FF0000"/>
                </a:solidFill>
              </a:rPr>
              <a:t>Ответ. </a:t>
            </a:r>
            <a:r>
              <a:rPr lang="ru-RU" altLang="ru-RU" dirty="0" smtClean="0"/>
              <a:t>Строфоида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24744"/>
            <a:ext cx="37909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0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В компьютерной программе </a:t>
            </a:r>
            <a:r>
              <a:rPr lang="en-US" altLang="ru-RU" sz="2800" dirty="0" err="1" smtClean="0"/>
              <a:t>GeoGebra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проверьте, что эта кривая является строфоидой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56792"/>
            <a:ext cx="37909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5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Ответ</a:t>
            </a:r>
            <a:r>
              <a:rPr lang="ru-RU" dirty="0" smtClean="0">
                <a:solidFill>
                  <a:srgbClr val="FF0000"/>
                </a:solidFill>
                <a:ea typeface="Calibri" panose="020F0502020204030204" pitchFamily="34" charset="0"/>
              </a:rPr>
              <a:t>.</a:t>
            </a:r>
            <a:endParaRPr lang="en-US" dirty="0" smtClean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959" y="1556792"/>
            <a:ext cx="382905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7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 err="1">
                <a:ea typeface="Calibri" panose="020F0502020204030204" pitchFamily="34" charset="0"/>
              </a:rPr>
              <a:t>Подэрой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smtClean="0">
                <a:ea typeface="Calibri" panose="020F0502020204030204" pitchFamily="34" charset="0"/>
              </a:rPr>
              <a:t>кривой </a:t>
            </a:r>
            <a:r>
              <a:rPr lang="ru-RU" dirty="0">
                <a:ea typeface="Calibri" panose="020F0502020204030204" pitchFamily="34" charset="0"/>
              </a:rPr>
              <a:t>называется геометрическое место оснований перпендикуляров, опущенных из данной точки на касательные к этой кривой</a:t>
            </a:r>
            <a:r>
              <a:rPr lang="en-US" dirty="0">
                <a:ea typeface="Calibri" panose="020F0502020204030204" pitchFamily="34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dirty="0" smtClean="0">
                <a:ea typeface="Calibri" panose="020F0502020204030204" pitchFamily="34" charset="0"/>
              </a:rPr>
              <a:t>	Изобразите </a:t>
            </a:r>
            <a:r>
              <a:rPr lang="ru-RU" dirty="0" err="1" smtClean="0">
                <a:ea typeface="Calibri" panose="020F0502020204030204" pitchFamily="34" charset="0"/>
              </a:rPr>
              <a:t>подэру</a:t>
            </a:r>
            <a:r>
              <a:rPr lang="ru-RU" dirty="0" smtClean="0">
                <a:ea typeface="Calibri" panose="020F0502020204030204" pitchFamily="34" charset="0"/>
              </a:rPr>
              <a:t> окружности относительно точки </a:t>
            </a:r>
            <a:r>
              <a:rPr lang="en-US" i="1" dirty="0" smtClean="0">
                <a:ea typeface="Calibri" panose="020F0502020204030204" pitchFamily="34" charset="0"/>
              </a:rPr>
              <a:t>A</a:t>
            </a:r>
            <a:r>
              <a:rPr lang="ru-RU" dirty="0" smtClean="0">
                <a:ea typeface="Calibri" panose="020F0502020204030204" pitchFamily="34" charset="0"/>
              </a:rPr>
              <a:t>, расположенной вне окружности</a:t>
            </a:r>
            <a:r>
              <a:rPr lang="ru-RU" dirty="0">
                <a:ea typeface="Calibri" panose="020F0502020204030204" pitchFamily="34" charset="0"/>
              </a:rPr>
              <a:t>? Какой	</a:t>
            </a:r>
            <a:r>
              <a:rPr lang="ru-RU" dirty="0" smtClean="0">
                <a:ea typeface="Calibri" panose="020F0502020204030204" pitchFamily="34" charset="0"/>
              </a:rPr>
              <a:t>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 smtClean="0">
                <a:ea typeface="Calibri" panose="020F0502020204030204" pitchFamily="34" charset="0"/>
              </a:rPr>
              <a:t>подэра</a:t>
            </a:r>
            <a:r>
              <a:rPr lang="ru-RU" dirty="0" smtClean="0">
                <a:ea typeface="Calibri" panose="020F0502020204030204" pitchFamily="34" charset="0"/>
              </a:rPr>
              <a:t>?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972" y="2204864"/>
            <a:ext cx="4380681" cy="3806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10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Докажите, что эта кривая является строфоидой</a:t>
            </a:r>
            <a:r>
              <a:rPr lang="ru-RU" dirty="0" smtClean="0">
                <a:ea typeface="Calibri" panose="020F0502020204030204" pitchFamily="34" charset="0"/>
              </a:rPr>
              <a:t>. 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052736"/>
            <a:ext cx="4032448" cy="3299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59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>
                <a:extLst>
                  <a:ext uri="{FF2B5EF4-FFF2-40B4-BE49-F238E27FC236}">
                    <a16:creationId xmlns:a16="http://schemas.microsoft.com/office/drawing/2014/main" xmlns="" id="{882D6115-3B2E-40E9-98EE-9064F66F43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25160"/>
                <a:ext cx="9144000" cy="23698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>
                  <a:spcBef>
                    <a:spcPts val="0"/>
                  </a:spcBef>
                </a:pPr>
                <a:r>
                  <a:rPr lang="ru-RU" altLang="ru-RU" sz="2800" dirty="0" smtClean="0">
                    <a:solidFill>
                      <a:srgbClr val="FF3300"/>
                    </a:solidFill>
                  </a:rPr>
                  <a:t>	</a:t>
                </a:r>
                <a:r>
                  <a:rPr lang="ru-RU" altLang="ru-RU" dirty="0" smtClean="0">
                    <a:solidFill>
                      <a:srgbClr val="FF0000"/>
                    </a:solidFill>
                  </a:rPr>
                  <a:t>Доказательство.</a:t>
                </a:r>
                <a:r>
                  <a:rPr lang="ru-RU" altLang="ru-RU" dirty="0" smtClean="0"/>
                  <a:t> Пусть точка </a:t>
                </a:r>
                <a:r>
                  <a:rPr lang="en-US" altLang="ru-RU" i="1" dirty="0" smtClean="0"/>
                  <a:t>C</a:t>
                </a:r>
                <a:r>
                  <a:rPr lang="ru-RU" altLang="ru-RU" dirty="0" smtClean="0"/>
                  <a:t> принадлежит строфоиде с вершиной </a:t>
                </a:r>
                <a:r>
                  <a:rPr lang="en-US" altLang="ru-RU" i="1" dirty="0" smtClean="0"/>
                  <a:t>D</a:t>
                </a:r>
                <a:r>
                  <a:rPr lang="ru-RU" altLang="ru-RU" dirty="0" smtClean="0"/>
                  <a:t>, Тогда </a:t>
                </a:r>
                <a:r>
                  <a:rPr lang="en-US" altLang="ru-RU" i="1" dirty="0" smtClean="0"/>
                  <a:t>DE </a:t>
                </a:r>
                <a:r>
                  <a:rPr lang="ru-RU" altLang="ru-RU" dirty="0" smtClean="0"/>
                  <a:t>– средняя линия треугольника </a:t>
                </a:r>
                <a:r>
                  <a:rPr lang="en-US" altLang="ru-RU" i="1" dirty="0" smtClean="0"/>
                  <a:t>AFI</a:t>
                </a:r>
                <a:r>
                  <a:rPr lang="en-US" altLang="ru-RU" dirty="0" smtClean="0"/>
                  <a:t>. </a:t>
                </a:r>
                <a:r>
                  <a:rPr lang="ru-RU" altLang="ru-RU" dirty="0" smtClean="0"/>
                  <a:t>Значит, она параллельна </a:t>
                </a:r>
                <a:r>
                  <a:rPr lang="en-US" altLang="ru-RU" i="1" dirty="0" smtClean="0"/>
                  <a:t>FI</a:t>
                </a:r>
                <a:r>
                  <a:rPr lang="en-US" altLang="ru-RU" dirty="0" smtClean="0"/>
                  <a:t>, </a:t>
                </a:r>
                <a14:m>
                  <m:oMath xmlns:m="http://schemas.openxmlformats.org/officeDocument/2006/math">
                    <m:r>
                      <a:rPr lang="ru-RU" altLang="ru-RU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altLang="ru-RU" i="1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altLang="ru-RU" b="0" i="1" smtClean="0">
                        <a:latin typeface="Cambria Math"/>
                        <a:ea typeface="Cambria Math"/>
                      </a:rPr>
                      <m:t>𝐼𝐹</m:t>
                    </m:r>
                    <m:r>
                      <a:rPr lang="en-US" altLang="ru-RU" i="1">
                        <a:latin typeface="Cambria Math"/>
                        <a:ea typeface="Cambria Math"/>
                      </a:rPr>
                      <m:t>=</m:t>
                    </m:r>
                    <m:r>
                      <a:rPr lang="ru-RU" altLang="ru-RU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altLang="ru-RU" i="1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altLang="ru-RU" b="0" i="1" smtClean="0">
                        <a:latin typeface="Cambria Math"/>
                        <a:ea typeface="Cambria Math"/>
                      </a:rPr>
                      <m:t>𝐸𝐷</m:t>
                    </m:r>
                  </m:oMath>
                </a14:m>
                <a:r>
                  <a:rPr lang="en-US" altLang="ru-RU" i="1" dirty="0" smtClean="0"/>
                  <a:t>. </a:t>
                </a:r>
                <a:r>
                  <a:rPr lang="ru-RU" altLang="ru-RU" dirty="0" smtClean="0"/>
                  <a:t>Так как</a:t>
                </a:r>
                <a:r>
                  <a:rPr lang="en-US" altLang="ru-RU" dirty="0" smtClean="0"/>
                  <a:t> </a:t>
                </a:r>
                <a:r>
                  <a:rPr lang="ru-RU" altLang="ru-RU" dirty="0" smtClean="0"/>
                  <a:t>угол </a:t>
                </a:r>
                <a:r>
                  <a:rPr lang="en-US" altLang="ru-RU" i="1" dirty="0" smtClean="0"/>
                  <a:t>AIC </a:t>
                </a:r>
                <a:r>
                  <a:rPr lang="ru-RU" altLang="ru-RU" dirty="0" smtClean="0"/>
                  <a:t>равен половине угла </a:t>
                </a:r>
                <a14:m>
                  <m:oMath xmlns:m="http://schemas.openxmlformats.org/officeDocument/2006/math">
                    <m:r>
                      <a:rPr lang="ru-RU" altLang="ru-RU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altLang="ru-RU" i="1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altLang="ru-RU" b="0" i="1" smtClean="0">
                        <a:latin typeface="Cambria Math"/>
                        <a:ea typeface="Cambria Math"/>
                      </a:rPr>
                      <m:t>𝐸𝐷</m:t>
                    </m:r>
                    <m:r>
                      <a:rPr lang="en-US" altLang="ru-RU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altLang="ru-RU" dirty="0" smtClean="0"/>
                  <a:t>, </a:t>
                </a:r>
                <a:r>
                  <a:rPr lang="ru-RU" altLang="ru-RU" dirty="0" smtClean="0"/>
                  <a:t>то прямая </a:t>
                </a:r>
                <a:r>
                  <a:rPr lang="en-US" altLang="ru-RU" i="1" dirty="0" smtClean="0"/>
                  <a:t>IC </a:t>
                </a:r>
                <a:r>
                  <a:rPr lang="ru-RU" altLang="ru-RU" dirty="0" smtClean="0"/>
                  <a:t>содержит биссектрису угла </a:t>
                </a:r>
                <a:r>
                  <a:rPr lang="en-US" altLang="ru-RU" i="1" dirty="0" smtClean="0"/>
                  <a:t>AIF</a:t>
                </a:r>
                <a:r>
                  <a:rPr lang="ru-RU" altLang="ru-RU" dirty="0" smtClean="0"/>
                  <a:t>. Следовательно, она является касательной к параболе, а точка </a:t>
                </a:r>
                <a:r>
                  <a:rPr lang="en-US" altLang="ru-RU" i="1" dirty="0" smtClean="0"/>
                  <a:t>C </a:t>
                </a:r>
                <a:r>
                  <a:rPr lang="ru-RU" altLang="ru-RU" dirty="0" smtClean="0"/>
                  <a:t>принадлежит </a:t>
                </a:r>
                <a:r>
                  <a:rPr lang="ru-RU" altLang="ru-RU" dirty="0" err="1" smtClean="0"/>
                  <a:t>подэре</a:t>
                </a:r>
                <a:r>
                  <a:rPr lang="ru-RU" altLang="ru-RU" dirty="0" smtClean="0"/>
                  <a:t> этой параболы</a:t>
                </a:r>
                <a:r>
                  <a:rPr lang="en-US" altLang="ru-RU" i="1" dirty="0" smtClean="0"/>
                  <a:t>.</a:t>
                </a:r>
                <a:r>
                  <a:rPr lang="ru-RU" dirty="0" smtClean="0">
                    <a:ea typeface="Calibri" panose="020F0502020204030204" pitchFamily="34" charset="0"/>
                  </a:rPr>
                  <a:t> </a:t>
                </a:r>
                <a:endParaRPr lang="en-US" dirty="0" smtClean="0"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 Box 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82D6115-3B2E-40E9-98EE-9064F66F4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5160"/>
                <a:ext cx="9144000" cy="2369880"/>
              </a:xfrm>
              <a:prstGeom prst="rect">
                <a:avLst/>
              </a:prstGeom>
              <a:blipFill rotWithShape="1">
                <a:blip r:embed="rId3"/>
                <a:stretch>
                  <a:fillRect l="-1000" r="-1000" b="-48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210" y="2492896"/>
            <a:ext cx="4176464" cy="3718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970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401" y="21157"/>
            <a:ext cx="91440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>
                <a:ea typeface="Calibri" panose="020F0502020204030204" pitchFamily="34" charset="0"/>
              </a:rPr>
              <a:t>Изобразите </a:t>
            </a:r>
            <a:r>
              <a:rPr lang="ru-RU" dirty="0" err="1">
                <a:ea typeface="Calibri" panose="020F0502020204030204" pitchFamily="34" charset="0"/>
              </a:rPr>
              <a:t>подэру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smtClean="0">
                <a:ea typeface="Calibri" panose="020F0502020204030204" pitchFamily="34" charset="0"/>
              </a:rPr>
              <a:t>параболы </a:t>
            </a:r>
            <a:r>
              <a:rPr lang="ru-RU" dirty="0">
                <a:ea typeface="Calibri" panose="020F0502020204030204" pitchFamily="34" charset="0"/>
              </a:rPr>
              <a:t>относительно точки </a:t>
            </a:r>
            <a:r>
              <a:rPr lang="en-US" i="1" dirty="0">
                <a:ea typeface="Calibri" panose="020F0502020204030204" pitchFamily="34" charset="0"/>
              </a:rPr>
              <a:t>A</a:t>
            </a:r>
            <a:r>
              <a:rPr lang="ru-RU" dirty="0">
                <a:ea typeface="Calibri" panose="020F0502020204030204" pitchFamily="34" charset="0"/>
              </a:rPr>
              <a:t>, расположенной </a:t>
            </a:r>
            <a:r>
              <a:rPr lang="ru-RU" dirty="0" smtClean="0">
                <a:ea typeface="Calibri" panose="020F0502020204030204" pitchFamily="34" charset="0"/>
              </a:rPr>
              <a:t>в вершине параболы? Какой 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>
                <a:ea typeface="Calibri" panose="020F0502020204030204" pitchFamily="34" charset="0"/>
              </a:rPr>
              <a:t>подэра</a:t>
            </a:r>
            <a:r>
              <a:rPr lang="ru-RU" dirty="0">
                <a:ea typeface="Calibri" panose="020F0502020204030204" pitchFamily="34" charset="0"/>
              </a:rPr>
              <a:t>?</a:t>
            </a:r>
            <a:endParaRPr lang="en-US" dirty="0">
              <a:ea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39874"/>
            <a:ext cx="3562350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1401763"/>
            <a:ext cx="344805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66124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0000"/>
                </a:solidFill>
              </a:rPr>
              <a:t>	</a:t>
            </a:r>
            <a:r>
              <a:rPr lang="ru-RU" altLang="ru-RU" dirty="0" smtClean="0">
                <a:solidFill>
                  <a:srgbClr val="FF0000"/>
                </a:solidFill>
              </a:rPr>
              <a:t>Ответ. </a:t>
            </a:r>
            <a:r>
              <a:rPr lang="ru-RU" altLang="ru-RU" dirty="0" smtClean="0"/>
              <a:t>Циссоида </a:t>
            </a:r>
            <a:r>
              <a:rPr lang="ru-RU" altLang="ru-RU" dirty="0" err="1" smtClean="0"/>
              <a:t>Диоклеса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3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В компьютерной программе </a:t>
            </a:r>
            <a:r>
              <a:rPr lang="en-US" altLang="ru-RU" sz="2800" dirty="0" err="1" smtClean="0"/>
              <a:t>GeoGebra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проверьте, что эта кривая является циссоидой </a:t>
            </a:r>
            <a:r>
              <a:rPr lang="ru-RU" altLang="ru-RU" sz="2800" dirty="0" err="1" smtClean="0"/>
              <a:t>Диоклеса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1401763"/>
            <a:ext cx="344805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85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Ответ</a:t>
            </a:r>
            <a:r>
              <a:rPr lang="ru-RU" dirty="0" smtClean="0">
                <a:solidFill>
                  <a:srgbClr val="FF0000"/>
                </a:solidFill>
                <a:ea typeface="Calibri" panose="020F0502020204030204" pitchFamily="34" charset="0"/>
              </a:rPr>
              <a:t>.</a:t>
            </a:r>
            <a:endParaRPr lang="en-US" dirty="0" smtClean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80728"/>
            <a:ext cx="474345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85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Докажите, что эта кривая является циссоидой </a:t>
            </a:r>
            <a:r>
              <a:rPr lang="ru-RU" altLang="ru-RU" sz="2800" dirty="0" err="1" smtClean="0"/>
              <a:t>Диоклеса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80728"/>
            <a:ext cx="474345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0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Доказательство. </a:t>
            </a:r>
            <a:r>
              <a:rPr lang="ru-RU" altLang="ru-RU" sz="2800" dirty="0" smtClean="0"/>
              <a:t>Пусть точка </a:t>
            </a:r>
            <a:r>
              <a:rPr lang="en-US" altLang="ru-RU" sz="2800" i="1" dirty="0" smtClean="0"/>
              <a:t>C </a:t>
            </a:r>
            <a:r>
              <a:rPr lang="ru-RU" altLang="ru-RU" sz="2800" dirty="0" smtClean="0"/>
              <a:t>принадлежит </a:t>
            </a:r>
            <a:r>
              <a:rPr lang="ru-RU" altLang="ru-RU" sz="2800" dirty="0" err="1" smtClean="0"/>
              <a:t>подэре</a:t>
            </a:r>
            <a:r>
              <a:rPr lang="ru-RU" altLang="ru-RU" sz="2800" dirty="0" smtClean="0"/>
              <a:t> параболы. Напомним, что касательной к параболе, проходящей через точку </a:t>
            </a:r>
            <a:r>
              <a:rPr lang="en-US" altLang="ru-RU" sz="2800" i="1" dirty="0" smtClean="0"/>
              <a:t>B</a:t>
            </a:r>
            <a:r>
              <a:rPr lang="en-US" altLang="ru-RU" sz="2800" dirty="0" smtClean="0"/>
              <a:t>, </a:t>
            </a:r>
            <a:r>
              <a:rPr lang="ru-RU" altLang="ru-RU" sz="2800" dirty="0" smtClean="0"/>
              <a:t>является серединный перпендикуляр к отрезку </a:t>
            </a:r>
            <a:r>
              <a:rPr lang="en-US" altLang="ru-RU" sz="2800" i="1" dirty="0" smtClean="0"/>
              <a:t>FD</a:t>
            </a:r>
            <a:r>
              <a:rPr lang="en-US" altLang="ru-RU" sz="2800" dirty="0" smtClean="0"/>
              <a:t>.</a:t>
            </a:r>
            <a:r>
              <a:rPr lang="ru-RU" altLang="ru-RU" sz="2800" dirty="0" smtClean="0"/>
              <a:t> Четырёхугольник </a:t>
            </a:r>
            <a:r>
              <a:rPr lang="en-US" altLang="ru-RU" sz="2800" i="1" dirty="0" smtClean="0"/>
              <a:t>AEHQ </a:t>
            </a:r>
            <a:r>
              <a:rPr lang="ru-RU" altLang="ru-RU" sz="2800" dirty="0" smtClean="0"/>
              <a:t>– прямоугольник. Из равенства треугольников </a:t>
            </a:r>
            <a:r>
              <a:rPr lang="en-US" altLang="ru-RU" sz="2800" i="1" dirty="0" smtClean="0"/>
              <a:t>AEC </a:t>
            </a:r>
            <a:r>
              <a:rPr lang="ru-RU" altLang="ru-RU" sz="2800" dirty="0" smtClean="0"/>
              <a:t>и </a:t>
            </a:r>
            <a:r>
              <a:rPr lang="en-US" altLang="ru-RU" sz="2800" i="1" dirty="0" smtClean="0"/>
              <a:t>HQG </a:t>
            </a:r>
            <a:r>
              <a:rPr lang="ru-RU" altLang="ru-RU" sz="2800" dirty="0" smtClean="0"/>
              <a:t>следует равенство отрезков </a:t>
            </a:r>
            <a:r>
              <a:rPr lang="en-US" altLang="ru-RU" sz="2800" i="1" dirty="0" smtClean="0"/>
              <a:t>AC </a:t>
            </a:r>
            <a:r>
              <a:rPr lang="ru-RU" altLang="ru-RU" sz="2800" dirty="0" smtClean="0"/>
              <a:t>и </a:t>
            </a:r>
            <a:r>
              <a:rPr lang="en-US" altLang="ru-RU" sz="2800" i="1" dirty="0" smtClean="0"/>
              <a:t>GH</a:t>
            </a:r>
            <a:r>
              <a:rPr lang="ru-RU" altLang="ru-RU" sz="2800" dirty="0" smtClean="0"/>
              <a:t>. Значит, точка </a:t>
            </a:r>
            <a:r>
              <a:rPr lang="en-US" altLang="ru-RU" sz="2800" i="1" dirty="0" smtClean="0"/>
              <a:t>C </a:t>
            </a:r>
            <a:r>
              <a:rPr lang="ru-RU" altLang="ru-RU" sz="2800" dirty="0" smtClean="0"/>
              <a:t>принадлежит циссоиде </a:t>
            </a:r>
            <a:r>
              <a:rPr lang="ru-RU" altLang="ru-RU" sz="2800" dirty="0" err="1" smtClean="0"/>
              <a:t>Диоклеса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079178"/>
            <a:ext cx="4464496" cy="3669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4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401" y="21157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>
                <a:ea typeface="Calibri" panose="020F0502020204030204" pitchFamily="34" charset="0"/>
              </a:rPr>
              <a:t>Изобразите </a:t>
            </a:r>
            <a:r>
              <a:rPr lang="ru-RU" dirty="0" err="1">
                <a:ea typeface="Calibri" panose="020F0502020204030204" pitchFamily="34" charset="0"/>
              </a:rPr>
              <a:t>подэру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smtClean="0">
                <a:ea typeface="Calibri" panose="020F0502020204030204" pitchFamily="34" charset="0"/>
              </a:rPr>
              <a:t>параболы </a:t>
            </a:r>
            <a:r>
              <a:rPr lang="ru-RU" dirty="0">
                <a:ea typeface="Calibri" panose="020F0502020204030204" pitchFamily="34" charset="0"/>
              </a:rPr>
              <a:t>относительно точки </a:t>
            </a:r>
            <a:r>
              <a:rPr lang="en-US" i="1" dirty="0">
                <a:ea typeface="Calibri" panose="020F0502020204030204" pitchFamily="34" charset="0"/>
              </a:rPr>
              <a:t>A</a:t>
            </a:r>
            <a:r>
              <a:rPr lang="ru-RU" dirty="0">
                <a:ea typeface="Calibri" panose="020F0502020204030204" pitchFamily="34" charset="0"/>
              </a:rPr>
              <a:t>, расположенной </a:t>
            </a:r>
            <a:r>
              <a:rPr lang="ru-RU" dirty="0" smtClean="0">
                <a:ea typeface="Calibri" panose="020F0502020204030204" pitchFamily="34" charset="0"/>
              </a:rPr>
              <a:t>в фокусе параболы. Какой 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>
                <a:ea typeface="Calibri" panose="020F0502020204030204" pitchFamily="34" charset="0"/>
              </a:rPr>
              <a:t>подэра</a:t>
            </a:r>
            <a:r>
              <a:rPr lang="ru-RU" dirty="0" smtClean="0">
                <a:ea typeface="Calibri" panose="020F0502020204030204" pitchFamily="34" charset="0"/>
              </a:rPr>
              <a:t>?</a:t>
            </a:r>
            <a:endParaRPr lang="en-US" dirty="0" smtClean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870" y="1196752"/>
            <a:ext cx="3571875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978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401" y="282767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 smtClean="0">
                <a:solidFill>
                  <a:srgbClr val="FF0000"/>
                </a:solidFill>
              </a:rPr>
              <a:t>	</a:t>
            </a:r>
            <a:r>
              <a:rPr lang="ru-RU" dirty="0" smtClean="0">
                <a:solidFill>
                  <a:srgbClr val="FF0000"/>
                </a:solidFill>
                <a:ea typeface="Calibri" panose="020F0502020204030204" pitchFamily="34" charset="0"/>
              </a:rPr>
              <a:t>Ответ. </a:t>
            </a:r>
            <a:r>
              <a:rPr lang="ru-RU" dirty="0" smtClean="0">
                <a:ea typeface="Calibri" panose="020F0502020204030204" pitchFamily="34" charset="0"/>
              </a:rPr>
              <a:t>Касательная к параболе, проходящая через её вершину. 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688" y="1568450"/>
            <a:ext cx="34766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362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Докажите, что эта </a:t>
            </a:r>
            <a:r>
              <a:rPr lang="ru-RU" altLang="ru-RU" sz="2800" dirty="0" err="1" smtClean="0"/>
              <a:t>подэра</a:t>
            </a:r>
            <a:r>
              <a:rPr lang="ru-RU" altLang="ru-RU" sz="2800" dirty="0" smtClean="0"/>
              <a:t> является прямой</a:t>
            </a:r>
            <a:r>
              <a:rPr lang="ru-RU" dirty="0" smtClean="0">
                <a:ea typeface="Calibri" panose="020F0502020204030204" pitchFamily="34" charset="0"/>
              </a:rPr>
              <a:t>. 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687" y="1340768"/>
            <a:ext cx="34766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15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3300"/>
                </a:solidFill>
              </a:rPr>
              <a:t>Ответ. </a:t>
            </a:r>
            <a:r>
              <a:rPr lang="ru-RU" altLang="ru-RU" dirty="0"/>
              <a:t>У</a:t>
            </a:r>
            <a:r>
              <a:rPr lang="ru-RU" dirty="0" smtClean="0">
                <a:ea typeface="Calibri" panose="020F0502020204030204" pitchFamily="34" charset="0"/>
              </a:rPr>
              <a:t>литка Паскаля.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80728"/>
            <a:ext cx="364632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179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7" y="2388"/>
            <a:ext cx="91440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 smtClean="0">
                <a:solidFill>
                  <a:srgbClr val="FF3300"/>
                </a:solidFill>
              </a:rPr>
              <a:t>	</a:t>
            </a:r>
            <a:r>
              <a:rPr lang="ru-RU" altLang="ru-RU" dirty="0" smtClean="0">
                <a:solidFill>
                  <a:srgbClr val="FF0000"/>
                </a:solidFill>
              </a:rPr>
              <a:t>Доказательство.</a:t>
            </a:r>
            <a:r>
              <a:rPr lang="ru-RU" altLang="ru-RU" dirty="0" smtClean="0"/>
              <a:t> Из точки касания </a:t>
            </a:r>
            <a:r>
              <a:rPr lang="en-US" altLang="ru-RU" i="1" dirty="0" smtClean="0"/>
              <a:t>B </a:t>
            </a:r>
            <a:r>
              <a:rPr lang="ru-RU" altLang="ru-RU" dirty="0" smtClean="0"/>
              <a:t>опустим перпендикуляр </a:t>
            </a:r>
            <a:r>
              <a:rPr lang="en-US" altLang="ru-RU" i="1" dirty="0" smtClean="0"/>
              <a:t>BD </a:t>
            </a:r>
            <a:r>
              <a:rPr lang="ru-RU" altLang="ru-RU" dirty="0" smtClean="0"/>
              <a:t>на директрису параболы. Так как серединный перпендикуляр к отрезку </a:t>
            </a:r>
            <a:r>
              <a:rPr lang="en-US" altLang="ru-RU" i="1" dirty="0" smtClean="0"/>
              <a:t>FD </a:t>
            </a:r>
            <a:r>
              <a:rPr lang="ru-RU" altLang="ru-RU" dirty="0" smtClean="0"/>
              <a:t>является касательной </a:t>
            </a:r>
            <a:r>
              <a:rPr lang="ru-RU" altLang="ru-RU" dirty="0"/>
              <a:t>к </a:t>
            </a:r>
            <a:r>
              <a:rPr lang="ru-RU" altLang="ru-RU" dirty="0" smtClean="0"/>
              <a:t>параболе, то точка </a:t>
            </a:r>
            <a:r>
              <a:rPr lang="en-US" altLang="ru-RU" i="1" dirty="0" smtClean="0"/>
              <a:t>C </a:t>
            </a:r>
            <a:r>
              <a:rPr lang="ru-RU" altLang="ru-RU" dirty="0" smtClean="0"/>
              <a:t>является серединой отрезка </a:t>
            </a:r>
            <a:r>
              <a:rPr lang="en-US" altLang="ru-RU" i="1" dirty="0" smtClean="0"/>
              <a:t>FD</a:t>
            </a:r>
            <a:r>
              <a:rPr lang="en-US" altLang="ru-RU" dirty="0" smtClean="0"/>
              <a:t>. </a:t>
            </a:r>
            <a:r>
              <a:rPr lang="ru-RU" altLang="ru-RU" dirty="0" smtClean="0"/>
              <a:t>Геометрическим местом таких середин является прямая, параллельная директрисе параболы.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20888"/>
            <a:ext cx="35147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20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dirty="0" smtClean="0"/>
              <a:t>В компьютерной программе </a:t>
            </a:r>
            <a:r>
              <a:rPr lang="en-US" altLang="ru-RU" dirty="0" err="1" smtClean="0"/>
              <a:t>GeoGebra</a:t>
            </a:r>
            <a:r>
              <a:rPr lang="en-US" altLang="ru-RU" dirty="0" smtClean="0"/>
              <a:t> </a:t>
            </a:r>
            <a:r>
              <a:rPr lang="ru-RU" altLang="ru-RU" dirty="0" smtClean="0"/>
              <a:t>проверьте, что эта кривая является улиткой Паскаля</a:t>
            </a:r>
            <a:r>
              <a:rPr lang="ru-RU" dirty="0" smtClean="0">
                <a:ea typeface="Calibri" panose="020F0502020204030204" pitchFamily="34" charset="0"/>
              </a:rPr>
              <a:t>. Найдите радиус соответствующей окружности и константу </a:t>
            </a:r>
            <a:r>
              <a:rPr lang="en-US" i="1" dirty="0" smtClean="0">
                <a:ea typeface="Calibri" panose="020F0502020204030204" pitchFamily="34" charset="0"/>
              </a:rPr>
              <a:t>l</a:t>
            </a:r>
            <a:r>
              <a:rPr lang="ru-RU" dirty="0" smtClean="0">
                <a:ea typeface="Calibri" panose="020F0502020204030204" pitchFamily="34" charset="0"/>
              </a:rPr>
              <a:t>, если радиус данной окружности равен 2.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6792"/>
            <a:ext cx="4248472" cy="4194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209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Ответ. </a:t>
            </a:r>
            <a:r>
              <a:rPr lang="en-US" altLang="ru-RU" sz="2800" i="1" dirty="0"/>
              <a:t>r</a:t>
            </a:r>
            <a:r>
              <a:rPr lang="en-US" altLang="ru-RU" sz="2800" i="1" dirty="0" smtClean="0"/>
              <a:t> = </a:t>
            </a:r>
            <a:r>
              <a:rPr lang="en-US" altLang="ru-RU" sz="2800" dirty="0" smtClean="0"/>
              <a:t>1,5, </a:t>
            </a:r>
            <a:r>
              <a:rPr lang="en-US" altLang="ru-RU" sz="2800" i="1" dirty="0" smtClean="0"/>
              <a:t>l = </a:t>
            </a:r>
            <a:r>
              <a:rPr lang="en-US" altLang="ru-RU" sz="2800" dirty="0" smtClean="0"/>
              <a:t>2.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25" y="1254125"/>
            <a:ext cx="41719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3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/>
              <a:t>Докажите, что эта кривая является улиткой Паскаля</a:t>
            </a:r>
            <a:r>
              <a:rPr lang="ru-RU" dirty="0" smtClean="0">
                <a:ea typeface="Calibri" panose="020F0502020204030204" pitchFamily="34" charset="0"/>
              </a:rPr>
              <a:t>. 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737" y="1196752"/>
            <a:ext cx="3812525" cy="3764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3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945" y="1988840"/>
            <a:ext cx="5148109" cy="4231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632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0000"/>
                </a:solidFill>
              </a:rPr>
              <a:t>Доказательство.</a:t>
            </a:r>
            <a:r>
              <a:rPr lang="ru-RU" altLang="ru-RU" sz="2800" dirty="0" smtClean="0"/>
              <a:t> Для точки </a:t>
            </a:r>
            <a:r>
              <a:rPr lang="en-US" altLang="ru-RU" sz="2800" i="1" dirty="0" smtClean="0"/>
              <a:t>C</a:t>
            </a:r>
            <a:r>
              <a:rPr lang="ru-RU" altLang="ru-RU" sz="2800" dirty="0" smtClean="0"/>
              <a:t>, принадлежащей </a:t>
            </a:r>
            <a:r>
              <a:rPr lang="ru-RU" altLang="ru-RU" sz="2800" dirty="0" err="1" smtClean="0"/>
              <a:t>подэре</a:t>
            </a:r>
            <a:r>
              <a:rPr lang="ru-RU" altLang="ru-RU" sz="2800" dirty="0" smtClean="0"/>
              <a:t>, </a:t>
            </a:r>
            <a:r>
              <a:rPr lang="en-US" altLang="ru-RU" sz="2800" i="1" dirty="0" smtClean="0"/>
              <a:t>EC =</a:t>
            </a:r>
            <a:r>
              <a:rPr lang="ru-RU" altLang="ru-RU" sz="2800" dirty="0" smtClean="0"/>
              <a:t> </a:t>
            </a:r>
            <a:r>
              <a:rPr lang="en-US" altLang="ru-RU" sz="2800" i="1" dirty="0" smtClean="0"/>
              <a:t>OB = R</a:t>
            </a:r>
            <a:r>
              <a:rPr lang="ru-RU" altLang="ru-RU" sz="2800" dirty="0" smtClean="0"/>
              <a:t>. </a:t>
            </a:r>
            <a:r>
              <a:rPr lang="en-US" altLang="ru-RU" sz="2800" i="1" dirty="0" smtClean="0"/>
              <a:t> </a:t>
            </a:r>
            <a:r>
              <a:rPr lang="ru-RU" altLang="ru-RU" sz="2800" dirty="0" smtClean="0"/>
              <a:t>Следовательно, точка </a:t>
            </a:r>
            <a:r>
              <a:rPr lang="en-US" altLang="ru-RU" sz="2800" i="1" dirty="0" smtClean="0"/>
              <a:t>C </a:t>
            </a:r>
            <a:r>
              <a:rPr lang="ru-RU" altLang="ru-RU" sz="2800" dirty="0" smtClean="0"/>
              <a:t>принадлежит улитке Паскаля, для которой </a:t>
            </a:r>
            <a:r>
              <a:rPr lang="en-US" altLang="ru-RU" sz="2800" i="1" dirty="0" smtClean="0"/>
              <a:t>l = R.</a:t>
            </a:r>
            <a:r>
              <a:rPr lang="ru-RU" dirty="0" smtClean="0">
                <a:ea typeface="Calibri" panose="020F0502020204030204" pitchFamily="34" charset="0"/>
              </a:rPr>
              <a:t> </a:t>
            </a:r>
            <a:endParaRPr lang="en-US" dirty="0" smtClean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2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dirty="0">
                <a:ea typeface="Calibri" panose="020F0502020204030204" pitchFamily="34" charset="0"/>
              </a:rPr>
              <a:t>Изобразите </a:t>
            </a:r>
            <a:r>
              <a:rPr lang="ru-RU" dirty="0" err="1">
                <a:ea typeface="Calibri" panose="020F0502020204030204" pitchFamily="34" charset="0"/>
              </a:rPr>
              <a:t>подэру</a:t>
            </a:r>
            <a:r>
              <a:rPr lang="ru-RU" dirty="0">
                <a:ea typeface="Calibri" panose="020F0502020204030204" pitchFamily="34" charset="0"/>
              </a:rPr>
              <a:t> окружности относительно точки </a:t>
            </a:r>
            <a:r>
              <a:rPr lang="en-US" i="1" dirty="0">
                <a:ea typeface="Calibri" panose="020F0502020204030204" pitchFamily="34" charset="0"/>
              </a:rPr>
              <a:t>A</a:t>
            </a:r>
            <a:r>
              <a:rPr lang="ru-RU" dirty="0">
                <a:ea typeface="Calibri" panose="020F0502020204030204" pitchFamily="34" charset="0"/>
              </a:rPr>
              <a:t>, расположенной </a:t>
            </a:r>
            <a:r>
              <a:rPr lang="ru-RU" dirty="0" smtClean="0">
                <a:ea typeface="Calibri" panose="020F0502020204030204" pitchFamily="34" charset="0"/>
              </a:rPr>
              <a:t>на </a:t>
            </a:r>
            <a:r>
              <a:rPr lang="ru-RU" dirty="0">
                <a:ea typeface="Calibri" panose="020F0502020204030204" pitchFamily="34" charset="0"/>
              </a:rPr>
              <a:t>окружности? </a:t>
            </a:r>
            <a:r>
              <a:rPr lang="ru-RU" dirty="0" smtClean="0">
                <a:ea typeface="Calibri" panose="020F0502020204030204" pitchFamily="34" charset="0"/>
              </a:rPr>
              <a:t>Какой кривой </a:t>
            </a:r>
            <a:r>
              <a:rPr lang="ru-RU" dirty="0">
                <a:ea typeface="Calibri" panose="020F0502020204030204" pitchFamily="34" charset="0"/>
              </a:rPr>
              <a:t>является </a:t>
            </a:r>
            <a:r>
              <a:rPr lang="ru-RU" dirty="0" err="1">
                <a:ea typeface="Calibri" panose="020F0502020204030204" pitchFamily="34" charset="0"/>
              </a:rPr>
              <a:t>подэра</a:t>
            </a:r>
            <a:r>
              <a:rPr lang="ru-RU" dirty="0" smtClean="0">
                <a:ea typeface="Calibri" panose="020F0502020204030204" pitchFamily="34" charset="0"/>
              </a:rPr>
              <a:t>?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670" y="2276872"/>
            <a:ext cx="3796659" cy="3215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64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>
            <a:extLst>
              <a:ext uri="{FF2B5EF4-FFF2-40B4-BE49-F238E27FC236}">
                <a16:creationId xmlns:a16="http://schemas.microsoft.com/office/drawing/2014/main" xmlns="" id="{882D6115-3B2E-40E9-98EE-9064F66F4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altLang="ru-RU" sz="2800" dirty="0">
                <a:solidFill>
                  <a:srgbClr val="FF3300"/>
                </a:solidFill>
              </a:rPr>
              <a:t>	</a:t>
            </a:r>
            <a:r>
              <a:rPr lang="ru-RU" altLang="ru-RU" sz="2800" dirty="0" smtClean="0">
                <a:solidFill>
                  <a:srgbClr val="FF3300"/>
                </a:solidFill>
              </a:rPr>
              <a:t>Ответ. </a:t>
            </a:r>
            <a:r>
              <a:rPr lang="ru-RU" altLang="ru-RU" dirty="0"/>
              <a:t>У</a:t>
            </a:r>
            <a:r>
              <a:rPr lang="ru-RU" dirty="0" smtClean="0">
                <a:ea typeface="Calibri" panose="020F0502020204030204" pitchFamily="34" charset="0"/>
              </a:rPr>
              <a:t>литка Паскаля.</a:t>
            </a:r>
            <a:endParaRPr lang="en-US" dirty="0" smtClean="0">
              <a:ea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052736"/>
            <a:ext cx="3648005" cy="355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88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2859</TotalTime>
  <Words>272</Words>
  <Application>Microsoft Office PowerPoint</Application>
  <PresentationFormat>Экран (4:3)</PresentationFormat>
  <Paragraphs>92</Paragraphs>
  <Slides>30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Оформление по умолчанию</vt:lpstr>
      <vt:lpstr>Подэры кривых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геометрические фигуры</dc:title>
  <dc:creator>*</dc:creator>
  <cp:lastModifiedBy>Пользователь</cp:lastModifiedBy>
  <cp:revision>173</cp:revision>
  <dcterms:created xsi:type="dcterms:W3CDTF">2008-04-30T05:51:18Z</dcterms:created>
  <dcterms:modified xsi:type="dcterms:W3CDTF">2025-10-29T11:15:59Z</dcterms:modified>
</cp:coreProperties>
</file>