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55" r:id="rId2"/>
    <p:sldId id="487" r:id="rId3"/>
    <p:sldId id="439" r:id="rId4"/>
    <p:sldId id="422" r:id="rId5"/>
    <p:sldId id="471" r:id="rId6"/>
    <p:sldId id="421" r:id="rId7"/>
    <p:sldId id="443" r:id="rId8"/>
    <p:sldId id="432" r:id="rId9"/>
    <p:sldId id="430" r:id="rId10"/>
    <p:sldId id="431" r:id="rId11"/>
    <p:sldId id="460" r:id="rId12"/>
    <p:sldId id="480" r:id="rId13"/>
    <p:sldId id="461" r:id="rId14"/>
    <p:sldId id="481" r:id="rId15"/>
    <p:sldId id="416" r:id="rId16"/>
    <p:sldId id="478" r:id="rId17"/>
    <p:sldId id="479" r:id="rId18"/>
    <p:sldId id="417" r:id="rId19"/>
    <p:sldId id="458" r:id="rId20"/>
    <p:sldId id="418" r:id="rId21"/>
    <p:sldId id="419" r:id="rId22"/>
    <p:sldId id="381" r:id="rId23"/>
    <p:sldId id="447" r:id="rId24"/>
    <p:sldId id="448" r:id="rId25"/>
    <p:sldId id="1427" r:id="rId26"/>
    <p:sldId id="363" r:id="rId27"/>
    <p:sldId id="1428" r:id="rId28"/>
    <p:sldId id="1432" r:id="rId29"/>
    <p:sldId id="1429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8" autoAdjust="0"/>
    <p:restoredTop sz="90929"/>
  </p:normalViewPr>
  <p:slideViewPr>
    <p:cSldViewPr>
      <p:cViewPr varScale="1">
        <p:scale>
          <a:sx n="95" d="100"/>
          <a:sy n="95" d="100"/>
        </p:scale>
        <p:origin x="4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257F315-2FF6-4781-BB2D-9543E18DF0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92DDE99-E70B-46D8-A885-428B275BF4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DD5957F-91C7-4F76-B293-74A0381CA34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6F95600-298F-4E93-BF4F-E44F7699F0E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D52BF88-1366-4EE4-9F0A-D97192140D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EB23EC5-8AB3-4563-B60F-BDA89483AB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CEE859-3AB2-450F-855B-96CD68E926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CBDD8B-DC9A-456E-8725-92CDC96749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CE3A6A-C8CE-4201-AC52-266373EB9AD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5896151-6605-41C7-B5AD-D3628BA823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5A814669-F989-4ECF-B8D2-637AAFBC1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52C27F-D98C-444D-9B97-4C067E073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82D16-60C2-4EEE-9BAF-1DF70826EDB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20866" name="Rectangle 2">
            <a:extLst>
              <a:ext uri="{FF2B5EF4-FFF2-40B4-BE49-F238E27FC236}">
                <a16:creationId xmlns:a16="http://schemas.microsoft.com/office/drawing/2014/main" id="{7D4C101B-F751-4BDD-A7E7-2C97C3F5D2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8E66196B-035F-4105-924E-C2B840EFD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681785-D6F4-47FB-A392-99F12AC5B0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D164BA-14CB-44E7-9EEA-F95F81A2186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1A5DAD7C-E865-4445-A3A1-E256331851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97881A3D-FE6A-4F0E-AF94-B6302F7A10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6088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555425-7853-4F1F-A2BB-5249015F87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2CF61-DCAB-499A-9E50-982C69B9FAEB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9BB537CE-D2F7-4DCD-B17D-B7845BF7B6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FCEB7091-BD7A-4034-A6F2-143CD6E0C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44427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A3C618-F286-4676-AE8D-F57761E1A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249DA-785B-4573-8096-E9FD2F0CE68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C6456019-10F1-45ED-89E4-23BB5CBE4B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2D178CFC-9116-4A3C-898F-E669B4CB2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2D163A-58ED-421C-8D3D-8EF1B8F228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4085FA-7D9D-409B-8F9C-80E75E2B584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33506" name="Rectangle 2">
            <a:extLst>
              <a:ext uri="{FF2B5EF4-FFF2-40B4-BE49-F238E27FC236}">
                <a16:creationId xmlns:a16="http://schemas.microsoft.com/office/drawing/2014/main" id="{BCD50FB0-3B7A-4D6A-B57E-A7128A034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3507" name="Rectangle 3">
            <a:extLst>
              <a:ext uri="{FF2B5EF4-FFF2-40B4-BE49-F238E27FC236}">
                <a16:creationId xmlns:a16="http://schemas.microsoft.com/office/drawing/2014/main" id="{224525EA-7C70-435F-BA0E-A99E9834A0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D95888-6DC8-4849-ACD3-782DC55B5F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B47AC-C0FC-4A6A-B37A-203394538E98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C5DF3B24-DF61-4669-A5CC-8D72DFD713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A84CAC3-750E-469F-94DA-967A14E65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13481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ADDE75-34BD-478B-9EE9-E603557106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D29B1-BAE9-4B29-9DD1-9D6A36210999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27362" name="Rectangle 2">
            <a:extLst>
              <a:ext uri="{FF2B5EF4-FFF2-40B4-BE49-F238E27FC236}">
                <a16:creationId xmlns:a16="http://schemas.microsoft.com/office/drawing/2014/main" id="{34A25FFF-60AA-43F2-AC4C-1DB575D0C4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7363" name="Rectangle 3">
            <a:extLst>
              <a:ext uri="{FF2B5EF4-FFF2-40B4-BE49-F238E27FC236}">
                <a16:creationId xmlns:a16="http://schemas.microsoft.com/office/drawing/2014/main" id="{59D77BB9-A8ED-41DB-B174-7C02D8D16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DA1E3F-57D2-4B77-9DA2-FBD26E0033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42EF53-A124-42ED-9589-1F5DD00302C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29410" name="Rectangle 1026">
            <a:extLst>
              <a:ext uri="{FF2B5EF4-FFF2-40B4-BE49-F238E27FC236}">
                <a16:creationId xmlns:a16="http://schemas.microsoft.com/office/drawing/2014/main" id="{B6F135E5-9706-445B-B7F0-CFD59156CB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9411" name="Rectangle 1027">
            <a:extLst>
              <a:ext uri="{FF2B5EF4-FFF2-40B4-BE49-F238E27FC236}">
                <a16:creationId xmlns:a16="http://schemas.microsoft.com/office/drawing/2014/main" id="{0B98113F-2C3A-49EE-A0C2-B977A4DF1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BE4D9F-0210-4307-922E-F0C380117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7F6C1-6E2B-4373-9A6F-7A978EF9F321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9919E354-DADB-47C6-A94D-A5572D2255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696C24A4-37FF-45BE-ABEA-61B3771F6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646334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F3F19C-1773-4E4D-B697-8E9F125B97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FA23E-FCD6-4F51-BD67-289D657AD88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25A3D8F8-C50B-47C7-89FD-24F1B2247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EF361BFF-486C-46D7-8996-90A8CDE3B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CBDD8B-DC9A-456E-8725-92CDC96749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CE3A6A-C8CE-4201-AC52-266373EB9ADD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5896151-6605-41C7-B5AD-D3628BA823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5A814669-F989-4ECF-B8D2-637AAFBC1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079343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673FE2-EE97-4138-A0B9-D831C7B6F3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FD0B7-60C4-47E3-8408-35B302E5814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3220FEC1-286A-41D7-BAEB-6C3A427DFA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8BAF07D5-976A-45E8-85EB-0BA7B187E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AE90C7-7F15-49CD-8AB3-EB6B51F1E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398E3-4CFE-4805-A423-F03ABF72D4FE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7B93CF1E-611F-4163-B93B-2107165B62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E6F8A47B-B8B3-468A-9C1E-005547D8D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50A6CB-BD14-40D9-B72E-4A532E3D2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E2BE8F-55C0-47F4-87D6-315A98F4D0BA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CD9CEE5C-03E4-4AA3-A1A5-0F0A482FBD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E4307764-0E2F-487D-B50E-3BD900147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8F3547-83D3-4407-A721-FFE12B66A4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579619-AB5F-4F58-B0F1-E2D723426DA8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53634" name="Rectangle 2">
            <a:extLst>
              <a:ext uri="{FF2B5EF4-FFF2-40B4-BE49-F238E27FC236}">
                <a16:creationId xmlns:a16="http://schemas.microsoft.com/office/drawing/2014/main" id="{84F852AC-8620-451F-813D-0DD0329DB8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7E28832F-4D0C-4032-BB82-8F0E74B4A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31784D-F53B-4392-8F43-E1B0B37B43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830D2-BF8C-4B88-9C01-7B2986B6473B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5F13867C-6795-4E4B-B3FB-21E3C42AB8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4F834140-AC0D-4571-88C8-D558D6833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1E69920-E3AC-449C-97BB-46234896F427}" type="slidenum">
              <a:rPr lang="ru-RU" sz="1200" smtClean="0"/>
              <a:pPr eaLnBrk="1" hangingPunct="1"/>
              <a:t>25</a:t>
            </a:fld>
            <a:endParaRPr lang="ru-RU" sz="120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>
                <a:latin typeface="Times New Roman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065600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689F6FE-5F00-4518-83D6-F5954F35FC48}" type="slidenum">
              <a:rPr lang="ru-RU" sz="1200" smtClean="0"/>
              <a:pPr eaLnBrk="1" hangingPunct="1"/>
              <a:t>26</a:t>
            </a:fld>
            <a:endParaRPr lang="ru-RU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>
                <a:latin typeface="Times New Roman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CF3A4C-2B53-4576-BF7F-11744FBA44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4706A5-6D9F-4DE8-9261-B10B126DFE1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538626" name="Rectangle 2">
            <a:extLst>
              <a:ext uri="{FF2B5EF4-FFF2-40B4-BE49-F238E27FC236}">
                <a16:creationId xmlns:a16="http://schemas.microsoft.com/office/drawing/2014/main" id="{473A6AC5-B3BC-4689-9BF9-D7BABCE73F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8627" name="Rectangle 3">
            <a:extLst>
              <a:ext uri="{FF2B5EF4-FFF2-40B4-BE49-F238E27FC236}">
                <a16:creationId xmlns:a16="http://schemas.microsoft.com/office/drawing/2014/main" id="{532D7E11-E920-456C-9D37-0B0A51E3D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CF3A4C-2B53-4576-BF7F-11744FBA44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4706A5-6D9F-4DE8-9261-B10B126DFE15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38626" name="Rectangle 2">
            <a:extLst>
              <a:ext uri="{FF2B5EF4-FFF2-40B4-BE49-F238E27FC236}">
                <a16:creationId xmlns:a16="http://schemas.microsoft.com/office/drawing/2014/main" id="{473A6AC5-B3BC-4689-9BF9-D7BABCE73F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8627" name="Rectangle 3">
            <a:extLst>
              <a:ext uri="{FF2B5EF4-FFF2-40B4-BE49-F238E27FC236}">
                <a16:creationId xmlns:a16="http://schemas.microsoft.com/office/drawing/2014/main" id="{532D7E11-E920-456C-9D37-0B0A51E3D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951524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B99C22-70B9-4F1E-AFF0-FDA0465C6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CCBB2-6197-478D-98B4-40BBF6C824E3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3D92546F-B5C0-4528-BCA8-ADE8BC575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C136BE5F-E146-47CF-84E9-ED626AB14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DA3EF9-069B-4A21-BFE3-1AB82A01A5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EF313-B471-4ACA-9D89-38214467DA1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37250" name="Rectangle 2">
            <a:extLst>
              <a:ext uri="{FF2B5EF4-FFF2-40B4-BE49-F238E27FC236}">
                <a16:creationId xmlns:a16="http://schemas.microsoft.com/office/drawing/2014/main" id="{553DE0C7-4F01-4186-813A-2E5B74E313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7251" name="Rectangle 3">
            <a:extLst>
              <a:ext uri="{FF2B5EF4-FFF2-40B4-BE49-F238E27FC236}">
                <a16:creationId xmlns:a16="http://schemas.microsoft.com/office/drawing/2014/main" id="{FA2870D4-0457-456E-BF68-7E5031AD9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62086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0BB62D-D24E-4DE3-9CF6-0B28E224E5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5E148-FE3A-491B-A030-D344D48A910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91CD775F-E52F-4AC4-8F44-AC3657DA8C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335A4ABA-3810-4BBD-97FD-D2D0C0901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EF12A6-AD7D-446C-9212-49D9D806CD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A9826-1AB3-4B7C-B1AA-D5B5D3B4BFF3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78C97B17-D5D2-4836-BB33-2BD0B9A508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24AA9751-0257-4480-B36C-2387CDD7C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3A8BED-5846-4656-A0D5-0BD292579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1FDF9-CB22-489A-BC85-F3EE20E8B8A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5FDD886A-9CC9-436F-9572-E248CF90F1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2615244C-B7C2-4CA3-BDDB-8CF7E9EE82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F7B53C-5CCA-4578-B137-145EF19F11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51DD7-984E-4C1F-9DE9-B1E7571614DC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D62DF262-B73F-44CD-891E-47CDFC4A8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37F6B916-592E-44A4-BF8F-60718571B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72572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7D8B1D-EA7A-4EDD-B136-B363AA56D7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6777A-7079-48FA-9D0B-5EBAED3BC7D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0C895B8E-ABA0-4C07-B09F-3843403E74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FF85E8F5-D84A-4CB5-AB0C-488C3254D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903080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0DE206-F75A-40EF-9246-FED29F2E62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1AAE7-D5E8-43DD-8B35-B709FD7444F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000C5330-15F1-4279-BD7A-57B4BD254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4CEFDF4E-56DE-4217-A037-1D455B0DBC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01109-823B-4E4A-A359-9E9FBB3EE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BC6B47-74E4-4034-A06C-D123F1CAF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D3607D-38FC-49A0-84FF-E1744ABCF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08C2AF-FA01-45B1-8F13-99472F50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3F6E3D-CC8E-4FE5-BC0C-8CC34C3BB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606F9-4E41-4856-8728-CF01BBC64F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047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BB95E-93AA-47DD-9FCF-6E22E148D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EA7F2A-ECD1-4E64-98DC-8BF1E015B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B8996D-2B25-47FF-BA62-AAB7B6A4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D97E11-79E8-4BA1-B544-D475E282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C1818D-FE07-4D6F-8D9F-FE720ECC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8DB2C-7951-435D-997D-D671E154B4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239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CF5B08-2989-44A2-9262-A98382943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8D88688-9FBE-4744-A32D-8FA9C5D86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4788E9-A04E-4099-9C63-4CBC6A20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49FE7E-A088-497B-A4F3-4775CDDF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A3DA2C-1FCF-4BFD-9C84-E7C6F4E7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275B3-ECB6-4B3B-9D7E-D6A6364DF8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177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C4F106-CE2C-4767-8BA2-9BEC2683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559C54-5E95-4908-BD12-27021ADDB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1FD391-9273-42CA-B13E-6892B23BB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8DD894-5683-405C-B116-49DF1BFDB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FEAB44-996C-48A8-976F-37E34038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D0283-3367-4DF4-A0C8-F0F30A7501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26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ABF3F-C9D8-49BB-98F9-58C05890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7A2E05-83AE-4668-A7C6-16CDB0B8F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A31B4F-F077-4E9C-BEB6-1B9DE1DD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E420B2-4EA7-47BC-923E-0F542EB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659991-5982-4022-9EB5-ABF59221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CFA46-26C3-40E0-AC49-CE68CCEBC5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023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F5540-0630-4C66-92EE-3CBEBFB55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4EA7C3-50CF-4A44-BB83-0B3B23CF9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2481B1-BDBD-40D6-9B44-B26004527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55941F-7C1D-44FD-80A6-59B84197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02D13E-B0C9-4EE6-BFD8-9FF3EDF7E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2326EE-ED63-4379-800A-82BA9B5C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FA4F1-8558-4FE5-9800-D5C9C1343B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075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AAD503-CC26-481F-B88C-3DC26D50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0E134E-3E63-4988-99C0-9A68D120B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6555CA-941D-4F77-9827-B0E0C8EE7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C9C1470-226E-4FA5-894F-1A66F4C1C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1DFB63B-720D-4E1E-8120-F649DF4EF6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345C9F6-96ED-44C7-B3C6-0E3227ED4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109AF10-5447-423D-8073-C5F2ADDF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0C80E8-85DF-40E8-B944-2ECD96CB3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55F53-A26C-46F7-BEAB-2C87701F77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023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E7C89-F92F-4CF5-9F89-875D3F93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B2B0FC-C2DE-4558-A090-6762FEFF4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9496155-841E-4776-AC8C-B92F66966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EE0010-9404-4C3E-98BA-3A3EF777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699B6-F012-4830-B445-AA3AEA0830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250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41A243F-AA18-499B-803E-C5C093D9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3B5499D-455C-45F3-98B2-01136269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7CF695E-26D1-497A-B063-9CD7A2A3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637E0-E7BA-4735-93DB-EE619BDCE6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734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252CA-DF55-41DD-B3C8-A4A658158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90D38A-735B-40B1-B393-0D6D8144E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4B94E8-670F-4C25-81F0-6B280D68D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E5AD28-3F93-453D-8648-65DF44042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557D32-55C7-4C55-8599-26F2AD39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2B790B-8E6F-442D-80EC-CAC647F6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F9431-8845-44AF-ACF0-F78BB07DC3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537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6DD99-E5EB-41E7-AA41-9DB501805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AF0433-03CF-4B96-A717-13C457C85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D712FD-5298-4186-8A20-CAB145B3C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06DB92-5C39-492B-88D2-961593110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75571D-28DE-462C-83CD-1AFF103F1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55A3D6-9EBC-4D9F-AF4A-F9953A71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6A231-9274-49F1-8348-1F6DE0C7D5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935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1CEA68-C9AD-4FB0-B285-8FF869F41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1461C9-C4BB-488A-80AE-C92A60D8C6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10FDF2D-E9CB-4E4C-A262-A7113E4166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3828AEE-0087-47F2-8E88-6D40BA779E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AF373BD-FA1E-4D7C-A995-F2FA7E592A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6F394E-7BEC-49B6-8810-F7B8938DDE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2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1026">
            <a:extLst>
              <a:ext uri="{FF2B5EF4-FFF2-40B4-BE49-F238E27FC236}">
                <a16:creationId xmlns:a16="http://schemas.microsoft.com/office/drawing/2014/main" id="{8E18B385-F1AD-48D4-BEDF-DAF37CA802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1844824"/>
            <a:ext cx="7560840" cy="1916832"/>
          </a:xfrm>
        </p:spPr>
        <p:txBody>
          <a:bodyPr/>
          <a:lstStyle/>
          <a:p>
            <a:r>
              <a:rPr lang="ru-RU" altLang="ru-RU" sz="4800" dirty="0">
                <a:solidFill>
                  <a:srgbClr val="FF3300"/>
                </a:solidFill>
              </a:rPr>
              <a:t>Замечательные точки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67583276-0843-4EB4-8CBD-2E1771D0E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19843" name="Text Box 3">
            <a:extLst>
              <a:ext uri="{FF2B5EF4-FFF2-40B4-BE49-F238E27FC236}">
                <a16:creationId xmlns:a16="http://schemas.microsoft.com/office/drawing/2014/main" id="{835D39DC-9795-4B8A-915E-F8986431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</a:t>
            </a:r>
            <a:r>
              <a:rPr lang="ru-RU" altLang="ru-RU" sz="3200" dirty="0"/>
              <a:t>называется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точка пересечения высот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9844" name="Text Box 4">
            <a:extLst>
              <a:ext uri="{FF2B5EF4-FFF2-40B4-BE49-F238E27FC236}">
                <a16:creationId xmlns:a16="http://schemas.microsoft.com/office/drawing/2014/main" id="{576139C7-49FC-493A-B278-C5DFF63FA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Ортоцентр.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D4627B56-6DFB-49C6-85AA-5E4C13C51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1283" name="Text Box 3">
            <a:extLst>
              <a:ext uri="{FF2B5EF4-FFF2-40B4-BE49-F238E27FC236}">
                <a16:creationId xmlns:a16="http://schemas.microsoft.com/office/drawing/2014/main" id="{729697B9-6339-446B-921A-9AE7B370A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медиан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481289" name="Picture 9">
            <a:extLst>
              <a:ext uri="{FF2B5EF4-FFF2-40B4-BE49-F238E27FC236}">
                <a16:creationId xmlns:a16="http://schemas.microsoft.com/office/drawing/2014/main" id="{0F4C474B-D156-46F3-B357-71F579CA7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6588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290" name="Picture 10">
            <a:extLst>
              <a:ext uri="{FF2B5EF4-FFF2-40B4-BE49-F238E27FC236}">
                <a16:creationId xmlns:a16="http://schemas.microsoft.com/office/drawing/2014/main" id="{36572B01-3BC0-4275-8467-E96600723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09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F8EA3A7C-498A-44C3-9407-3A5AA86A1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30435" name="Text Box 3">
            <a:extLst>
              <a:ext uri="{FF2B5EF4-FFF2-40B4-BE49-F238E27FC236}">
                <a16:creationId xmlns:a16="http://schemas.microsoft.com/office/drawing/2014/main" id="{25BFC91A-D975-43F0-A61C-FE09406B0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медиан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530436" name="Picture 4">
            <a:extLst>
              <a:ext uri="{FF2B5EF4-FFF2-40B4-BE49-F238E27FC236}">
                <a16:creationId xmlns:a16="http://schemas.microsoft.com/office/drawing/2014/main" id="{05A2BC3D-FA81-4F56-950D-6BE5E830F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0437" name="Picture 5">
            <a:extLst>
              <a:ext uri="{FF2B5EF4-FFF2-40B4-BE49-F238E27FC236}">
                <a16:creationId xmlns:a16="http://schemas.microsoft.com/office/drawing/2014/main" id="{933B2C86-48F1-48FD-ABF5-98A5F02F6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915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22FF5715-F6B7-463E-A8A3-14E0B2D1A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3331" name="Text Box 3">
            <a:extLst>
              <a:ext uri="{FF2B5EF4-FFF2-40B4-BE49-F238E27FC236}">
                <a16:creationId xmlns:a16="http://schemas.microsoft.com/office/drawing/2014/main" id="{6501FE4E-D806-492C-AD05-C48B8F8DD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высот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483338" name="Picture 10">
            <a:extLst>
              <a:ext uri="{FF2B5EF4-FFF2-40B4-BE49-F238E27FC236}">
                <a16:creationId xmlns:a16="http://schemas.microsoft.com/office/drawing/2014/main" id="{326C15D3-0D71-46D4-B285-546745DED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2098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3339" name="Picture 11">
            <a:extLst>
              <a:ext uri="{FF2B5EF4-FFF2-40B4-BE49-F238E27FC236}">
                <a16:creationId xmlns:a16="http://schemas.microsoft.com/office/drawing/2014/main" id="{58DCDAC3-FDED-494F-B6DE-494661A0C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2098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>
            <a:extLst>
              <a:ext uri="{FF2B5EF4-FFF2-40B4-BE49-F238E27FC236}">
                <a16:creationId xmlns:a16="http://schemas.microsoft.com/office/drawing/2014/main" id="{8A33FD08-8E56-4D5C-B483-B97798EE0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32483" name="Text Box 3">
            <a:extLst>
              <a:ext uri="{FF2B5EF4-FFF2-40B4-BE49-F238E27FC236}">
                <a16:creationId xmlns:a16="http://schemas.microsoft.com/office/drawing/2014/main" id="{46026207-4429-4ABE-902C-F219EB1AB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прямых, на которых лежат высоты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532484" name="Picture 4">
            <a:extLst>
              <a:ext uri="{FF2B5EF4-FFF2-40B4-BE49-F238E27FC236}">
                <a16:creationId xmlns:a16="http://schemas.microsoft.com/office/drawing/2014/main" id="{AAAB7CBA-C32C-4223-BAB7-BE3A40808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308768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2485" name="Picture 5">
            <a:extLst>
              <a:ext uri="{FF2B5EF4-FFF2-40B4-BE49-F238E27FC236}">
                <a16:creationId xmlns:a16="http://schemas.microsoft.com/office/drawing/2014/main" id="{E8407DFF-0BA2-41F1-BCDD-3D74E8F69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308768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EC97E4B7-3CB7-475F-9544-DCB2709EB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32C62E7B-8D94-47C6-8FF6-FBA1EF358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биссектрис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378887" name="Picture 7">
            <a:extLst>
              <a:ext uri="{FF2B5EF4-FFF2-40B4-BE49-F238E27FC236}">
                <a16:creationId xmlns:a16="http://schemas.microsoft.com/office/drawing/2014/main" id="{6A63B9B8-62EC-4D4E-ADCA-6AE8DCD935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52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888" name="Picture 8">
            <a:extLst>
              <a:ext uri="{FF2B5EF4-FFF2-40B4-BE49-F238E27FC236}">
                <a16:creationId xmlns:a16="http://schemas.microsoft.com/office/drawing/2014/main" id="{ACDA9EB4-7D81-4E2B-B844-69AD388BA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52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2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>
            <a:extLst>
              <a:ext uri="{FF2B5EF4-FFF2-40B4-BE49-F238E27FC236}">
                <a16:creationId xmlns:a16="http://schemas.microsoft.com/office/drawing/2014/main" id="{BCE88D97-C83D-4C10-8ECB-E6C805FE6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526339" name="Text Box 3">
            <a:extLst>
              <a:ext uri="{FF2B5EF4-FFF2-40B4-BE49-F238E27FC236}">
                <a16:creationId xmlns:a16="http://schemas.microsoft.com/office/drawing/2014/main" id="{B32D8936-4EDA-417E-93C9-734DB8E8C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серединных перпендикуляров к сторонам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526342" name="Picture 6">
            <a:extLst>
              <a:ext uri="{FF2B5EF4-FFF2-40B4-BE49-F238E27FC236}">
                <a16:creationId xmlns:a16="http://schemas.microsoft.com/office/drawing/2014/main" id="{D0C7B5C6-182D-479A-BAB6-C98765088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6343" name="Picture 7">
            <a:extLst>
              <a:ext uri="{FF2B5EF4-FFF2-40B4-BE49-F238E27FC236}">
                <a16:creationId xmlns:a16="http://schemas.microsoft.com/office/drawing/2014/main" id="{E1759271-5DF1-41F5-BDB2-051C9AF3D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>
            <a:extLst>
              <a:ext uri="{FF2B5EF4-FFF2-40B4-BE49-F238E27FC236}">
                <a16:creationId xmlns:a16="http://schemas.microsoft.com/office/drawing/2014/main" id="{F24719F5-978B-43EA-B844-8356C2664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28387" name="Text Box 3">
            <a:extLst>
              <a:ext uri="{FF2B5EF4-FFF2-40B4-BE49-F238E27FC236}">
                <a16:creationId xmlns:a16="http://schemas.microsoft.com/office/drawing/2014/main" id="{F86D4CFD-45E4-4EC5-AEFE-386F987E6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серединных перпендикуляров к сторонам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528390" name="Picture 6">
            <a:extLst>
              <a:ext uri="{FF2B5EF4-FFF2-40B4-BE49-F238E27FC236}">
                <a16:creationId xmlns:a16="http://schemas.microsoft.com/office/drawing/2014/main" id="{4DAA806F-037D-4D93-9FD0-B72A56C83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5146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8391" name="Picture 7">
            <a:extLst>
              <a:ext uri="{FF2B5EF4-FFF2-40B4-BE49-F238E27FC236}">
                <a16:creationId xmlns:a16="http://schemas.microsoft.com/office/drawing/2014/main" id="{B8491A15-3E03-45E4-915D-620E3C94B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5146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3A7F2656-47F6-496F-9598-E78DA855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4602EC86-3155-4282-9305-98AAE7C7F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точка пересечения медиан треугольника находиться вне этого треугольника?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E692897F-D789-4B6D-B501-9F019F485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67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</a:p>
        </p:txBody>
      </p:sp>
    </p:spTree>
    <p:extLst>
      <p:ext uri="{BB962C8B-B14F-4D97-AF65-F5344CB8AC3E}">
        <p14:creationId xmlns:p14="http://schemas.microsoft.com/office/powerpoint/2010/main" val="52009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46982A78-5B8D-4121-B112-9AD86EB6F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77187" name="Text Box 3">
            <a:extLst>
              <a:ext uri="{FF2B5EF4-FFF2-40B4-BE49-F238E27FC236}">
                <a16:creationId xmlns:a16="http://schemas.microsoft.com/office/drawing/2014/main" id="{5A46BC7F-4D17-49B2-BDCF-E196A8CD8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точка пересечения биссектрис треугольника находиться вне этого треугольника?</a:t>
            </a:r>
          </a:p>
        </p:txBody>
      </p:sp>
      <p:sp>
        <p:nvSpPr>
          <p:cNvPr id="477188" name="Text Box 4">
            <a:extLst>
              <a:ext uri="{FF2B5EF4-FFF2-40B4-BE49-F238E27FC236}">
                <a16:creationId xmlns:a16="http://schemas.microsoft.com/office/drawing/2014/main" id="{7BA38D77-79A9-4839-ABC1-420A00A71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Нет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1059">
            <a:extLst>
              <a:ext uri="{FF2B5EF4-FFF2-40B4-BE49-F238E27FC236}">
                <a16:creationId xmlns:a16="http://schemas.microsoft.com/office/drawing/2014/main" id="{2DFB7B5F-D0EB-47D9-8CCE-818ED5DDE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17756"/>
            <a:ext cx="9180512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sz="2800" dirty="0"/>
              <a:t>	</a:t>
            </a:r>
            <a:r>
              <a:rPr lang="ru-RU" altLang="ru-RU" dirty="0"/>
              <a:t>К числу замечательных точек треугольника относятся: </a:t>
            </a:r>
            <a:endParaRPr lang="en-US" altLang="ru-RU" dirty="0"/>
          </a:p>
          <a:p>
            <a:pPr algn="just">
              <a:spcBef>
                <a:spcPts val="0"/>
              </a:spcBef>
            </a:pPr>
            <a:r>
              <a:rPr lang="en-US" altLang="ru-RU" dirty="0"/>
              <a:t>	-</a:t>
            </a:r>
            <a:r>
              <a:rPr lang="ru-RU" altLang="ru-RU" dirty="0"/>
              <a:t> точка пересечения медиан </a:t>
            </a:r>
            <a:r>
              <a:rPr lang="en-US" altLang="ru-RU" dirty="0"/>
              <a:t>(</a:t>
            </a:r>
            <a:r>
              <a:rPr lang="ru-RU" altLang="ru-RU" dirty="0" err="1"/>
              <a:t>центроид</a:t>
            </a:r>
            <a:r>
              <a:rPr lang="en-US" altLang="ru-RU" dirty="0"/>
              <a:t>)</a:t>
            </a:r>
            <a:r>
              <a:rPr lang="ru-RU" altLang="ru-RU" dirty="0"/>
              <a:t>;</a:t>
            </a:r>
          </a:p>
          <a:p>
            <a:pPr algn="just">
              <a:spcBef>
                <a:spcPts val="0"/>
              </a:spcBef>
            </a:pPr>
            <a:r>
              <a:rPr lang="ru-RU" altLang="ru-RU" dirty="0"/>
              <a:t>	</a:t>
            </a:r>
            <a:r>
              <a:rPr lang="en-US" altLang="ru-RU" dirty="0"/>
              <a:t>-</a:t>
            </a:r>
            <a:r>
              <a:rPr lang="ru-RU" altLang="ru-RU" dirty="0"/>
              <a:t> точка пересечения высот или их продолжений </a:t>
            </a:r>
            <a:r>
              <a:rPr lang="en-US" altLang="ru-RU" dirty="0"/>
              <a:t>(</a:t>
            </a:r>
            <a:r>
              <a:rPr lang="ru-RU" altLang="ru-RU" dirty="0"/>
              <a:t>ортоцентр</a:t>
            </a:r>
            <a:r>
              <a:rPr lang="en-US" altLang="ru-RU" dirty="0"/>
              <a:t>)</a:t>
            </a:r>
            <a:r>
              <a:rPr lang="ru-RU" altLang="ru-RU" dirty="0"/>
              <a:t>;</a:t>
            </a:r>
            <a:endParaRPr lang="en-US" altLang="ru-RU" dirty="0"/>
          </a:p>
          <a:p>
            <a:pPr algn="just">
              <a:spcBef>
                <a:spcPts val="0"/>
              </a:spcBef>
            </a:pPr>
            <a:r>
              <a:rPr lang="en-US" altLang="ru-RU" dirty="0"/>
              <a:t>	-</a:t>
            </a:r>
            <a:r>
              <a:rPr lang="ru-RU" altLang="ru-RU" dirty="0"/>
              <a:t> точка пересечения биссектрис </a:t>
            </a:r>
            <a:r>
              <a:rPr lang="en-US" altLang="ru-RU" dirty="0"/>
              <a:t>(</a:t>
            </a:r>
            <a:r>
              <a:rPr lang="ru-RU" altLang="ru-RU" dirty="0"/>
              <a:t>центр вписанной окружности</a:t>
            </a:r>
            <a:r>
              <a:rPr lang="en-US" altLang="ru-RU" dirty="0"/>
              <a:t>)</a:t>
            </a:r>
            <a:r>
              <a:rPr lang="ru-RU" altLang="ru-RU" dirty="0"/>
              <a:t>;</a:t>
            </a:r>
            <a:endParaRPr lang="en-US" altLang="ru-RU" dirty="0"/>
          </a:p>
          <a:p>
            <a:pPr algn="just">
              <a:spcBef>
                <a:spcPts val="0"/>
              </a:spcBef>
            </a:pPr>
            <a:r>
              <a:rPr lang="en-US" altLang="ru-RU" dirty="0"/>
              <a:t>	-</a:t>
            </a:r>
            <a:r>
              <a:rPr lang="ru-RU" altLang="ru-RU" dirty="0"/>
              <a:t> точка пересечения серединных перпендикуляров сторон </a:t>
            </a:r>
            <a:r>
              <a:rPr lang="en-US" altLang="ru-RU" dirty="0"/>
              <a:t>(</a:t>
            </a:r>
            <a:r>
              <a:rPr lang="ru-RU" altLang="ru-RU" dirty="0"/>
              <a:t>центр вписанной окружности</a:t>
            </a:r>
            <a:r>
              <a:rPr lang="en-US" altLang="ru-RU" dirty="0"/>
              <a:t>).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D6C01B6-92B5-6BC6-12EB-44D9DA1E5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441" y="2719259"/>
            <a:ext cx="2912145" cy="19096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261EF3-3692-6D29-1AA0-5EFBC43980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9240" y="2564905"/>
            <a:ext cx="2912145" cy="197068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3F1C539-A607-6572-D55B-63852D4025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3441" y="4635985"/>
            <a:ext cx="2973919" cy="201716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FD5DE0E-1E5B-DAD7-15E5-0ABB7056A6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6703" y="4520170"/>
            <a:ext cx="2447824" cy="223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507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C22B658A-CCC8-458D-8A01-C52AD0E05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6BE3EE6C-F714-444F-914C-013637263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точка пересечения высот или их продолжений находиться вне этого треугольника?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99F0A730-CB39-416B-89A8-F3ACDA153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Да, у тупоугольного треугольника.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7BAA3BF2-70AC-4B80-80A0-22A84576D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92908576-D890-4D37-8690-4EDE1FD62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Да, у прямоугольного треугольника.</a:t>
            </a:r>
          </a:p>
        </p:txBody>
      </p:sp>
      <p:sp>
        <p:nvSpPr>
          <p:cNvPr id="385027" name="Text Box 3">
            <a:extLst>
              <a:ext uri="{FF2B5EF4-FFF2-40B4-BE49-F238E27FC236}">
                <a16:creationId xmlns:a16="http://schemas.microsoft.com/office/drawing/2014/main" id="{D422632C-CA2D-4651-8C95-1D0A50989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вершина треугольника быть точкой пересечения его высот?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9F3D6598-D180-49FB-B56F-425C25D4B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50CF41C1-4E0E-4B48-933C-7015EE441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Где находится точка пересечения серединных перпендикуляров для: а) прямоугольного треугольника; б) остроугольного треугольника; в) тупоугольного треугольника?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0BAC29CA-B293-4D65-A375-58266BC33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В середине гипотенузы; </a:t>
            </a:r>
          </a:p>
        </p:txBody>
      </p:sp>
      <p:sp>
        <p:nvSpPr>
          <p:cNvPr id="305172" name="Text Box 20">
            <a:extLst>
              <a:ext uri="{FF2B5EF4-FFF2-40B4-BE49-F238E27FC236}">
                <a16:creationId xmlns:a16="http://schemas.microsoft.com/office/drawing/2014/main" id="{6CED759D-575C-43BC-81C0-466E71DE4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720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внутри треугольника; </a:t>
            </a:r>
            <a:endParaRPr lang="ru-RU" altLang="ru-RU"/>
          </a:p>
        </p:txBody>
      </p:sp>
      <p:sp>
        <p:nvSpPr>
          <p:cNvPr id="305173" name="Text Box 21">
            <a:extLst>
              <a:ext uri="{FF2B5EF4-FFF2-40B4-BE49-F238E27FC236}">
                <a16:creationId xmlns:a16="http://schemas.microsoft.com/office/drawing/2014/main" id="{81A6B972-CEFD-4A5C-96A0-86C011A67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292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вне треугольника.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  <p:bldP spid="305172" grpId="0" autoUpdateAnimBg="0"/>
      <p:bldP spid="30517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F1866F21-9577-4AA7-820B-674454A61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52611" name="Text Box 3">
            <a:extLst>
              <a:ext uri="{FF2B5EF4-FFF2-40B4-BE49-F238E27FC236}">
                <a16:creationId xmlns:a16="http://schemas.microsoft.com/office/drawing/2014/main" id="{D25EB9CB-461A-428D-9F4D-FB99E6D20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Углы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равны соответственно </a:t>
            </a:r>
            <a:r>
              <a:rPr lang="en-US" altLang="ru-RU" sz="3200" dirty="0">
                <a:cs typeface="Times New Roman" panose="02020603050405020304" pitchFamily="18" charset="0"/>
              </a:rPr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dirty="0">
                <a:cs typeface="Times New Roman" panose="02020603050405020304" pitchFamily="18" charset="0"/>
              </a:rPr>
              <a:t>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углы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AOC </a:t>
            </a:r>
            <a:r>
              <a:rPr lang="ru-RU" altLang="ru-RU" sz="3200" dirty="0">
                <a:cs typeface="Times New Roman" panose="02020603050405020304" pitchFamily="18" charset="0"/>
              </a:rPr>
              <a:t>и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BOC</a:t>
            </a:r>
            <a:r>
              <a:rPr lang="ru-RU" altLang="ru-RU" sz="3200" dirty="0">
                <a:cs typeface="Times New Roman" panose="02020603050405020304" pitchFamily="18" charset="0"/>
              </a:rPr>
              <a:t>, где 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- центр описанной окружности.</a:t>
            </a:r>
          </a:p>
        </p:txBody>
      </p:sp>
      <p:sp>
        <p:nvSpPr>
          <p:cNvPr id="452612" name="Text Box 4">
            <a:extLst>
              <a:ext uri="{FF2B5EF4-FFF2-40B4-BE49-F238E27FC236}">
                <a16:creationId xmlns:a16="http://schemas.microsoft.com/office/drawing/2014/main" id="{ED5D2DD4-F859-4DCF-8F20-D826D0083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99" y="558693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6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20</a:t>
            </a:r>
            <a:r>
              <a:rPr lang="ru-RU" altLang="ru-RU" sz="3200" baseline="30000" dirty="0"/>
              <a:t>о</a:t>
            </a:r>
            <a:r>
              <a:rPr lang="en-US" altLang="ru-RU" sz="3200" dirty="0">
                <a:cs typeface="Times New Roman" panose="02020603050405020304" pitchFamily="18" charset="0"/>
              </a:rPr>
              <a:t>, 80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ADAC85C-8AC3-422B-A951-421E7D53C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2348880"/>
            <a:ext cx="3168352" cy="29448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4C0FCAC5-AAD7-4B6C-8C6E-928C2B5AB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54659" name="Text Box 3">
            <a:extLst>
              <a:ext uri="{FF2B5EF4-FFF2-40B4-BE49-F238E27FC236}">
                <a16:creationId xmlns:a16="http://schemas.microsoft.com/office/drawing/2014/main" id="{1FA23D51-6564-4CEA-B7D9-D55AF3ACD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Биссектрисы  </a:t>
            </a:r>
            <a:r>
              <a:rPr lang="ru-RU" altLang="ru-RU" sz="3200" i="1" dirty="0">
                <a:cs typeface="Times New Roman" panose="02020603050405020304" pitchFamily="18" charset="0"/>
              </a:rPr>
              <a:t>АА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 и	</a:t>
            </a:r>
            <a:r>
              <a:rPr lang="ru-RU" altLang="ru-RU" sz="3200" i="1" dirty="0">
                <a:cs typeface="Times New Roman" panose="02020603050405020304" pitchFamily="18" charset="0"/>
              </a:rPr>
              <a:t>ВВ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пересекаются в точке 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углы </a:t>
            </a:r>
            <a:r>
              <a:rPr lang="ru-RU" altLang="ru-RU" sz="3200" i="1" dirty="0">
                <a:cs typeface="Times New Roman" panose="02020603050405020304" pitchFamily="18" charset="0"/>
              </a:rPr>
              <a:t>АСО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ВСО</a:t>
            </a:r>
            <a:r>
              <a:rPr lang="ru-RU" altLang="ru-RU" sz="3200" dirty="0">
                <a:cs typeface="Times New Roman" panose="02020603050405020304" pitchFamily="18" charset="0"/>
              </a:rPr>
              <a:t>, если </a:t>
            </a:r>
            <a:r>
              <a:rPr lang="ru-RU" altLang="ru-RU" sz="3200" i="1" dirty="0">
                <a:cs typeface="Times New Roman" panose="02020603050405020304" pitchFamily="18" charset="0"/>
              </a:rPr>
              <a:t>AOB</a:t>
            </a:r>
            <a:r>
              <a:rPr lang="ru-RU" altLang="ru-RU" sz="3200" dirty="0">
                <a:cs typeface="Times New Roman" panose="02020603050405020304" pitchFamily="18" charset="0"/>
              </a:rPr>
              <a:t> = 136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54660" name="Text Box 4">
            <a:extLst>
              <a:ext uri="{FF2B5EF4-FFF2-40B4-BE49-F238E27FC236}">
                <a16:creationId xmlns:a16="http://schemas.microsoft.com/office/drawing/2014/main" id="{4AC1818C-6974-4504-83ED-F4272CE9D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46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и 46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54662" name="Picture 6">
            <a:extLst>
              <a:ext uri="{FF2B5EF4-FFF2-40B4-BE49-F238E27FC236}">
                <a16:creationId xmlns:a16="http://schemas.microsoft.com/office/drawing/2014/main" id="{57CA3410-0F14-4AB6-BA88-3523A561B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168014"/>
            <a:ext cx="3161814" cy="250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-9625" y="655949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/>
            <a:r>
              <a:rPr lang="ru-RU" sz="2800" dirty="0">
                <a:cs typeface="Times New Roman" charset="0"/>
              </a:rPr>
              <a:t>	Точкой Торричелли треугольника </a:t>
            </a:r>
            <a:r>
              <a:rPr lang="en-US" sz="2800" i="1" dirty="0">
                <a:cs typeface="Times New Roman" charset="0"/>
              </a:rPr>
              <a:t>ABC </a:t>
            </a:r>
            <a:r>
              <a:rPr lang="ru-RU" sz="2800" dirty="0">
                <a:cs typeface="Times New Roman" charset="0"/>
              </a:rPr>
              <a:t>называется такая точка </a:t>
            </a:r>
            <a:r>
              <a:rPr lang="en-US" sz="2800" i="1" dirty="0">
                <a:cs typeface="Times New Roman" charset="0"/>
              </a:rPr>
              <a:t>T</a:t>
            </a:r>
            <a:r>
              <a:rPr lang="ru-RU" sz="2800" dirty="0">
                <a:cs typeface="Times New Roman" charset="0"/>
              </a:rPr>
              <a:t>, из которой стороны данного треугольника видны под углом 120</a:t>
            </a:r>
            <a:r>
              <a:rPr lang="ru-RU" sz="2800" baseline="30000" dirty="0"/>
              <a:t>о</a:t>
            </a:r>
            <a:r>
              <a:rPr lang="ru-RU" sz="2800" dirty="0">
                <a:cs typeface="Times New Roman" charset="0"/>
              </a:rPr>
              <a:t>, т. е. углы </a:t>
            </a:r>
            <a:r>
              <a:rPr lang="ru-RU" sz="2800" i="1" dirty="0">
                <a:cs typeface="Times New Roman" charset="0"/>
              </a:rPr>
              <a:t>A</a:t>
            </a:r>
            <a:r>
              <a:rPr lang="en-US" sz="2800" i="1" dirty="0">
                <a:cs typeface="Times New Roman" charset="0"/>
              </a:rPr>
              <a:t>T</a:t>
            </a:r>
            <a:r>
              <a:rPr lang="ru-RU" sz="2800" i="1" dirty="0">
                <a:cs typeface="Times New Roman" charset="0"/>
              </a:rPr>
              <a:t>B</a:t>
            </a:r>
            <a:r>
              <a:rPr lang="ru-RU" sz="2800" dirty="0">
                <a:cs typeface="Times New Roman" charset="0"/>
              </a:rPr>
              <a:t>, </a:t>
            </a:r>
            <a:r>
              <a:rPr lang="ru-RU" sz="2800" i="1" dirty="0">
                <a:cs typeface="Times New Roman" charset="0"/>
              </a:rPr>
              <a:t>A</a:t>
            </a:r>
            <a:r>
              <a:rPr lang="en-US" sz="2800" i="1" dirty="0">
                <a:cs typeface="Times New Roman" charset="0"/>
              </a:rPr>
              <a:t>T</a:t>
            </a:r>
            <a:r>
              <a:rPr lang="ru-RU" sz="2800" i="1" dirty="0">
                <a:cs typeface="Times New Roman" charset="0"/>
              </a:rPr>
              <a:t>C</a:t>
            </a:r>
            <a:r>
              <a:rPr lang="ru-RU" sz="2800" dirty="0">
                <a:cs typeface="Times New Roman" charset="0"/>
              </a:rPr>
              <a:t> и </a:t>
            </a:r>
            <a:r>
              <a:rPr lang="ru-RU" sz="2800" i="1" dirty="0">
                <a:cs typeface="Times New Roman" charset="0"/>
              </a:rPr>
              <a:t>B</a:t>
            </a:r>
            <a:r>
              <a:rPr lang="en-US" sz="2800" i="1" dirty="0">
                <a:cs typeface="Times New Roman" charset="0"/>
              </a:rPr>
              <a:t>T</a:t>
            </a:r>
            <a:r>
              <a:rPr lang="ru-RU" sz="2800" i="1" dirty="0">
                <a:cs typeface="Times New Roman" charset="0"/>
              </a:rPr>
              <a:t>C</a:t>
            </a:r>
            <a:r>
              <a:rPr lang="ru-RU" sz="2800" dirty="0">
                <a:cs typeface="Times New Roman" charset="0"/>
              </a:rPr>
              <a:t> равны 120</a:t>
            </a:r>
            <a:r>
              <a:rPr lang="ru-RU" sz="2800" baseline="30000" dirty="0"/>
              <a:t>о</a:t>
            </a:r>
            <a:r>
              <a:rPr lang="ru-RU" sz="2800" dirty="0">
                <a:cs typeface="Times New Roman" charset="0"/>
              </a:rPr>
              <a:t>. 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440" y="2564904"/>
            <a:ext cx="4683869" cy="4137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EB4026B-7D30-048F-FFC8-C64212FD49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3318"/>
            <a:ext cx="7772400" cy="457200"/>
          </a:xfrm>
        </p:spPr>
        <p:txBody>
          <a:bodyPr/>
          <a:lstStyle/>
          <a:p>
            <a:pPr eaLnBrk="1" hangingPunct="1"/>
            <a:r>
              <a:rPr lang="ru-RU" sz="3200" dirty="0">
                <a:solidFill>
                  <a:srgbClr val="FF3300"/>
                </a:solidFill>
              </a:rPr>
              <a:t>Точка Торричелли*</a:t>
            </a:r>
          </a:p>
        </p:txBody>
      </p:sp>
    </p:spTree>
    <p:extLst>
      <p:ext uri="{BB962C8B-B14F-4D97-AF65-F5344CB8AC3E}">
        <p14:creationId xmlns:p14="http://schemas.microsoft.com/office/powerpoint/2010/main" val="2518058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3635896" y="2356658"/>
            <a:ext cx="550810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/>
            <a:r>
              <a:rPr lang="ru-RU" dirty="0">
                <a:cs typeface="Times New Roman" charset="0"/>
              </a:rPr>
              <a:t>Аналогичн</a:t>
            </a:r>
            <a:r>
              <a:rPr lang="ru-RU" dirty="0"/>
              <a:t>о</a:t>
            </a:r>
            <a:r>
              <a:rPr lang="ru-RU" dirty="0">
                <a:cs typeface="Times New Roman" charset="0"/>
              </a:rPr>
              <a:t>, на стороне </a:t>
            </a:r>
            <a:r>
              <a:rPr lang="en-US" i="1" dirty="0">
                <a:cs typeface="Times New Roman" charset="0"/>
              </a:rPr>
              <a:t>AC</a:t>
            </a:r>
            <a:r>
              <a:rPr lang="ru-RU" dirty="0">
                <a:cs typeface="Times New Roman" charset="0"/>
              </a:rPr>
              <a:t> треугольника </a:t>
            </a:r>
            <a:r>
              <a:rPr lang="en-US" i="1" dirty="0">
                <a:cs typeface="Times New Roman" charset="0"/>
              </a:rPr>
              <a:t>ABC</a:t>
            </a:r>
            <a:r>
              <a:rPr lang="ru-RU" dirty="0">
                <a:cs typeface="Times New Roman" charset="0"/>
              </a:rPr>
              <a:t> построим равносторонний треугольник, и опишем около него окружность. </a:t>
            </a:r>
            <a:r>
              <a:rPr lang="ru-RU" dirty="0"/>
              <a:t>Из т</a:t>
            </a:r>
            <a:r>
              <a:rPr lang="ru-RU" dirty="0">
                <a:cs typeface="Times New Roman" charset="0"/>
              </a:rPr>
              <a:t>оч</a:t>
            </a:r>
            <a:r>
              <a:rPr lang="ru-RU" dirty="0"/>
              <a:t>ек</a:t>
            </a:r>
            <a:r>
              <a:rPr lang="ru-RU" dirty="0">
                <a:cs typeface="Times New Roman" charset="0"/>
              </a:rPr>
              <a:t> соответствующей дуги, отличны</a:t>
            </a:r>
            <a:r>
              <a:rPr lang="ru-RU" dirty="0"/>
              <a:t>х</a:t>
            </a:r>
            <a:r>
              <a:rPr lang="ru-RU" dirty="0">
                <a:cs typeface="Times New Roman" charset="0"/>
              </a:rPr>
              <a:t> </a:t>
            </a:r>
            <a:r>
              <a:rPr lang="en-US" i="1" dirty="0">
                <a:cs typeface="Times New Roman" charset="0"/>
              </a:rPr>
              <a:t>A</a:t>
            </a:r>
            <a:r>
              <a:rPr lang="ru-RU" dirty="0">
                <a:cs typeface="Times New Roman" charset="0"/>
              </a:rPr>
              <a:t> и </a:t>
            </a:r>
            <a:r>
              <a:rPr lang="en-US" i="1" dirty="0">
                <a:cs typeface="Times New Roman" charset="0"/>
              </a:rPr>
              <a:t>C</a:t>
            </a:r>
            <a:r>
              <a:rPr lang="ru-RU" dirty="0">
                <a:cs typeface="Times New Roman" charset="0"/>
              </a:rPr>
              <a:t>, отрезок </a:t>
            </a:r>
            <a:r>
              <a:rPr lang="en-US" i="1" dirty="0">
                <a:cs typeface="Times New Roman" charset="0"/>
              </a:rPr>
              <a:t>AC</a:t>
            </a:r>
            <a:r>
              <a:rPr lang="ru-RU" dirty="0">
                <a:cs typeface="Times New Roman" charset="0"/>
              </a:rPr>
              <a:t> виден под углом 120</a:t>
            </a:r>
            <a:r>
              <a:rPr lang="ru-RU" baseline="30000" dirty="0"/>
              <a:t>о</a:t>
            </a:r>
            <a:r>
              <a:rPr lang="ru-RU" dirty="0">
                <a:cs typeface="Times New Roman" charset="0"/>
              </a:rPr>
              <a:t>. В случае, когда углы треугольника меньше 120</a:t>
            </a:r>
            <a:r>
              <a:rPr lang="ru-RU" baseline="30000" dirty="0"/>
              <a:t>о</a:t>
            </a:r>
            <a:r>
              <a:rPr lang="ru-RU" dirty="0">
                <a:cs typeface="Times New Roman" charset="0"/>
              </a:rPr>
              <a:t>, эти дуги пересекаются в некоторой внутренней точке </a:t>
            </a:r>
            <a:r>
              <a:rPr lang="en-US" i="1" dirty="0">
                <a:cs typeface="Times New Roman" charset="0"/>
              </a:rPr>
              <a:t>T</a:t>
            </a:r>
            <a:r>
              <a:rPr lang="ru-RU" dirty="0"/>
              <a:t>, из которой стороны треугольника </a:t>
            </a:r>
            <a:r>
              <a:rPr lang="en-US" i="1" dirty="0"/>
              <a:t>ABC </a:t>
            </a:r>
            <a:r>
              <a:rPr lang="ru-RU" dirty="0"/>
              <a:t>видны под углом 120</a:t>
            </a:r>
            <a:r>
              <a:rPr lang="ru-RU" baseline="30000" dirty="0"/>
              <a:t>о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60421" name="Text Box 6"/>
          <p:cNvSpPr txBox="1">
            <a:spLocks noChangeArrowheads="1"/>
          </p:cNvSpPr>
          <p:nvPr/>
        </p:nvSpPr>
        <p:spPr bwMode="auto">
          <a:xfrm>
            <a:off x="0" y="13208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dirty="0">
                <a:cs typeface="Times New Roman" charset="0"/>
              </a:rPr>
              <a:t>	Докажем, что в случае, если углы треугольника </a:t>
            </a:r>
            <a:r>
              <a:rPr lang="en-US" i="1" dirty="0">
                <a:cs typeface="Times New Roman" charset="0"/>
              </a:rPr>
              <a:t>ABC </a:t>
            </a:r>
            <a:r>
              <a:rPr lang="ru-RU" dirty="0">
                <a:cs typeface="Times New Roman" charset="0"/>
              </a:rPr>
              <a:t>меньше 120</a:t>
            </a:r>
            <a:r>
              <a:rPr lang="ru-RU" baseline="30000" dirty="0">
                <a:cs typeface="Times New Roman" charset="0"/>
              </a:rPr>
              <a:t>о</a:t>
            </a:r>
            <a:r>
              <a:rPr lang="ru-RU" dirty="0">
                <a:cs typeface="Times New Roman" charset="0"/>
              </a:rPr>
              <a:t>, то точка Торричелли существует.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dirty="0">
                <a:cs typeface="Times New Roman" charset="0"/>
              </a:rPr>
              <a:t>	На стороне </a:t>
            </a:r>
            <a:r>
              <a:rPr lang="en-US" i="1" dirty="0">
                <a:cs typeface="Times New Roman" charset="0"/>
              </a:rPr>
              <a:t>AB</a:t>
            </a:r>
            <a:r>
              <a:rPr lang="ru-RU" dirty="0">
                <a:cs typeface="Times New Roman" charset="0"/>
              </a:rPr>
              <a:t> треугольника </a:t>
            </a:r>
            <a:r>
              <a:rPr lang="en-US" i="1" dirty="0">
                <a:cs typeface="Times New Roman" charset="0"/>
              </a:rPr>
              <a:t>ABC</a:t>
            </a:r>
            <a:r>
              <a:rPr lang="ru-RU" dirty="0">
                <a:cs typeface="Times New Roman" charset="0"/>
              </a:rPr>
              <a:t> построим равносторонний треугольник, и опишем около него окружность. Отрезок </a:t>
            </a:r>
            <a:r>
              <a:rPr lang="en-US" i="1" dirty="0">
                <a:cs typeface="Times New Roman" charset="0"/>
              </a:rPr>
              <a:t>AB</a:t>
            </a:r>
            <a:r>
              <a:rPr lang="ru-RU" dirty="0">
                <a:cs typeface="Times New Roman" charset="0"/>
              </a:rPr>
              <a:t> стягивает дугу этой окружности величиной 120</a:t>
            </a:r>
            <a:r>
              <a:rPr lang="ru-RU" baseline="30000" dirty="0"/>
              <a:t>о</a:t>
            </a:r>
            <a:r>
              <a:rPr lang="ru-RU" dirty="0">
                <a:cs typeface="Times New Roman" charset="0"/>
              </a:rPr>
              <a:t>. Следовательно, </a:t>
            </a:r>
            <a:r>
              <a:rPr lang="ru-RU" dirty="0"/>
              <a:t>из </a:t>
            </a:r>
            <a:r>
              <a:rPr lang="ru-RU" dirty="0">
                <a:cs typeface="Times New Roman" charset="0"/>
              </a:rPr>
              <a:t>точ</a:t>
            </a:r>
            <a:r>
              <a:rPr lang="ru-RU" dirty="0"/>
              <a:t>ек</a:t>
            </a:r>
            <a:r>
              <a:rPr lang="ru-RU" dirty="0">
                <a:cs typeface="Times New Roman" charset="0"/>
              </a:rPr>
              <a:t> этой дуги, отличны</a:t>
            </a:r>
            <a:r>
              <a:rPr lang="ru-RU" dirty="0"/>
              <a:t>х</a:t>
            </a:r>
            <a:r>
              <a:rPr lang="ru-RU" dirty="0">
                <a:cs typeface="Times New Roman" charset="0"/>
              </a:rPr>
              <a:t> от </a:t>
            </a:r>
            <a:r>
              <a:rPr lang="en-US" i="1" dirty="0">
                <a:cs typeface="Times New Roman" charset="0"/>
              </a:rPr>
              <a:t>A</a:t>
            </a:r>
            <a:r>
              <a:rPr lang="ru-RU" dirty="0">
                <a:cs typeface="Times New Roman" charset="0"/>
              </a:rPr>
              <a:t> и </a:t>
            </a:r>
            <a:r>
              <a:rPr lang="en-US" i="1" dirty="0">
                <a:cs typeface="Times New Roman" charset="0"/>
              </a:rPr>
              <a:t>B</a:t>
            </a:r>
            <a:r>
              <a:rPr lang="ru-RU" dirty="0">
                <a:cs typeface="Times New Roman" charset="0"/>
              </a:rPr>
              <a:t>, отрезок </a:t>
            </a:r>
            <a:r>
              <a:rPr lang="en-US" i="1" dirty="0">
                <a:cs typeface="Times New Roman" charset="0"/>
              </a:rPr>
              <a:t>AB</a:t>
            </a:r>
            <a:r>
              <a:rPr lang="en-US" dirty="0">
                <a:cs typeface="Times New Roman" charset="0"/>
              </a:rPr>
              <a:t> </a:t>
            </a:r>
            <a:r>
              <a:rPr lang="ru-RU" dirty="0">
                <a:cs typeface="Times New Roman" charset="0"/>
              </a:rPr>
              <a:t>виден под углом 120</a:t>
            </a:r>
            <a:r>
              <a:rPr lang="ru-RU" baseline="30000" dirty="0"/>
              <a:t>о</a:t>
            </a:r>
            <a:r>
              <a:rPr lang="ru-RU" dirty="0">
                <a:cs typeface="Times New Roman" charset="0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9" y="2624336"/>
            <a:ext cx="3384376" cy="4167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9238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>
            <a:extLst>
              <a:ext uri="{FF2B5EF4-FFF2-40B4-BE49-F238E27FC236}">
                <a16:creationId xmlns:a16="http://schemas.microsoft.com/office/drawing/2014/main" id="{A90F2601-9C79-4C6A-80A2-7BFF8089B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37604" name="Text Box 4">
            <a:extLst>
              <a:ext uri="{FF2B5EF4-FFF2-40B4-BE49-F238E27FC236}">
                <a16:creationId xmlns:a16="http://schemas.microsoft.com/office/drawing/2014/main" id="{626E8BF3-8823-4948-9F20-D701C9A65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537605" name="Text Box 5">
            <a:extLst>
              <a:ext uri="{FF2B5EF4-FFF2-40B4-BE49-F238E27FC236}">
                <a16:creationId xmlns:a16="http://schemas.microsoft.com/office/drawing/2014/main" id="{DE296393-48E7-4FF5-8631-1A05DA2BC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сторон</a:t>
            </a:r>
            <a:r>
              <a:rPr lang="ru-RU" altLang="ru-RU" dirty="0"/>
              <a:t>ах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/>
              <a:t>, углы которого меньше 120</a:t>
            </a:r>
            <a:r>
              <a:rPr lang="ru-RU" altLang="ru-RU" baseline="30000" dirty="0"/>
              <a:t>о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во внешнюю сторону от него </a:t>
            </a:r>
            <a:r>
              <a:rPr lang="ru-RU" altLang="ru-RU" dirty="0">
                <a:cs typeface="Times New Roman" panose="02020603050405020304" pitchFamily="18" charset="0"/>
              </a:rPr>
              <a:t>построи</a:t>
            </a:r>
            <a:r>
              <a:rPr lang="ru-RU" altLang="ru-RU" dirty="0"/>
              <a:t>ли</a:t>
            </a:r>
            <a:r>
              <a:rPr lang="ru-RU" altLang="ru-RU" dirty="0">
                <a:cs typeface="Times New Roman" panose="02020603050405020304" pitchFamily="18" charset="0"/>
              </a:rPr>
              <a:t> равносторонни</a:t>
            </a:r>
            <a:r>
              <a:rPr lang="ru-RU" altLang="ru-RU" dirty="0"/>
              <a:t>е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</a:t>
            </a:r>
            <a:r>
              <a:rPr lang="ru-RU" altLang="ru-RU" dirty="0"/>
              <a:t>и. Докажите, что отрезки, соединяющие вершины исходного треугольника и противоположные им вершины равносторонних треугольников, пересекаются в одной точке.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537603" name="Text Box 3">
            <a:extLst>
              <a:ext uri="{FF2B5EF4-FFF2-40B4-BE49-F238E27FC236}">
                <a16:creationId xmlns:a16="http://schemas.microsoft.com/office/drawing/2014/main" id="{83D54F4C-9CA8-4EB5-B343-CCADE8B76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667000"/>
            <a:ext cx="495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solidFill>
                  <a:srgbClr val="FF0000"/>
                </a:solidFill>
              </a:rPr>
              <a:t>	Решение. </a:t>
            </a:r>
            <a:r>
              <a:rPr lang="ru-RU" altLang="ru-RU" dirty="0"/>
              <a:t>Докажем, что искомой точкой пересечения является точка Торричелли </a:t>
            </a:r>
            <a:r>
              <a:rPr lang="en-US" altLang="ru-RU" i="1" dirty="0"/>
              <a:t>O</a:t>
            </a:r>
            <a:r>
              <a:rPr lang="ru-RU" altLang="ru-RU" dirty="0"/>
              <a:t>. </a:t>
            </a:r>
            <a:endParaRPr lang="en-US" altLang="ru-RU" dirty="0"/>
          </a:p>
        </p:txBody>
      </p:sp>
      <p:graphicFrame>
        <p:nvGraphicFramePr>
          <p:cNvPr id="537611" name="Object 11">
            <a:extLst>
              <a:ext uri="{FF2B5EF4-FFF2-40B4-BE49-F238E27FC236}">
                <a16:creationId xmlns:a16="http://schemas.microsoft.com/office/drawing/2014/main" id="{777C95E8-BE2E-4160-BED3-9C2AC2FDF0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2667000"/>
          <a:ext cx="39243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924848" imgH="3677163" progId="Paint.Picture">
                  <p:embed/>
                </p:oleObj>
              </mc:Choice>
              <mc:Fallback>
                <p:oleObj name="Точечный рисунок" r:id="rId3" imgW="3924848" imgH="3677163" progId="Paint.Picture">
                  <p:embed/>
                  <p:pic>
                    <p:nvPicPr>
                      <p:cNvPr id="537611" name="Object 11">
                        <a:extLst>
                          <a:ext uri="{FF2B5EF4-FFF2-40B4-BE49-F238E27FC236}">
                            <a16:creationId xmlns:a16="http://schemas.microsoft.com/office/drawing/2014/main" id="{777C95E8-BE2E-4160-BED3-9C2AC2FDF0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667000"/>
                        <a:ext cx="3924300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7614" name="Group 14">
            <a:extLst>
              <a:ext uri="{FF2B5EF4-FFF2-40B4-BE49-F238E27FC236}">
                <a16:creationId xmlns:a16="http://schemas.microsoft.com/office/drawing/2014/main" id="{A9D21427-935D-4E13-A5DA-D14008E88C2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438400"/>
            <a:ext cx="8991600" cy="3943350"/>
            <a:chOff x="96" y="1536"/>
            <a:chExt cx="5664" cy="2484"/>
          </a:xfrm>
        </p:grpSpPr>
        <p:graphicFrame>
          <p:nvGraphicFramePr>
            <p:cNvPr id="537612" name="Object 12">
              <a:extLst>
                <a:ext uri="{FF2B5EF4-FFF2-40B4-BE49-F238E27FC236}">
                  <a16:creationId xmlns:a16="http://schemas.microsoft.com/office/drawing/2014/main" id="{002D6ED7-51A5-4264-B17A-B9F0E8267E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" y="1536"/>
            <a:ext cx="2514" cy="2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5" imgW="3990476" imgH="3943901" progId="Paint.Picture">
                    <p:embed/>
                  </p:oleObj>
                </mc:Choice>
                <mc:Fallback>
                  <p:oleObj name="Точечный рисунок" r:id="rId5" imgW="3990476" imgH="3943901" progId="Paint.Picture">
                    <p:embed/>
                    <p:pic>
                      <p:nvPicPr>
                        <p:cNvPr id="537612" name="Object 12">
                          <a:extLst>
                            <a:ext uri="{FF2B5EF4-FFF2-40B4-BE49-F238E27FC236}">
                              <a16:creationId xmlns:a16="http://schemas.microsoft.com/office/drawing/2014/main" id="{002D6ED7-51A5-4264-B17A-B9F0E8267E0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1536"/>
                          <a:ext cx="2514" cy="24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7613" name="Text Box 13">
              <a:extLst>
                <a:ext uri="{FF2B5EF4-FFF2-40B4-BE49-F238E27FC236}">
                  <a16:creationId xmlns:a16="http://schemas.microsoft.com/office/drawing/2014/main" id="{E786A829-52DF-4C73-B0ED-A2C101F166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448"/>
              <a:ext cx="3120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ru-RU" altLang="ru-RU" dirty="0"/>
                <a:t>Угол </a:t>
              </a:r>
              <a:r>
                <a:rPr lang="en-US" altLang="ru-RU" i="1" dirty="0"/>
                <a:t>AOB </a:t>
              </a:r>
              <a:r>
                <a:rPr lang="ru-RU" altLang="ru-RU" dirty="0"/>
                <a:t>равен 120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 Угол </a:t>
              </a:r>
              <a:r>
                <a:rPr lang="en-US" altLang="ru-RU" i="1" dirty="0"/>
                <a:t>BOA’ </a:t>
              </a:r>
              <a:r>
                <a:rPr lang="ru-RU" altLang="ru-RU" dirty="0"/>
                <a:t>равен 60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 Следовательно, точка </a:t>
              </a:r>
              <a:r>
                <a:rPr lang="en-US" altLang="ru-RU" i="1" dirty="0"/>
                <a:t>O </a:t>
              </a:r>
              <a:r>
                <a:rPr lang="ru-RU" altLang="ru-RU" dirty="0"/>
                <a:t>принадлежит отрезку </a:t>
              </a:r>
              <a:r>
                <a:rPr lang="en-US" altLang="ru-RU" i="1" dirty="0"/>
                <a:t>AA’</a:t>
              </a:r>
              <a:r>
                <a:rPr lang="ru-RU" altLang="ru-RU" dirty="0"/>
                <a:t>. Аналогично доказывается, что точка </a:t>
              </a:r>
              <a:r>
                <a:rPr lang="en-US" altLang="ru-RU" i="1" dirty="0"/>
                <a:t>O </a:t>
              </a:r>
              <a:r>
                <a:rPr lang="ru-RU" altLang="ru-RU" dirty="0"/>
                <a:t>принадлежит отрезкам </a:t>
              </a:r>
              <a:r>
                <a:rPr lang="en-US" altLang="ru-RU" i="1" dirty="0"/>
                <a:t>BB’ </a:t>
              </a:r>
              <a:r>
                <a:rPr lang="ru-RU" altLang="ru-RU" dirty="0"/>
                <a:t>и </a:t>
              </a:r>
              <a:r>
                <a:rPr lang="en-US" altLang="ru-RU" i="1" dirty="0"/>
                <a:t>CC’</a:t>
              </a:r>
              <a:r>
                <a:rPr lang="ru-RU" altLang="ru-RU" dirty="0"/>
                <a:t>. </a:t>
              </a:r>
              <a:r>
                <a:rPr lang="en-US" altLang="ru-RU" i="1" dirty="0"/>
                <a:t> </a:t>
              </a:r>
              <a:endParaRPr lang="en-US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>
            <a:extLst>
              <a:ext uri="{FF2B5EF4-FFF2-40B4-BE49-F238E27FC236}">
                <a16:creationId xmlns:a16="http://schemas.microsoft.com/office/drawing/2014/main" id="{A90F2601-9C79-4C6A-80A2-7BFF8089B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2*</a:t>
            </a:r>
          </a:p>
        </p:txBody>
      </p:sp>
      <p:sp>
        <p:nvSpPr>
          <p:cNvPr id="537604" name="Text Box 4">
            <a:extLst>
              <a:ext uri="{FF2B5EF4-FFF2-40B4-BE49-F238E27FC236}">
                <a16:creationId xmlns:a16="http://schemas.microsoft.com/office/drawing/2014/main" id="{626E8BF3-8823-4948-9F20-D701C9A65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537605" name="Text Box 5">
            <a:extLst>
              <a:ext uri="{FF2B5EF4-FFF2-40B4-BE49-F238E27FC236}">
                <a16:creationId xmlns:a16="http://schemas.microsoft.com/office/drawing/2014/main" id="{DE296393-48E7-4FF5-8631-1A05DA2BC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сторон</a:t>
            </a:r>
            <a:r>
              <a:rPr lang="ru-RU" altLang="ru-RU" dirty="0"/>
              <a:t>ах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/>
              <a:t>, углы которого меньше 120</a:t>
            </a:r>
            <a:r>
              <a:rPr lang="ru-RU" altLang="ru-RU" baseline="30000" dirty="0"/>
              <a:t>о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во внешнюю сторону от него </a:t>
            </a:r>
            <a:r>
              <a:rPr lang="ru-RU" altLang="ru-RU" dirty="0">
                <a:cs typeface="Times New Roman" panose="02020603050405020304" pitchFamily="18" charset="0"/>
              </a:rPr>
              <a:t>построи</a:t>
            </a:r>
            <a:r>
              <a:rPr lang="ru-RU" altLang="ru-RU" dirty="0"/>
              <a:t>ли</a:t>
            </a:r>
            <a:r>
              <a:rPr lang="ru-RU" altLang="ru-RU" dirty="0">
                <a:cs typeface="Times New Roman" panose="02020603050405020304" pitchFamily="18" charset="0"/>
              </a:rPr>
              <a:t> равносторонни</a:t>
            </a:r>
            <a:r>
              <a:rPr lang="ru-RU" altLang="ru-RU" dirty="0"/>
              <a:t>е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</a:t>
            </a:r>
            <a:r>
              <a:rPr lang="ru-RU" altLang="ru-RU" dirty="0"/>
              <a:t>и</a:t>
            </a:r>
            <a:r>
              <a:rPr lang="en-US" altLang="ru-RU" dirty="0"/>
              <a:t> </a:t>
            </a:r>
            <a:r>
              <a:rPr lang="en-US" altLang="ru-RU" i="1" dirty="0"/>
              <a:t>ABC’</a:t>
            </a:r>
            <a:r>
              <a:rPr lang="en-US" altLang="ru-RU" dirty="0"/>
              <a:t>, </a:t>
            </a:r>
            <a:r>
              <a:rPr lang="en-US" altLang="ru-RU" i="1" dirty="0"/>
              <a:t>ACB’</a:t>
            </a:r>
            <a:r>
              <a:rPr lang="en-US" altLang="ru-RU" dirty="0"/>
              <a:t>, </a:t>
            </a:r>
            <a:r>
              <a:rPr lang="en-US" altLang="ru-RU" i="1" dirty="0"/>
              <a:t>BCA’</a:t>
            </a:r>
            <a:r>
              <a:rPr lang="ru-RU" altLang="ru-RU" dirty="0"/>
              <a:t>. Докажите, что отрезки</a:t>
            </a:r>
            <a:r>
              <a:rPr lang="en-US" altLang="ru-RU" dirty="0"/>
              <a:t> </a:t>
            </a:r>
            <a:r>
              <a:rPr lang="en-US" altLang="ru-RU" i="1" dirty="0"/>
              <a:t>AA’</a:t>
            </a:r>
            <a:r>
              <a:rPr lang="en-US" altLang="ru-RU" dirty="0"/>
              <a:t>, </a:t>
            </a:r>
            <a:r>
              <a:rPr lang="en-US" altLang="ru-RU" i="1" dirty="0"/>
              <a:t>BB’</a:t>
            </a:r>
            <a:r>
              <a:rPr lang="en-US" altLang="ru-RU" dirty="0"/>
              <a:t>, </a:t>
            </a:r>
            <a:r>
              <a:rPr lang="en-US" altLang="ru-RU" i="1" dirty="0"/>
              <a:t>CC’</a:t>
            </a:r>
            <a:r>
              <a:rPr lang="ru-RU" altLang="ru-RU" dirty="0"/>
              <a:t> </a:t>
            </a:r>
            <a:r>
              <a:rPr lang="en-US" altLang="ru-RU" dirty="0"/>
              <a:t> </a:t>
            </a:r>
            <a:r>
              <a:rPr lang="ru-RU" altLang="ru-RU" dirty="0"/>
              <a:t>равны.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537603" name="Text Box 3">
            <a:extLst>
              <a:ext uri="{FF2B5EF4-FFF2-40B4-BE49-F238E27FC236}">
                <a16:creationId xmlns:a16="http://schemas.microsoft.com/office/drawing/2014/main" id="{83D54F4C-9CA8-4EB5-B343-CCADE8B76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667000"/>
            <a:ext cx="4953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solidFill>
                  <a:srgbClr val="FF0000"/>
                </a:solidFill>
              </a:rPr>
              <a:t>	Решение. </a:t>
            </a:r>
            <a:r>
              <a:rPr lang="ru-RU" altLang="ru-RU" dirty="0"/>
              <a:t>Треугольники </a:t>
            </a:r>
            <a:r>
              <a:rPr lang="en-US" altLang="ru-RU" i="1" dirty="0"/>
              <a:t>ABA’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C’BC </a:t>
            </a:r>
            <a:r>
              <a:rPr lang="ru-RU" altLang="ru-RU" dirty="0"/>
              <a:t>равны по двум сторонам и углу между ними. Следовательно, </a:t>
            </a:r>
            <a:r>
              <a:rPr lang="en-US" altLang="ru-RU" i="1" dirty="0"/>
              <a:t>AA’ = CC’</a:t>
            </a:r>
            <a:r>
              <a:rPr lang="en-US" altLang="ru-RU" dirty="0"/>
              <a:t>.</a:t>
            </a:r>
            <a:r>
              <a:rPr lang="ru-RU" altLang="ru-RU" dirty="0"/>
              <a:t> Треугольники </a:t>
            </a:r>
            <a:r>
              <a:rPr lang="en-US" altLang="ru-RU" i="1" dirty="0"/>
              <a:t>B’AB </a:t>
            </a:r>
            <a:r>
              <a:rPr lang="ru-RU" altLang="ru-RU" dirty="0"/>
              <a:t>и </a:t>
            </a:r>
            <a:r>
              <a:rPr lang="en-US" altLang="ru-RU" i="1" dirty="0"/>
              <a:t>CAC’ </a:t>
            </a:r>
            <a:r>
              <a:rPr lang="ru-RU" altLang="ru-RU" dirty="0"/>
              <a:t>равны по двум сторонам и углу между ними. Следовательно, </a:t>
            </a:r>
            <a:r>
              <a:rPr lang="en-US" altLang="ru-RU" i="1"/>
              <a:t>BB’ = CC’</a:t>
            </a:r>
            <a:r>
              <a:rPr lang="en-US" altLang="ru-RU"/>
              <a:t>.</a:t>
            </a:r>
            <a:endParaRPr lang="en-US" altLang="ru-RU" dirty="0"/>
          </a:p>
        </p:txBody>
      </p:sp>
      <p:graphicFrame>
        <p:nvGraphicFramePr>
          <p:cNvPr id="537611" name="Object 11">
            <a:extLst>
              <a:ext uri="{FF2B5EF4-FFF2-40B4-BE49-F238E27FC236}">
                <a16:creationId xmlns:a16="http://schemas.microsoft.com/office/drawing/2014/main" id="{777C95E8-BE2E-4160-BED3-9C2AC2FDF0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2667000"/>
          <a:ext cx="39243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924848" imgH="3677163" progId="Paint.Picture">
                  <p:embed/>
                </p:oleObj>
              </mc:Choice>
              <mc:Fallback>
                <p:oleObj name="Точечный рисунок" r:id="rId3" imgW="3924848" imgH="3677163" progId="Paint.Picture">
                  <p:embed/>
                  <p:pic>
                    <p:nvPicPr>
                      <p:cNvPr id="537611" name="Object 11">
                        <a:extLst>
                          <a:ext uri="{FF2B5EF4-FFF2-40B4-BE49-F238E27FC236}">
                            <a16:creationId xmlns:a16="http://schemas.microsoft.com/office/drawing/2014/main" id="{777C95E8-BE2E-4160-BED3-9C2AC2FDF0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667000"/>
                        <a:ext cx="3924300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7612" name="Object 12">
            <a:extLst>
              <a:ext uri="{FF2B5EF4-FFF2-40B4-BE49-F238E27FC236}">
                <a16:creationId xmlns:a16="http://schemas.microsoft.com/office/drawing/2014/main" id="{002D6ED7-51A5-4264-B17A-B9F0E8267E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2438400"/>
          <a:ext cx="3990975" cy="394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3990476" imgH="3943901" progId="Paint.Picture">
                  <p:embed/>
                </p:oleObj>
              </mc:Choice>
              <mc:Fallback>
                <p:oleObj name="Точечный рисунок" r:id="rId5" imgW="3990476" imgH="3943901" progId="Paint.Picture">
                  <p:embed/>
                  <p:pic>
                    <p:nvPicPr>
                      <p:cNvPr id="537612" name="Object 12">
                        <a:extLst>
                          <a:ext uri="{FF2B5EF4-FFF2-40B4-BE49-F238E27FC236}">
                            <a16:creationId xmlns:a16="http://schemas.microsoft.com/office/drawing/2014/main" id="{002D6ED7-51A5-4264-B17A-B9F0E8267E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438400"/>
                        <a:ext cx="3990975" cy="394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028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>
            <a:extLst>
              <a:ext uri="{FF2B5EF4-FFF2-40B4-BE49-F238E27FC236}">
                <a16:creationId xmlns:a16="http://schemas.microsoft.com/office/drawing/2014/main" id="{0234754F-73EF-4A75-A843-106C48AEA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3*</a:t>
            </a:r>
          </a:p>
        </p:txBody>
      </p:sp>
      <p:sp>
        <p:nvSpPr>
          <p:cNvPr id="540675" name="Text Box 3">
            <a:extLst>
              <a:ext uri="{FF2B5EF4-FFF2-40B4-BE49-F238E27FC236}">
                <a16:creationId xmlns:a16="http://schemas.microsoft.com/office/drawing/2014/main" id="{1752A8C0-4CC1-4FA1-A39D-031D9C947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540676" name="Text Box 4">
            <a:extLst>
              <a:ext uri="{FF2B5EF4-FFF2-40B4-BE49-F238E27FC236}">
                <a16:creationId xmlns:a16="http://schemas.microsoft.com/office/drawing/2014/main" id="{22045BC5-4FB5-4239-A0D4-EC2E7572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сторон</a:t>
            </a:r>
            <a:r>
              <a:rPr lang="ru-RU" altLang="ru-RU" dirty="0"/>
              <a:t>ах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во внешнюю сторону от него </a:t>
            </a:r>
            <a:r>
              <a:rPr lang="ru-RU" altLang="ru-RU" dirty="0">
                <a:cs typeface="Times New Roman" panose="02020603050405020304" pitchFamily="18" charset="0"/>
              </a:rPr>
              <a:t>построи</a:t>
            </a:r>
            <a:r>
              <a:rPr lang="ru-RU" altLang="ru-RU" dirty="0"/>
              <a:t>ли</a:t>
            </a:r>
            <a:r>
              <a:rPr lang="ru-RU" altLang="ru-RU" dirty="0">
                <a:cs typeface="Times New Roman" panose="02020603050405020304" pitchFamily="18" charset="0"/>
              </a:rPr>
              <a:t> равносторонни</a:t>
            </a:r>
            <a:r>
              <a:rPr lang="ru-RU" altLang="ru-RU" dirty="0"/>
              <a:t>е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</a:t>
            </a:r>
            <a:r>
              <a:rPr lang="ru-RU" altLang="ru-RU" dirty="0"/>
              <a:t>и. Докажите, что центры окружностей, описанных около этих треугольников, являются вершинами равностороннего треугольника.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540677" name="Group 5">
            <a:extLst>
              <a:ext uri="{FF2B5EF4-FFF2-40B4-BE49-F238E27FC236}">
                <a16:creationId xmlns:a16="http://schemas.microsoft.com/office/drawing/2014/main" id="{DEF070AF-7506-4EE9-B638-71C5E72997E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362200"/>
            <a:ext cx="8991600" cy="3952875"/>
            <a:chOff x="96" y="1488"/>
            <a:chExt cx="5664" cy="2490"/>
          </a:xfrm>
        </p:grpSpPr>
        <p:sp>
          <p:nvSpPr>
            <p:cNvPr id="540678" name="Text Box 6">
              <a:extLst>
                <a:ext uri="{FF2B5EF4-FFF2-40B4-BE49-F238E27FC236}">
                  <a16:creationId xmlns:a16="http://schemas.microsoft.com/office/drawing/2014/main" id="{DA7C6D7B-0736-4C12-8785-E512F35D7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632"/>
              <a:ext cx="3120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ru-RU" altLang="ru-RU" dirty="0">
                  <a:solidFill>
                    <a:srgbClr val="FF0000"/>
                  </a:solidFill>
                </a:rPr>
                <a:t>	Решение. </a:t>
              </a:r>
              <a:r>
                <a:rPr lang="ru-RU" altLang="ru-RU" dirty="0"/>
                <a:t>Угол </a:t>
              </a:r>
              <a:r>
                <a:rPr lang="en-US" altLang="ru-RU" i="1" dirty="0"/>
                <a:t>BA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 </a:t>
              </a:r>
              <a:r>
                <a:rPr lang="ru-RU" altLang="ru-RU" dirty="0"/>
                <a:t>равен 120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 Прямые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и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содержат биссектрисы углов </a:t>
              </a:r>
              <a:r>
                <a:rPr lang="en-US" altLang="ru-RU" i="1" dirty="0"/>
                <a:t>OA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 </a:t>
              </a:r>
              <a:r>
                <a:rPr lang="ru-RU" altLang="ru-RU" dirty="0"/>
                <a:t>и </a:t>
              </a:r>
              <a:r>
                <a:rPr lang="en-US" altLang="ru-RU" i="1" dirty="0"/>
                <a:t>OA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 </a:t>
              </a:r>
              <a:r>
                <a:rPr lang="ru-RU" altLang="ru-RU" dirty="0"/>
                <a:t>соответственно. Следовательно, угол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 треугольника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равен 60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Аналогичн</a:t>
              </a:r>
              <a:r>
                <a:rPr lang="ru-RU" altLang="ru-RU" dirty="0"/>
                <a:t>о доказывается, что 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углы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и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этого треугольника равны 60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 Значит, треугольник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 </a:t>
              </a:r>
              <a:r>
                <a:rPr lang="ru-RU" altLang="ru-RU" dirty="0"/>
                <a:t>равносторонний.</a:t>
              </a:r>
              <a:endParaRPr lang="en-US" altLang="ru-RU" dirty="0"/>
            </a:p>
          </p:txBody>
        </p:sp>
        <p:graphicFrame>
          <p:nvGraphicFramePr>
            <p:cNvPr id="540679" name="Object 7">
              <a:extLst>
                <a:ext uri="{FF2B5EF4-FFF2-40B4-BE49-F238E27FC236}">
                  <a16:creationId xmlns:a16="http://schemas.microsoft.com/office/drawing/2014/main" id="{E7F83ECE-DA74-44EB-A083-96CEE22EC7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" y="1488"/>
            <a:ext cx="2508" cy="2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3982006" imgH="3952381" progId="Paint.Picture">
                    <p:embed/>
                  </p:oleObj>
                </mc:Choice>
                <mc:Fallback>
                  <p:oleObj name="Точечный рисунок" r:id="rId3" imgW="3982006" imgH="3952381" progId="Paint.Picture">
                    <p:embed/>
                    <p:pic>
                      <p:nvPicPr>
                        <p:cNvPr id="540679" name="Object 7">
                          <a:extLst>
                            <a:ext uri="{FF2B5EF4-FFF2-40B4-BE49-F238E27FC236}">
                              <a16:creationId xmlns:a16="http://schemas.microsoft.com/office/drawing/2014/main" id="{E7F83ECE-DA74-44EB-A083-96CEE22EC7D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1488"/>
                          <a:ext cx="2508" cy="24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7" name="Text Box 3">
            <a:extLst>
              <a:ext uri="{FF2B5EF4-FFF2-40B4-BE49-F238E27FC236}">
                <a16:creationId xmlns:a16="http://schemas.microsoft.com/office/drawing/2014/main" id="{DA68C7B9-B70A-47A2-AB0C-1BD2F753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34427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Медианы треугольника пересекаются в одной точке и делятся в этой точке в отношении 2 : 1, считая от вершин.</a:t>
            </a:r>
          </a:p>
        </p:txBody>
      </p:sp>
      <p:sp>
        <p:nvSpPr>
          <p:cNvPr id="436234" name="Text Box 10">
            <a:extLst>
              <a:ext uri="{FF2B5EF4-FFF2-40B4-BE49-F238E27FC236}">
                <a16:creationId xmlns:a16="http://schemas.microsoft.com/office/drawing/2014/main" id="{0D7D72A9-DFCE-41E0-B8EA-CFDE6F71B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22474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Следовательно, </a:t>
            </a:r>
            <a:r>
              <a:rPr lang="en-US" i="1" dirty="0"/>
              <a:t>BF</a:t>
            </a:r>
            <a:r>
              <a:rPr lang="ru-RU" i="1" dirty="0"/>
              <a:t> = </a:t>
            </a:r>
            <a:r>
              <a:rPr lang="en-US" i="1" dirty="0"/>
              <a:t>DF</a:t>
            </a:r>
            <a:r>
              <a:rPr lang="ru-RU" dirty="0"/>
              <a:t>. Так как </a:t>
            </a:r>
            <a:r>
              <a:rPr lang="en-US" i="1" dirty="0"/>
              <a:t>BD</a:t>
            </a:r>
            <a:r>
              <a:rPr lang="ru-RU" i="1" dirty="0"/>
              <a:t> = </a:t>
            </a:r>
            <a:r>
              <a:rPr lang="en-US" i="1" dirty="0"/>
              <a:t>CD</a:t>
            </a:r>
            <a:r>
              <a:rPr lang="ru-RU" dirty="0"/>
              <a:t>, то </a:t>
            </a:r>
            <a:r>
              <a:rPr lang="en-US" i="1" dirty="0"/>
              <a:t>CD</a:t>
            </a:r>
            <a:r>
              <a:rPr lang="ru-RU" dirty="0"/>
              <a:t>:</a:t>
            </a:r>
            <a:r>
              <a:rPr lang="en-US" i="1" dirty="0"/>
              <a:t>DF</a:t>
            </a:r>
            <a:r>
              <a:rPr lang="ru-RU" i="1" dirty="0"/>
              <a:t> = </a:t>
            </a:r>
            <a:r>
              <a:rPr lang="ru-RU" dirty="0"/>
              <a:t>2:1. Из теоремы о пропорциональных отрезках следует, что </a:t>
            </a:r>
            <a:r>
              <a:rPr lang="en-US" i="1" dirty="0"/>
              <a:t>CM</a:t>
            </a:r>
            <a:r>
              <a:rPr lang="ru-RU" dirty="0"/>
              <a:t>:</a:t>
            </a:r>
            <a:r>
              <a:rPr lang="en-US" i="1" dirty="0"/>
              <a:t>ME </a:t>
            </a:r>
            <a:r>
              <a:rPr lang="ru-RU" dirty="0"/>
              <a:t>= 2:1. Таким образом, медиана </a:t>
            </a:r>
            <a:r>
              <a:rPr lang="en-US" i="1" dirty="0"/>
              <a:t>AD </a:t>
            </a:r>
            <a:r>
              <a:rPr lang="ru-RU" dirty="0"/>
              <a:t>делит медиану </a:t>
            </a:r>
            <a:r>
              <a:rPr lang="en-US" i="1" dirty="0"/>
              <a:t>CE </a:t>
            </a:r>
            <a:r>
              <a:rPr lang="ru-RU" dirty="0"/>
              <a:t>в точке </a:t>
            </a:r>
            <a:r>
              <a:rPr lang="en-US" i="1" dirty="0"/>
              <a:t>M </a:t>
            </a:r>
            <a:r>
              <a:rPr lang="ru-RU" dirty="0"/>
              <a:t>в отношении 2:1. Аналогичным образом доказывается, что медиана, проведённая из вершины </a:t>
            </a:r>
            <a:r>
              <a:rPr lang="en-US" i="1" dirty="0"/>
              <a:t>B</a:t>
            </a:r>
            <a:r>
              <a:rPr lang="ru-RU" dirty="0"/>
              <a:t>, делит медиану </a:t>
            </a:r>
            <a:r>
              <a:rPr lang="en-US" i="1" dirty="0"/>
              <a:t>CE </a:t>
            </a:r>
            <a:r>
              <a:rPr lang="ru-RU" dirty="0"/>
              <a:t>в отношении 2:1.  Следовательно, эта медиана будет проходить через точку </a:t>
            </a:r>
            <a:r>
              <a:rPr lang="en-US" i="1" dirty="0"/>
              <a:t>M</a:t>
            </a:r>
            <a:r>
              <a:rPr lang="ru-RU" dirty="0"/>
              <a:t>. Значит, все три медианы будут пересекаться в одной точке и делится в этой точке в отношении 2:1.</a:t>
            </a:r>
            <a:endParaRPr lang="ru-RU" altLang="ru-RU" dirty="0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C20B6261-D447-469B-969E-E7A38FC2217F}"/>
              </a:ext>
            </a:extLst>
          </p:cNvPr>
          <p:cNvGrpSpPr/>
          <p:nvPr/>
        </p:nvGrpSpPr>
        <p:grpSpPr>
          <a:xfrm>
            <a:off x="0" y="1268412"/>
            <a:ext cx="9125223" cy="2678113"/>
            <a:chOff x="0" y="1268412"/>
            <a:chExt cx="9125223" cy="2678113"/>
          </a:xfrm>
        </p:grpSpPr>
        <p:sp>
          <p:nvSpPr>
            <p:cNvPr id="436233" name="Text Box 9">
              <a:extLst>
                <a:ext uri="{FF2B5EF4-FFF2-40B4-BE49-F238E27FC236}">
                  <a16:creationId xmlns:a16="http://schemas.microsoft.com/office/drawing/2014/main" id="{6831E4B6-7413-4BF6-A210-F7FA60DF0B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68412"/>
              <a:ext cx="6324600" cy="2678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 треугольнике 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АВС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проведем медианы 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их точку пересечения обозначим через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(рис. 10.3). Через точку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проведём прямую, параллельную прямой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AD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обозначим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её точку пересечения с отрезком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BC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Отрезок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EF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будет сред­ней линией треугольника 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АВ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C2C95CE0-AA24-4DA3-809C-A24E66324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01784" y="1348060"/>
              <a:ext cx="2823439" cy="22525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623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7BFF9ACA-6A7C-403A-BFEB-6C78C6B7F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Высоты треугольника или их продолжения пересекаются в одной точке</a:t>
            </a:r>
            <a:r>
              <a:rPr lang="ru-RU" altLang="ru-RU" sz="28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391191" name="Group 23">
            <a:extLst>
              <a:ext uri="{FF2B5EF4-FFF2-40B4-BE49-F238E27FC236}">
                <a16:creationId xmlns:a16="http://schemas.microsoft.com/office/drawing/2014/main" id="{9B0B70F3-B6CB-4061-8C58-111176423EE0}"/>
              </a:ext>
            </a:extLst>
          </p:cNvPr>
          <p:cNvGrpSpPr>
            <a:grpSpLocks/>
          </p:cNvGrpSpPr>
          <p:nvPr/>
        </p:nvGrpSpPr>
        <p:grpSpPr bwMode="auto">
          <a:xfrm>
            <a:off x="0" y="1006475"/>
            <a:ext cx="9144000" cy="2308225"/>
            <a:chOff x="0" y="634"/>
            <a:chExt cx="5760" cy="1454"/>
          </a:xfrm>
        </p:grpSpPr>
        <p:pic>
          <p:nvPicPr>
            <p:cNvPr id="391188" name="Picture 20">
              <a:extLst>
                <a:ext uri="{FF2B5EF4-FFF2-40B4-BE49-F238E27FC236}">
                  <a16:creationId xmlns:a16="http://schemas.microsoft.com/office/drawing/2014/main" id="{48E44996-3399-486F-B2F9-57B17C8F02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655"/>
              <a:ext cx="1872" cy="1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91189" name="Text Box 21">
              <a:extLst>
                <a:ext uri="{FF2B5EF4-FFF2-40B4-BE49-F238E27FC236}">
                  <a16:creationId xmlns:a16="http://schemas.microsoft.com/office/drawing/2014/main" id="{7E970922-D04A-4B99-8BE1-DFA344AE81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34"/>
              <a:ext cx="3888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</a:t>
              </a:r>
              <a:r>
                <a:rPr lang="ru-RU" altLang="ru-RU" dirty="0">
                  <a:cs typeface="Times New Roman" panose="02020603050405020304" pitchFamily="18" charset="0"/>
                </a:rPr>
                <a:t> Через вершины треугольника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 проведем прямые, параллельные противоположным сторонам. Эти прямые образуют новый треугольник </a:t>
              </a:r>
              <a:r>
                <a:rPr lang="ru-RU" altLang="ru-RU" i="1" dirty="0">
                  <a:cs typeface="Times New Roman" panose="02020603050405020304" pitchFamily="18" charset="0"/>
                </a:rPr>
                <a:t>DEF</a:t>
              </a:r>
              <a:r>
                <a:rPr lang="ru-RU" altLang="ru-RU" dirty="0">
                  <a:cs typeface="Times New Roman" panose="02020603050405020304" pitchFamily="18" charset="0"/>
                </a:rPr>
                <a:t>, для которого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dirty="0">
                  <a:cs typeface="Times New Roman" panose="02020603050405020304" pitchFamily="18" charset="0"/>
                </a:rPr>
                <a:t>, и 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 служат серединами сторон. </a:t>
              </a:r>
            </a:p>
          </p:txBody>
        </p:sp>
      </p:grpSp>
      <p:sp>
        <p:nvSpPr>
          <p:cNvPr id="391190" name="Text Box 22">
            <a:extLst>
              <a:ext uri="{FF2B5EF4-FFF2-40B4-BE49-F238E27FC236}">
                <a16:creationId xmlns:a16="http://schemas.microsoft.com/office/drawing/2014/main" id="{B6462CAB-9A49-4B7B-BB87-D3E64EEE6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4003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самом деле, </a:t>
            </a:r>
            <a:r>
              <a:rPr lang="ru-RU" altLang="ru-RU" i="1" dirty="0">
                <a:cs typeface="Times New Roman" panose="02020603050405020304" pitchFamily="18" charset="0"/>
              </a:rPr>
              <a:t>СЕ = АВ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АВ = СD</a:t>
            </a:r>
            <a:r>
              <a:rPr lang="ru-RU" altLang="ru-RU" dirty="0">
                <a:cs typeface="Times New Roman" panose="02020603050405020304" pitchFamily="18" charset="0"/>
              </a:rPr>
              <a:t> как противоположные стороны параллелограммов </a:t>
            </a:r>
            <a:r>
              <a:rPr lang="ru-RU" altLang="ru-RU" i="1" dirty="0">
                <a:cs typeface="Times New Roman" panose="02020603050405020304" pitchFamily="18" charset="0"/>
              </a:rPr>
              <a:t>АЕСВ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АСDB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</a:t>
            </a:r>
            <a:r>
              <a:rPr lang="ru-RU" altLang="ru-RU" i="1" dirty="0">
                <a:cs typeface="Times New Roman" panose="02020603050405020304" pitchFamily="18" charset="0"/>
              </a:rPr>
              <a:t>ЕС = СD</a:t>
            </a:r>
            <a:r>
              <a:rPr lang="ru-RU" altLang="ru-RU" dirty="0">
                <a:cs typeface="Times New Roman" panose="02020603050405020304" pitchFamily="18" charset="0"/>
              </a:rPr>
              <a:t>. Точно так же </a:t>
            </a:r>
            <a:r>
              <a:rPr lang="ru-RU" altLang="ru-RU" i="1" dirty="0">
                <a:cs typeface="Times New Roman" panose="02020603050405020304" pitchFamily="18" charset="0"/>
              </a:rPr>
              <a:t>FB = BD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FA = AE.</a:t>
            </a:r>
            <a:r>
              <a:rPr lang="ru-RU" altLang="ru-RU" dirty="0">
                <a:cs typeface="Times New Roman" panose="02020603050405020304" pitchFamily="18" charset="0"/>
              </a:rPr>
              <a:t> Отсюда следует, что высоты треугольника </a:t>
            </a:r>
            <a:r>
              <a:rPr lang="ru-RU" altLang="ru-RU" i="1" dirty="0">
                <a:cs typeface="Times New Roman" panose="02020603050405020304" pitchFamily="18" charset="0"/>
              </a:rPr>
              <a:t>АВС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лежат на</a:t>
            </a:r>
            <a:r>
              <a:rPr lang="ru-RU" altLang="ru-RU" dirty="0">
                <a:cs typeface="Times New Roman" panose="02020603050405020304" pitchFamily="18" charset="0"/>
              </a:rPr>
              <a:t> серединны</a:t>
            </a:r>
            <a:r>
              <a:rPr lang="ru-RU" altLang="ru-RU" dirty="0"/>
              <a:t>х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перпендикуляра</a:t>
            </a:r>
            <a:r>
              <a:rPr lang="ru-RU" altLang="ru-RU" dirty="0"/>
              <a:t>х к сторонам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треугольника </a:t>
            </a:r>
            <a:r>
              <a:rPr lang="ru-RU" altLang="ru-RU" i="1" dirty="0">
                <a:cs typeface="Times New Roman" panose="02020603050405020304" pitchFamily="18" charset="0"/>
              </a:rPr>
              <a:t>DEF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Так как серединные перпендикуляры к сторонам треугольника пересекаются в одной точке, то и высоты треугольника </a:t>
            </a:r>
            <a:r>
              <a:rPr lang="en-US" altLang="ru-RU" i="1" dirty="0"/>
              <a:t>ABC </a:t>
            </a:r>
            <a:r>
              <a:rPr lang="ru-RU" altLang="ru-RU" dirty="0"/>
              <a:t>или их продолжения</a:t>
            </a:r>
            <a:r>
              <a:rPr lang="ru-RU" altLang="ru-RU" dirty="0">
                <a:cs typeface="Times New Roman" panose="02020603050405020304" pitchFamily="18" charset="0"/>
              </a:rPr>
              <a:t> пересекаются в одной точке.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9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68B9B0D4-431B-4506-80B5-305EE78340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Замечание</a:t>
            </a:r>
          </a:p>
        </p:txBody>
      </p:sp>
      <p:sp>
        <p:nvSpPr>
          <p:cNvPr id="509955" name="Text Box 3">
            <a:extLst>
              <a:ext uri="{FF2B5EF4-FFF2-40B4-BE49-F238E27FC236}">
                <a16:creationId xmlns:a16="http://schemas.microsoft.com/office/drawing/2014/main" id="{EAC9904E-6429-42B4-BE2F-C7EDBE95D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Заметим, что высоты треугольника могут не пересекаться. На рисунке изображен тупоугольный треугольник </a:t>
            </a:r>
            <a:r>
              <a:rPr lang="ru-RU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, в котором продолжения высот </a:t>
            </a:r>
            <a:r>
              <a:rPr lang="ru-RU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пересекаются в одной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H</a:t>
            </a:r>
            <a:r>
              <a:rPr lang="ru-RU" altLang="ru-RU" sz="2800" dirty="0">
                <a:cs typeface="Times New Roman" panose="02020603050405020304" pitchFamily="18" charset="0"/>
              </a:rPr>
              <a:t>, а сами высоты не пересекаются. </a:t>
            </a:r>
          </a:p>
        </p:txBody>
      </p:sp>
      <p:pic>
        <p:nvPicPr>
          <p:cNvPr id="509961" name="Picture 9">
            <a:extLst>
              <a:ext uri="{FF2B5EF4-FFF2-40B4-BE49-F238E27FC236}">
                <a16:creationId xmlns:a16="http://schemas.microsoft.com/office/drawing/2014/main" id="{7EDCCFE3-7D21-4E13-B619-66489C225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95600"/>
            <a:ext cx="3184525" cy="248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FB5033EB-8FEB-48EC-B51B-40B6F79C6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3D4FC589-1692-4933-98AA-F2E1343C6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точки относятся к числу замечательных точек в треугольнике? 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E8589716-8859-436C-82DB-7EEEE0927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362200"/>
            <a:ext cx="8839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К числу замечательных точек треугольника относятся: а) точка пересечения биссектрис; б) точка пересечения серединных перпендикуляров сторон; в) точка пересечения высот или их продолжений; г) точка пересечения медиан.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374783D6-1304-405A-B52F-BD616E5CE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E324EAF4-49A9-4347-AA26-8C27EE4E9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</a:t>
            </a:r>
            <a:r>
              <a:rPr lang="ru-RU" altLang="ru-RU" sz="3200" dirty="0"/>
              <a:t>называется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точка пересечения медиан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44420" name="Text Box 4">
            <a:extLst>
              <a:ext uri="{FF2B5EF4-FFF2-40B4-BE49-F238E27FC236}">
                <a16:creationId xmlns:a16="http://schemas.microsoft.com/office/drawing/2014/main" id="{3010157E-FD9D-445E-A3C4-D221C2AA7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 err="1"/>
              <a:t>Центроид</a:t>
            </a:r>
            <a:r>
              <a:rPr lang="ru-RU" altLang="ru-RU" sz="3200" dirty="0"/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2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48A2F4DB-3517-46EB-BF04-629A71D0D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21891" name="Text Box 3">
            <a:extLst>
              <a:ext uri="{FF2B5EF4-FFF2-40B4-BE49-F238E27FC236}">
                <a16:creationId xmlns:a16="http://schemas.microsoft.com/office/drawing/2014/main" id="{46B28C29-36D5-4E35-B658-FA0FF16D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отношении делятся медианы треугольника точкой их пересечения?</a:t>
            </a: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CA856AD5-6EED-42C8-8F2D-0138B495A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2:1, считая от вершин.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0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604F8CF7-B0BD-48B9-9D4B-A503E94C5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556B3014-A141-4D23-AAD1-62B2FE1ED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Всегда ли высоты треугольника пересекаются?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0145780C-1BCD-402C-94EE-7847E3E7D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Нет. Высоты тупоугольного треугольника не пересекаются.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3370</TotalTime>
  <Words>1490</Words>
  <Application>Microsoft Office PowerPoint</Application>
  <PresentationFormat>Экран (4:3)</PresentationFormat>
  <Paragraphs>139</Paragraphs>
  <Slides>29</Slides>
  <Notes>29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Оформление по умолчанию</vt:lpstr>
      <vt:lpstr>Точечный рисунок</vt:lpstr>
      <vt:lpstr>Замечательные точки треугольника</vt:lpstr>
      <vt:lpstr>Презентация PowerPoint</vt:lpstr>
      <vt:lpstr>Презентация PowerPoint</vt:lpstr>
      <vt:lpstr>Презентация PowerPoint</vt:lpstr>
      <vt:lpstr>Замечание</vt:lpstr>
      <vt:lpstr>Вопрос 1</vt:lpstr>
      <vt:lpstr>Вопрос 2</vt:lpstr>
      <vt:lpstr>Вопрос 3</vt:lpstr>
      <vt:lpstr>Вопрос 4</vt:lpstr>
      <vt:lpstr>Вопрос 5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Точка Торричелли*</vt:lpstr>
      <vt:lpstr>Презентация PowerPoint</vt:lpstr>
      <vt:lpstr>Упражнение 1*</vt:lpstr>
      <vt:lpstr>Упражнение 2*</vt:lpstr>
      <vt:lpstr>Упражнение 3*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141</cp:revision>
  <dcterms:created xsi:type="dcterms:W3CDTF">2008-04-30T05:51:18Z</dcterms:created>
  <dcterms:modified xsi:type="dcterms:W3CDTF">2024-10-19T03:02:09Z</dcterms:modified>
</cp:coreProperties>
</file>