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94" r:id="rId2"/>
    <p:sldId id="628" r:id="rId3"/>
    <p:sldId id="1511" r:id="rId4"/>
    <p:sldId id="630" r:id="rId5"/>
    <p:sldId id="1512" r:id="rId6"/>
    <p:sldId id="1513" r:id="rId7"/>
    <p:sldId id="631" r:id="rId8"/>
    <p:sldId id="1515" r:id="rId9"/>
    <p:sldId id="1514" r:id="rId10"/>
    <p:sldId id="1516" r:id="rId11"/>
    <p:sldId id="1517" r:id="rId12"/>
    <p:sldId id="1518" r:id="rId13"/>
    <p:sldId id="1524" r:id="rId14"/>
    <p:sldId id="1519" r:id="rId15"/>
    <p:sldId id="1520" r:id="rId16"/>
    <p:sldId id="1521" r:id="rId17"/>
    <p:sldId id="1522" r:id="rId18"/>
    <p:sldId id="152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8" autoAdjust="0"/>
    <p:restoredTop sz="90058" autoAdjust="0"/>
  </p:normalViewPr>
  <p:slideViewPr>
    <p:cSldViewPr>
      <p:cViewPr varScale="1">
        <p:scale>
          <a:sx n="94" d="100"/>
          <a:sy n="94" d="100"/>
        </p:scale>
        <p:origin x="1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C1862DF-1DE9-4516-B151-7870DDE129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0DC1A472-D39F-49C4-9EC5-6038E294CB2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AFD07A48-631C-45B3-9AEB-8D97EA691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03A5B1C3-F39C-4931-9CB0-34B1A89052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7FC040B3-4583-4F06-870F-020F922AA6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A37123D6-E252-4900-B852-5E6634919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D71D21-CFA3-42A0-8385-CB76CA4894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1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68953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16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19241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17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46064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18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1013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8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1736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9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1230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10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8864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11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78492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12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9601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13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75181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14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49927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15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2176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FE95-DE08-4B71-8F8D-4BED739DB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0E4760-672E-4AF4-B37D-E61B7FEC5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B55E0-6933-4C2D-A884-10B9500F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387A7B-6B76-4C18-81D9-5BCDA154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F831B-6E56-4FB1-AE5D-7BD8EDDB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C6DAA-2E73-4AB9-BBC1-D8C273B45C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09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B3FA5-DA86-435C-858D-40942273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DE4D1C-B10A-4DCB-9ADF-C9F96F51C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33B2C-2B74-4652-9324-BCD399ED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264D9D-1ABD-473F-9104-DC108563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1177D2-2F3D-4081-AD7B-635950FC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3B13F-A106-4E9A-BDE7-B2CD4D7F9D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140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381AEE-0D5F-4C76-8245-F4A5AEDD5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E3B212-DAF3-4663-BD36-2E08FD512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D3989F-0A1A-4D4B-914C-277F4FF8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90A58C-4EF6-4FED-8BEA-E722F0C9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A260A-6501-425C-B82D-A42BCD00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1A077-A171-4ED4-AC72-C173D895A1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748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22F6D-FFAE-4FDC-931A-525EDB52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1CC769-D1F9-4F75-8192-72A30994C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D079D8-AA50-4D0A-BB15-7864F0DBA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DE830F-EAC8-45E8-B1A4-1AF04EE6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C32670-4182-4661-9864-E50073EE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39463-CC44-43AC-9C88-743B70F7A9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412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8A39D-BCFA-4E23-A320-2BE90DED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BE9177-78A9-4B69-BA2D-13CE585D6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2B1D17-D15B-425C-A28C-AD0C568C9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E443F7-8D3F-45EB-BAC4-0CF24B5B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760E94-1285-44FC-88B9-3C33F4E8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0429E-4C49-431D-AC08-4BBAECBD1A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11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A9108-7434-411D-A0A7-6D4CCAAB1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5D7CC3-6B22-4ABA-AD9E-1D0D9565C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33E146-2A1D-4923-BD42-B1BD563C5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958E4D-5E20-4D95-B5CA-B4F3FB182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143DFD-A846-4482-AF3B-FE78349E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BDCD03-CB51-4B22-B556-6F567543E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0300E-2638-43A5-AECC-5472D276D1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897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CB812-C07F-49EF-BD34-0BBEBB06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5C5DFE-BC58-43A9-B95D-D3F4B9EEE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755921-3611-4662-8B89-E520F4D0C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CC3F56-8006-48CC-9D96-D5C2C09C5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1601B0-0A5D-4CA9-8E5B-281E0EE51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125F77-342A-49CC-8FE5-6B145C29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47229E-3115-44D0-8C5F-D0D2AEDD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BF819F-B1CD-468C-BAB0-FFBEEE152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B4202-266E-4D5C-B2F4-750FD0CE34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99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8E3F8-E43D-4289-8E5B-D5D475FF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C03D46-63A0-47B6-81F4-4320C3C4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84A62F-B204-4589-8727-C3A099AAE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30383-2022-47B1-81E8-07751F77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F1842-6EFD-423C-A493-C0422FC327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749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5F0D3D-9244-4748-B1E9-D25717A9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0BEA77-0F6C-42E7-9275-BAA1EFD1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460596-EFD0-4BDD-B356-15CA02D2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8CA45-24B4-4A12-82A4-CFFCA2AD98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596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14AAA-3226-4E68-82F5-47F3056F2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8153C-0648-4597-8118-E2BE290C3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1DA58D-DB6A-45AA-BC73-C75A1075B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C550DF-A875-4AED-A50B-55765B82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6EA2A1-A15D-4E20-A2FC-CD095463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BDA71B-781A-4FC4-A8A7-F40C865A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AE434-5303-4164-85A9-9E9186776E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930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C3E34-B116-421E-BBB3-43F1F6D1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A0622F-BEF0-4B3F-B673-7B76C8DF2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8E276B-C97F-432F-9C57-6387E8589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AB00A6-D9E5-4E77-A12A-16B9E17B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30517A-088A-4A88-BE71-D982052A2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76D19E-087A-4BB0-9964-90C3B65B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1722A-5D63-4344-9410-9547BCF419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76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853541-EE88-4FD0-94D7-C088645DE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48C612-C73B-48DB-98EB-78266F413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D5612A-3562-49EB-9C68-B3FF933C8E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081CCB6-9839-4490-ACE8-18B9364DEC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7625A9-F9D0-4FB1-8A81-EABDC377E3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648FD4-86C6-4155-944E-7AA611CE4D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0D49313-7E09-4F58-B2DB-CDF8EA2E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4864"/>
            <a:ext cx="8915400" cy="14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dirty="0">
                <a:solidFill>
                  <a:srgbClr val="FF3300"/>
                </a:solidFill>
              </a:rPr>
              <a:t>Правильные многогранники, </a:t>
            </a:r>
          </a:p>
          <a:p>
            <a:r>
              <a:rPr lang="ru-RU" altLang="ru-RU" dirty="0">
                <a:solidFill>
                  <a:srgbClr val="FF3300"/>
                </a:solidFill>
              </a:rPr>
              <a:t>вписанные в сферу</a:t>
            </a:r>
          </a:p>
        </p:txBody>
      </p:sp>
    </p:spTree>
    <p:extLst>
      <p:ext uri="{BB962C8B-B14F-4D97-AF65-F5344CB8AC3E}">
        <p14:creationId xmlns:p14="http://schemas.microsoft.com/office/powerpoint/2010/main" val="2836462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0D49313-7E09-4F58-B2DB-CDF8EA2E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166"/>
            <a:ext cx="8915400" cy="55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6A85E55-6F02-DE63-C180-6F75A29E1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93" y="1628800"/>
            <a:ext cx="3848383" cy="383311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D29017FD-BC5A-6DFE-BCB0-827A0347E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06" y="574652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Найдите радиус сферы, описанной около усечённого куба, рёбра которого равны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6">
                <a:extLst>
                  <a:ext uri="{FF2B5EF4-FFF2-40B4-BE49-F238E27FC236}">
                    <a16:creationId xmlns:a16="http://schemas.microsoft.com/office/drawing/2014/main" id="{C254363D-24E0-4EEA-0F73-A662738DD2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106" y="5452351"/>
                <a:ext cx="8839200" cy="750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/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7+4</m:t>
                            </m:r>
                            <m:rad>
                              <m:radPr>
                                <m:degHide m:val="on"/>
                                <m:ctrlPr>
                                  <a:rPr lang="ru-RU" alt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altLang="ru-R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rad>
                      </m:num>
                      <m:den>
                        <m:r>
                          <a:rPr lang="ru-RU" alt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alt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 Box 6">
                <a:extLst>
                  <a:ext uri="{FF2B5EF4-FFF2-40B4-BE49-F238E27FC236}">
                    <a16:creationId xmlns:a16="http://schemas.microsoft.com/office/drawing/2014/main" id="{C254363D-24E0-4EEA-0F73-A662738DD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106" y="5452351"/>
                <a:ext cx="8839200" cy="750398"/>
              </a:xfrm>
              <a:prstGeom prst="rect">
                <a:avLst/>
              </a:prstGeom>
              <a:blipFill>
                <a:blip r:embed="rId4"/>
                <a:stretch>
                  <a:fillRect b="-40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65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0D49313-7E09-4F58-B2DB-CDF8EA2E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166"/>
            <a:ext cx="8915400" cy="55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0BE176-93F5-27E1-30A9-52128F45B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465" y="1700808"/>
            <a:ext cx="3969070" cy="3846945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2D1DB190-9F56-F964-C558-17260AC31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06" y="574652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Найдите радиус сферы, описанной около усечённого октаэдра, рёбра которого равны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6">
                <a:extLst>
                  <a:ext uri="{FF2B5EF4-FFF2-40B4-BE49-F238E27FC236}">
                    <a16:creationId xmlns:a16="http://schemas.microsoft.com/office/drawing/2014/main" id="{30E4891F-E32D-5FD1-0028-480EFBE019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106" y="5452351"/>
                <a:ext cx="8839200" cy="697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/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ru-RU" alt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alt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 Box 6">
                <a:extLst>
                  <a:ext uri="{FF2B5EF4-FFF2-40B4-BE49-F238E27FC236}">
                    <a16:creationId xmlns:a16="http://schemas.microsoft.com/office/drawing/2014/main" id="{30E4891F-E32D-5FD1-0028-480EFBE01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106" y="5452351"/>
                <a:ext cx="8839200" cy="697179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85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0D49313-7E09-4F58-B2DB-CDF8EA2E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166"/>
            <a:ext cx="8915400" cy="55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0F9345-7565-3B8A-1F30-FBB66C2B0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772816"/>
            <a:ext cx="3492810" cy="3492810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2D1DB190-9F56-F964-C558-17260AC31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06" y="574652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Найдите радиус сферы, описанной около усечённого икосаэдра, рёбра которого равны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6">
                <a:extLst>
                  <a:ext uri="{FF2B5EF4-FFF2-40B4-BE49-F238E27FC236}">
                    <a16:creationId xmlns:a16="http://schemas.microsoft.com/office/drawing/2014/main" id="{0B9F1BDF-10E0-7BAE-C14F-89374DC110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106" y="5452351"/>
                <a:ext cx="8839200" cy="750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/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58+18</m:t>
                            </m:r>
                            <m:rad>
                              <m:radPr>
                                <m:degHide m:val="on"/>
                                <m:ctrlPr>
                                  <a:rPr lang="ru-RU" alt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altLang="ru-RU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rad>
                      </m:num>
                      <m:den>
                        <m:r>
                          <a:rPr lang="ru-RU" alt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alt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 Box 6">
                <a:extLst>
                  <a:ext uri="{FF2B5EF4-FFF2-40B4-BE49-F238E27FC236}">
                    <a16:creationId xmlns:a16="http://schemas.microsoft.com/office/drawing/2014/main" id="{0B9F1BDF-10E0-7BAE-C14F-89374DC11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106" y="5452351"/>
                <a:ext cx="8839200" cy="750398"/>
              </a:xfrm>
              <a:prstGeom prst="rect">
                <a:avLst/>
              </a:prstGeom>
              <a:blipFill>
                <a:blip r:embed="rId4"/>
                <a:stretch>
                  <a:fillRect b="-40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5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0D49313-7E09-4F58-B2DB-CDF8EA2E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166"/>
            <a:ext cx="8915400" cy="55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D1DB190-9F56-F964-C558-17260AC31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664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Диаметр сферы, описанной около усечённого икосаэдра, форму которого имеет студия Матч ТВ в Санкт Петербурге, равен 13 м. Найдите приближённое значение ребра этого усечённого икосаэдра.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B9F1BDF-10E0-7BAE-C14F-89374DC11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32477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solidFill>
                  <a:srgbClr val="FF0000"/>
                </a:solidFill>
              </a:rPr>
              <a:t>Ответ. </a:t>
            </a:r>
            <a:r>
              <a:rPr lang="ru-RU" altLang="ru-RU" dirty="0"/>
              <a:t>2,6 м.</a:t>
            </a:r>
            <a:endParaRPr lang="ru-RU" alt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250F50-79B7-5481-01E3-0BCAA0592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4" y="2132856"/>
            <a:ext cx="7941528" cy="39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2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0D49313-7E09-4F58-B2DB-CDF8EA2E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166"/>
            <a:ext cx="8915400" cy="55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2AF2F07-06BD-4666-AE22-31D52EB7B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654345"/>
            <a:ext cx="3629976" cy="3549309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2D1DB190-9F56-F964-C558-17260AC31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06" y="574652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Найдите радиус сферы, описанной около усечённого додекаэдра, рёбра которого равны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6">
                <a:extLst>
                  <a:ext uri="{FF2B5EF4-FFF2-40B4-BE49-F238E27FC236}">
                    <a16:creationId xmlns:a16="http://schemas.microsoft.com/office/drawing/2014/main" id="{3DA89399-01EC-0F58-D7D7-66B7745C6D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106" y="5452351"/>
                <a:ext cx="8839200" cy="750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/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74</m:t>
                            </m:r>
                            <m:r>
                              <a:rPr lang="ru-RU" alt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  <m:rad>
                              <m:radPr>
                                <m:degHide m:val="on"/>
                                <m:ctrlPr>
                                  <a:rPr lang="ru-RU" alt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altLang="ru-RU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rad>
                      </m:num>
                      <m:den>
                        <m:r>
                          <a:rPr lang="ru-RU" alt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alt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 Box 6">
                <a:extLst>
                  <a:ext uri="{FF2B5EF4-FFF2-40B4-BE49-F238E27FC236}">
                    <a16:creationId xmlns:a16="http://schemas.microsoft.com/office/drawing/2014/main" id="{3DA89399-01EC-0F58-D7D7-66B7745C6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106" y="5452351"/>
                <a:ext cx="8839200" cy="750398"/>
              </a:xfrm>
              <a:prstGeom prst="rect">
                <a:avLst/>
              </a:prstGeom>
              <a:blipFill>
                <a:blip r:embed="rId4"/>
                <a:stretch>
                  <a:fillRect b="-40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90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0D49313-7E09-4F58-B2DB-CDF8EA2E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166"/>
            <a:ext cx="8915400" cy="55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D1DB190-9F56-F964-C558-17260AC31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06" y="574652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Найдите радиус сферы, описанной около </a:t>
            </a:r>
            <a:r>
              <a:rPr lang="ru-RU" altLang="ru-RU" dirty="0" err="1"/>
              <a:t>кубооктаэдра</a:t>
            </a:r>
            <a:r>
              <a:rPr lang="ru-RU" altLang="ru-RU" dirty="0"/>
              <a:t>, рёбра которого равны 1.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8CAC19-7131-50C9-0FA8-6505E5F9D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124" y="1700808"/>
            <a:ext cx="4039164" cy="3877216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ECB10F2E-0FCF-B0BA-B893-E785E5538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06" y="5452351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solidFill>
                  <a:srgbClr val="FF0000"/>
                </a:solidFill>
              </a:rPr>
              <a:t>Ответ. </a:t>
            </a:r>
            <a:r>
              <a:rPr lang="en-US" altLang="ru-RU" dirty="0"/>
              <a:t>1.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452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0D49313-7E09-4F58-B2DB-CDF8EA2E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166"/>
            <a:ext cx="8915400" cy="55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D1DB190-9F56-F964-C558-17260AC31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06" y="574652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Найдите радиус сферы, описанной около </a:t>
            </a:r>
            <a:r>
              <a:rPr lang="ru-RU" altLang="ru-RU" dirty="0" err="1"/>
              <a:t>икосододекаэдра</a:t>
            </a:r>
            <a:r>
              <a:rPr lang="ru-RU" altLang="ru-RU" dirty="0"/>
              <a:t>, рёбра которого равны 1.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3B6FC7-06CB-0042-5E5B-6828D88A6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208" y="1523734"/>
            <a:ext cx="3829584" cy="3810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7DC7BA0F-27D3-01B2-50DE-9D17AF03AF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106" y="5452351"/>
                <a:ext cx="8839200" cy="697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/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ru-RU" alt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alt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alt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7DC7BA0F-27D3-01B2-50DE-9D17AF03A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106" y="5452351"/>
                <a:ext cx="8839200" cy="697179"/>
              </a:xfrm>
              <a:prstGeom prst="rect">
                <a:avLst/>
              </a:prstGeom>
              <a:blipFill>
                <a:blip r:embed="rId4"/>
                <a:stretch>
                  <a:fillRect b="-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1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0D49313-7E09-4F58-B2DB-CDF8EA2E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166"/>
            <a:ext cx="8915400" cy="55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D1DB190-9F56-F964-C558-17260AC31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06" y="574652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Найдите радиус сферы, описанной около </a:t>
            </a:r>
            <a:r>
              <a:rPr lang="ru-RU" altLang="ru-RU" dirty="0" err="1"/>
              <a:t>ромбокубооктаэдра</a:t>
            </a:r>
            <a:r>
              <a:rPr lang="ru-RU" altLang="ru-RU" dirty="0"/>
              <a:t>, рёбра которого равны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7DC7BA0F-27D3-01B2-50DE-9D17AF03AF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106" y="5452351"/>
                <a:ext cx="8839200" cy="750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/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Ответ.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ru-RU" altLang="ru-R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ru-RU" alt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rad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alt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7DC7BA0F-27D3-01B2-50DE-9D17AF03A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106" y="5452351"/>
                <a:ext cx="8839200" cy="750398"/>
              </a:xfrm>
              <a:prstGeom prst="rect">
                <a:avLst/>
              </a:prstGeom>
              <a:blipFill>
                <a:blip r:embed="rId3"/>
                <a:stretch>
                  <a:fillRect b="-40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3D154E-7AA8-BCB4-BB0C-4F7978547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918" y="1680918"/>
            <a:ext cx="3771433" cy="377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3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0D49313-7E09-4F58-B2DB-CDF8EA2E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166"/>
            <a:ext cx="8915400" cy="55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D1DB190-9F56-F964-C558-17260AC31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06" y="574652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Найдите радиус сферы, описанной около </a:t>
            </a:r>
            <a:r>
              <a:rPr lang="ru-RU" altLang="ru-RU" dirty="0" err="1"/>
              <a:t>ромбоикосододекаэдра</a:t>
            </a:r>
            <a:r>
              <a:rPr lang="ru-RU" altLang="ru-RU" dirty="0"/>
              <a:t>, рёбра которого равны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7DC7BA0F-27D3-01B2-50DE-9D17AF03AF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106" y="5452351"/>
                <a:ext cx="8839200" cy="750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/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Ответ.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a:rPr lang="ru-RU" altLang="ru-R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ad>
                              <m:radPr>
                                <m:degHide m:val="on"/>
                                <m:ctrlPr>
                                  <a:rPr lang="ru-RU" alt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rad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alt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7DC7BA0F-27D3-01B2-50DE-9D17AF03A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106" y="5452351"/>
                <a:ext cx="8839200" cy="750398"/>
              </a:xfrm>
              <a:prstGeom prst="rect">
                <a:avLst/>
              </a:prstGeom>
              <a:blipFill>
                <a:blip r:embed="rId3"/>
                <a:stretch>
                  <a:fillRect b="-40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C31A03-80F4-B181-FC6C-CEE59F40A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522857"/>
            <a:ext cx="3994614" cy="40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152400" y="76200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Найдите радиус сферы, описанной около единичного октаэдра.</a:t>
            </a:r>
          </a:p>
        </p:txBody>
      </p:sp>
      <p:pic>
        <p:nvPicPr>
          <p:cNvPr id="2" name="Picture 23">
            <a:extLst>
              <a:ext uri="{FF2B5EF4-FFF2-40B4-BE49-F238E27FC236}">
                <a16:creationId xmlns:a16="http://schemas.microsoft.com/office/drawing/2014/main" id="{3A92285D-70FB-5F9F-8C09-F1134192F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00540"/>
            <a:ext cx="4060330" cy="407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B620847B-E2D5-B9A4-E64F-FA50E9FE6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6563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</a:rPr>
              <a:t>Упражнение</a:t>
            </a:r>
          </a:p>
        </p:txBody>
      </p:sp>
    </p:spTree>
    <p:extLst>
      <p:ext uri="{BB962C8B-B14F-4D97-AF65-F5344CB8AC3E}">
        <p14:creationId xmlns:p14="http://schemas.microsoft.com/office/powerpoint/2010/main" val="202407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5" name="Text Box 11"/>
              <p:cNvSpPr txBox="1">
                <a:spLocks noChangeArrowheads="1"/>
              </p:cNvSpPr>
              <p:nvPr/>
            </p:nvSpPr>
            <p:spPr bwMode="auto">
              <a:xfrm>
                <a:off x="0" y="144648"/>
                <a:ext cx="9144000" cy="1419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b="1" dirty="0">
                    <a:solidFill>
                      <a:srgbClr val="FF3300"/>
                    </a:solidFill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Радиус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R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описанной сферы равен радиусу окружности, описанной около единичного квадрата. Следовательно,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775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4648"/>
                <a:ext cx="9144000" cy="1419491"/>
              </a:xfrm>
              <a:prstGeom prst="rect">
                <a:avLst/>
              </a:prstGeom>
              <a:blipFill>
                <a:blip r:embed="rId2"/>
                <a:stretch>
                  <a:fillRect l="-1000" t="-3433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3">
            <a:extLst>
              <a:ext uri="{FF2B5EF4-FFF2-40B4-BE49-F238E27FC236}">
                <a16:creationId xmlns:a16="http://schemas.microsoft.com/office/drawing/2014/main" id="{3A92285D-70FB-5F9F-8C09-F1134192F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060330" cy="407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96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152400" y="692807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Найдите радиус сферы, описанной около единичного икосаэдра.</a:t>
            </a:r>
          </a:p>
        </p:txBody>
      </p:sp>
      <p:pic>
        <p:nvPicPr>
          <p:cNvPr id="2" name="Picture 23">
            <a:extLst>
              <a:ext uri="{FF2B5EF4-FFF2-40B4-BE49-F238E27FC236}">
                <a16:creationId xmlns:a16="http://schemas.microsoft.com/office/drawing/2014/main" id="{34897C75-213E-297D-4A3F-EB7A61DBD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40597"/>
            <a:ext cx="4456762" cy="448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0C440672-279A-F9AE-63AE-30D0EFBCE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6563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</a:rPr>
              <a:t>Упражнение</a:t>
            </a:r>
          </a:p>
        </p:txBody>
      </p:sp>
    </p:spTree>
    <p:extLst>
      <p:ext uri="{BB962C8B-B14F-4D97-AF65-F5344CB8AC3E}">
        <p14:creationId xmlns:p14="http://schemas.microsoft.com/office/powerpoint/2010/main" val="11039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823" name="Text Box 11"/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80512" cy="22257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/>
                  <a:t>В прямоугольнике </a:t>
                </a:r>
                <a:r>
                  <a:rPr lang="en-US" altLang="ru-RU" i="1" dirty="0"/>
                  <a:t>ABCD AB = CD = </a:t>
                </a:r>
                <a:r>
                  <a:rPr lang="en-US" altLang="ru-RU" dirty="0"/>
                  <a:t>1, </a:t>
                </a:r>
                <a:r>
                  <a:rPr lang="en-US" altLang="ru-RU" i="1" dirty="0"/>
                  <a:t>BC </a:t>
                </a:r>
                <a:r>
                  <a:rPr lang="ru-RU" altLang="ru-RU" dirty="0"/>
                  <a:t>и</a:t>
                </a:r>
                <a:r>
                  <a:rPr lang="en-US" altLang="ru-RU" i="1" dirty="0"/>
                  <a:t> AD </a:t>
                </a:r>
                <a:r>
                  <a:rPr lang="ru-RU" altLang="ru-RU" i="1" dirty="0"/>
                  <a:t>– </a:t>
                </a:r>
                <a:r>
                  <a:rPr lang="ru-RU" altLang="ru-RU" dirty="0"/>
                  <a:t>диагонали правильных пятиугольников со сторонами 1. Следовательно, </a:t>
                </a:r>
                <a:r>
                  <a:rPr lang="en-US" altLang="ru-RU" i="1" dirty="0"/>
                  <a:t>BC = 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/>
                  <a:t> По теореме Пифагора </a:t>
                </a:r>
                <a:r>
                  <a:rPr lang="en-US" altLang="ru-RU" i="1" dirty="0"/>
                  <a:t>AC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5+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i="1" dirty="0"/>
                  <a:t> </a:t>
                </a:r>
                <a:r>
                  <a:rPr lang="ru-RU" altLang="ru-RU" dirty="0"/>
                  <a:t>Искомый радиус равен половине этой диагонали, т. е.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10+2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34823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80512" cy="2225738"/>
              </a:xfrm>
              <a:prstGeom prst="rect">
                <a:avLst/>
              </a:prstGeom>
              <a:blipFill>
                <a:blip r:embed="rId2"/>
                <a:stretch>
                  <a:fillRect l="-996" t="-2192" r="-996" b="-16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2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53468"/>
            <a:ext cx="3697288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192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152400" y="692696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Найдите радиус сферы, описанной около единичного додекаэдра.</a:t>
            </a:r>
          </a:p>
        </p:txBody>
      </p:sp>
      <p:pic>
        <p:nvPicPr>
          <p:cNvPr id="2" name="Picture 23">
            <a:extLst>
              <a:ext uri="{FF2B5EF4-FFF2-40B4-BE49-F238E27FC236}">
                <a16:creationId xmlns:a16="http://schemas.microsoft.com/office/drawing/2014/main" id="{C7137DBC-749B-1C35-F144-E6F1CD0E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3941704" cy="374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43EEA185-1ADC-F9E1-C574-5234E5F21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6563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</a:rPr>
              <a:t>Упражнение</a:t>
            </a:r>
          </a:p>
        </p:txBody>
      </p:sp>
    </p:spTree>
    <p:extLst>
      <p:ext uri="{BB962C8B-B14F-4D97-AF65-F5344CB8AC3E}">
        <p14:creationId xmlns:p14="http://schemas.microsoft.com/office/powerpoint/2010/main" val="1881168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53" y="3140968"/>
            <a:ext cx="3580694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872" name="Text Box 18"/>
              <p:cNvSpPr txBox="1">
                <a:spLocks noChangeArrowheads="1"/>
              </p:cNvSpPr>
              <p:nvPr/>
            </p:nvSpPr>
            <p:spPr bwMode="auto">
              <a:xfrm>
                <a:off x="0" y="-3284"/>
                <a:ext cx="9109864" cy="2927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ru-RU" i="1" dirty="0"/>
                  <a:t>ABCDE </a:t>
                </a:r>
                <a:r>
                  <a:rPr lang="ru-RU" altLang="ru-RU" dirty="0"/>
                  <a:t>– правильный пятиугольник со стороной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/>
                  <a:t> В прямоугольнике </a:t>
                </a:r>
                <a:r>
                  <a:rPr lang="en-US" altLang="ru-RU" i="1" dirty="0"/>
                  <a:t>ACGF AF = CG = </a:t>
                </a:r>
                <a:r>
                  <a:rPr lang="en-US" altLang="ru-RU" dirty="0"/>
                  <a:t>1, </a:t>
                </a:r>
                <a:r>
                  <a:rPr lang="en-US" altLang="ru-RU" i="1" dirty="0"/>
                  <a:t>AC </a:t>
                </a:r>
                <a:r>
                  <a:rPr lang="ru-RU" altLang="ru-RU" dirty="0"/>
                  <a:t>и</a:t>
                </a:r>
                <a:r>
                  <a:rPr lang="en-US" altLang="ru-RU" i="1" dirty="0"/>
                  <a:t> FG </a:t>
                </a:r>
                <a:r>
                  <a:rPr lang="ru-RU" altLang="ru-RU" i="1" dirty="0"/>
                  <a:t>– </a:t>
                </a:r>
                <a:r>
                  <a:rPr lang="ru-RU" altLang="ru-RU" dirty="0"/>
                  <a:t>диагонали  пятиугольника </a:t>
                </a:r>
                <a:r>
                  <a:rPr lang="en-US" altLang="ru-RU" i="1" dirty="0"/>
                  <a:t>ABCDE </a:t>
                </a:r>
                <a:r>
                  <a:rPr lang="ru-RU" altLang="ru-RU" dirty="0"/>
                  <a:t>и, следовательно, </a:t>
                </a:r>
                <a:r>
                  <a:rPr lang="en-US" altLang="ru-RU" i="1" dirty="0"/>
                  <a:t>AC = FG =</a:t>
                </a:r>
                <a:r>
                  <a:rPr lang="ru-RU" altLang="ru-RU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i="1" dirty="0"/>
                  <a:t>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dirty="0"/>
                  <a:t>	По теореме Пифагора </a:t>
                </a:r>
                <a:r>
                  <a:rPr lang="en-US" altLang="ru-RU" i="1" dirty="0"/>
                  <a:t>FC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18+6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i="1" dirty="0"/>
                  <a:t> </a:t>
                </a:r>
                <a:r>
                  <a:rPr lang="ru-RU" altLang="ru-RU" dirty="0"/>
                  <a:t>Искомый радиус равен половине этой диагонали, т. е.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18+6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3687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284"/>
                <a:ext cx="9109864" cy="2927981"/>
              </a:xfrm>
              <a:prstGeom prst="rect">
                <a:avLst/>
              </a:prstGeom>
              <a:blipFill>
                <a:blip r:embed="rId3"/>
                <a:stretch>
                  <a:fillRect l="-1004" t="-1663" r="-1004" b="-10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253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0D49313-7E09-4F58-B2DB-CDF8EA2E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4864"/>
            <a:ext cx="89154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dirty="0">
                <a:solidFill>
                  <a:srgbClr val="FF3300"/>
                </a:solidFill>
              </a:rPr>
              <a:t>Некоторые полуправильные многогранники, </a:t>
            </a:r>
          </a:p>
          <a:p>
            <a:r>
              <a:rPr lang="ru-RU" altLang="ru-RU" dirty="0">
                <a:solidFill>
                  <a:srgbClr val="FF3300"/>
                </a:solidFill>
              </a:rPr>
              <a:t>вписанные в сферу</a:t>
            </a:r>
          </a:p>
        </p:txBody>
      </p:sp>
    </p:spTree>
    <p:extLst>
      <p:ext uri="{BB962C8B-B14F-4D97-AF65-F5344CB8AC3E}">
        <p14:creationId xmlns:p14="http://schemas.microsoft.com/office/powerpoint/2010/main" val="184834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0D49313-7E09-4F58-B2DB-CDF8EA2E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166"/>
            <a:ext cx="8915400" cy="55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A0EEA0-537E-A4ED-8431-E5CB0DEF3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628800"/>
            <a:ext cx="3816424" cy="3764499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25F861D1-D4DE-E961-CA7D-0F57E0794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06" y="574652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Найдите радиус сферы, описанной около усечённого тетраэдра, рёбра которого равны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6">
                <a:extLst>
                  <a:ext uri="{FF2B5EF4-FFF2-40B4-BE49-F238E27FC236}">
                    <a16:creationId xmlns:a16="http://schemas.microsoft.com/office/drawing/2014/main" id="{D1E9A701-E031-1022-BD69-3E818F2273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106" y="5452351"/>
                <a:ext cx="8839200" cy="697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/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e>
                        </m:rad>
                      </m:num>
                      <m:den>
                        <m:r>
                          <a:rPr lang="ru-RU" alt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alt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 Box 6">
                <a:extLst>
                  <a:ext uri="{FF2B5EF4-FFF2-40B4-BE49-F238E27FC236}">
                    <a16:creationId xmlns:a16="http://schemas.microsoft.com/office/drawing/2014/main" id="{D1E9A701-E031-1022-BD69-3E818F227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106" y="5452351"/>
                <a:ext cx="8839200" cy="697179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49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536</Words>
  <Application>Microsoft Office PowerPoint</Application>
  <PresentationFormat>Экран (4:3)</PresentationFormat>
  <Paragraphs>68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Cambria Math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Сфера, вписанная в куб</dc:title>
  <dc:creator>*</dc:creator>
  <cp:lastModifiedBy>Смирнов Владимир Алексеевич</cp:lastModifiedBy>
  <cp:revision>62</cp:revision>
  <dcterms:created xsi:type="dcterms:W3CDTF">2006-06-14T12:10:42Z</dcterms:created>
  <dcterms:modified xsi:type="dcterms:W3CDTF">2025-08-26T07:40:56Z</dcterms:modified>
</cp:coreProperties>
</file>